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
  </p:notesMasterIdLst>
  <p:sldIdLst>
    <p:sldId id="269" r:id="rId2"/>
    <p:sldId id="289" r:id="rId3"/>
    <p:sldId id="290" r:id="rId4"/>
    <p:sldId id="291" r:id="rId5"/>
    <p:sldId id="292" r:id="rId6"/>
    <p:sldId id="29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9406" autoAdjust="0"/>
  </p:normalViewPr>
  <p:slideViewPr>
    <p:cSldViewPr snapToGrid="0" showGuides="1">
      <p:cViewPr varScale="1">
        <p:scale>
          <a:sx n="53" d="100"/>
          <a:sy n="53" d="100"/>
        </p:scale>
        <p:origin x="1296" y="7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lecture notes will go down here.</a:t>
            </a:r>
          </a:p>
        </p:txBody>
      </p:sp>
      <p:sp>
        <p:nvSpPr>
          <p:cNvPr id="4" name="Slide Number Placeholder 3"/>
          <p:cNvSpPr>
            <a:spLocks noGrp="1"/>
          </p:cNvSpPr>
          <p:nvPr>
            <p:ph type="sldNum" sz="quarter" idx="10"/>
          </p:nvPr>
        </p:nvSpPr>
        <p:spPr/>
        <p:txBody>
          <a:bodyPr/>
          <a:lstStyle/>
          <a:p>
            <a:fld id="{65F0A651-CBE8-4D52-83AA-B624D65496CF}" type="slidenum">
              <a:rPr lang="en-US" smtClean="0"/>
              <a:t>1</a:t>
            </a:fld>
            <a:endParaRPr lang="en-US"/>
          </a:p>
        </p:txBody>
      </p:sp>
    </p:spTree>
    <p:extLst>
      <p:ext uri="{BB962C8B-B14F-4D97-AF65-F5344CB8AC3E}">
        <p14:creationId xmlns:p14="http://schemas.microsoft.com/office/powerpoint/2010/main" val="4121018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the idea of variables. You can bring up Spyder and show them creating and then using variables.</a:t>
            </a:r>
          </a:p>
          <a:p>
            <a:r>
              <a:rPr lang="en-US" dirty="0"/>
              <a:t>&gt; name = "Bart"</a:t>
            </a:r>
          </a:p>
          <a:p>
            <a:r>
              <a:rPr lang="en-US" dirty="0"/>
              <a:t>&gt; Name</a:t>
            </a:r>
          </a:p>
          <a:p>
            <a:r>
              <a:rPr lang="en-US" dirty="0"/>
              <a:t>"Bart"</a:t>
            </a:r>
          </a:p>
          <a:p>
            <a:r>
              <a:rPr lang="en-US" dirty="0"/>
              <a:t>You can highlight how you can't use spaces, but you can use underscores:</a:t>
            </a:r>
          </a:p>
          <a:p>
            <a:r>
              <a:rPr lang="en-US" dirty="0"/>
              <a:t>&gt; number of dogs = 1</a:t>
            </a:r>
          </a:p>
          <a:p>
            <a:r>
              <a:rPr lang="en-US" dirty="0" err="1"/>
              <a:t>SyntaxError</a:t>
            </a:r>
            <a:endParaRPr lang="en-US" dirty="0"/>
          </a:p>
          <a:p>
            <a:r>
              <a:rPr lang="en-US" dirty="0"/>
              <a:t>&gt; </a:t>
            </a:r>
            <a:r>
              <a:rPr lang="en-US" dirty="0" err="1"/>
              <a:t>number_of_dogs</a:t>
            </a:r>
            <a:r>
              <a:rPr lang="en-US" dirty="0"/>
              <a:t> = 1</a:t>
            </a:r>
          </a:p>
          <a:p>
            <a:r>
              <a:rPr lang="en-US" dirty="0"/>
              <a:t>&gt; </a:t>
            </a:r>
            <a:r>
              <a:rPr lang="en-US" dirty="0" err="1"/>
              <a:t>number_of_dogs</a:t>
            </a:r>
            <a:endParaRPr lang="en-US" dirty="0"/>
          </a:p>
          <a:p>
            <a:r>
              <a:rPr lang="en-US" dirty="0"/>
              <a:t>1</a:t>
            </a:r>
          </a:p>
          <a:p>
            <a:r>
              <a:rPr lang="en-US" dirty="0"/>
              <a:t>And you should also demonstrate how you get a </a:t>
            </a:r>
            <a:r>
              <a:rPr lang="en-US" dirty="0" err="1"/>
              <a:t>NameError</a:t>
            </a:r>
            <a:r>
              <a:rPr lang="en-US" dirty="0"/>
              <a:t> by using a variable before it is declared:</a:t>
            </a:r>
          </a:p>
          <a:p>
            <a:r>
              <a:rPr lang="en-US" dirty="0"/>
              <a:t>&gt; Score</a:t>
            </a:r>
          </a:p>
          <a:p>
            <a:r>
              <a:rPr lang="en-US" dirty="0" err="1"/>
              <a:t>NameError</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86530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 execution is an important idea, and you'll want to highlight this by writing a program in Spyder instead of using the console.</a:t>
            </a:r>
          </a:p>
          <a:p>
            <a:endParaRPr lang="en-US" dirty="0"/>
          </a:p>
          <a:p>
            <a:r>
              <a:rPr lang="en-US" dirty="0"/>
              <a:t>grade= 32</a:t>
            </a:r>
          </a:p>
          <a:p>
            <a:r>
              <a:rPr lang="en-US" dirty="0" err="1"/>
              <a:t>adjusted_grade</a:t>
            </a:r>
            <a:r>
              <a:rPr lang="en-US" dirty="0"/>
              <a:t> = grade * 2</a:t>
            </a:r>
          </a:p>
          <a:p>
            <a:r>
              <a:rPr lang="en-US" dirty="0" err="1"/>
              <a:t>adjusted_grade</a:t>
            </a:r>
            <a:r>
              <a:rPr lang="en-US" dirty="0"/>
              <a:t> = grade + 10</a:t>
            </a:r>
          </a:p>
          <a:p>
            <a:r>
              <a:rPr lang="en-US" dirty="0"/>
              <a:t>print(</a:t>
            </a:r>
            <a:r>
              <a:rPr lang="en-US" dirty="0" err="1"/>
              <a:t>adjusted_grade</a:t>
            </a:r>
            <a:r>
              <a:rPr lang="en-US" dirty="0"/>
              <a:t>)</a:t>
            </a:r>
          </a:p>
          <a:p>
            <a:endParaRPr lang="en-US" dirty="0"/>
          </a:p>
          <a:p>
            <a:r>
              <a:rPr lang="en-US" dirty="0"/>
              <a:t>If you're using </a:t>
            </a:r>
            <a:r>
              <a:rPr lang="en-US" dirty="0" err="1"/>
              <a:t>Thonny</a:t>
            </a:r>
            <a:r>
              <a:rPr lang="en-US" dirty="0"/>
              <a:t> or </a:t>
            </a:r>
            <a:r>
              <a:rPr lang="en-US" dirty="0" err="1"/>
              <a:t>PythonTutor</a:t>
            </a:r>
            <a:r>
              <a:rPr lang="en-US" dirty="0"/>
              <a:t>, it is easy to demonstrate the line-by-line execution. You can use the step-by-step debugger in Spyder, but it's a little less intuitive so practice first. Regardless, you want to highlight how it goes line 1, line 2, line 3, and then line 4. You can point out that it isn't left to right, the right side is evaluated before the left side.</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142556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talk about the difference between statements and expressions. I find that it helps to bring up </a:t>
            </a:r>
            <a:r>
              <a:rPr lang="en-US" dirty="0" err="1"/>
              <a:t>BlockPy's</a:t>
            </a:r>
            <a:r>
              <a:rPr lang="en-US" dirty="0"/>
              <a:t> Split mode here to highlight the difference between an expression block (with a notch on the left) and a statement block (with notches on the top and bottom). </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245262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clicker questions for this lesson.</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201373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1/21/2018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1/21/2018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1/21/2018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Variables, Expressions, Statements, Tracing</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1 – Day 2</a:t>
            </a:r>
          </a:p>
          <a:p>
            <a:r>
              <a:rPr lang="en-US" dirty="0"/>
              <a:t>CS-1064 "Intro to Python"</a:t>
            </a:r>
          </a:p>
        </p:txBody>
      </p:sp>
      <p:sp>
        <p:nvSpPr>
          <p:cNvPr id="4" name="TextBox 3">
            <a:extLst>
              <a:ext uri="{FF2B5EF4-FFF2-40B4-BE49-F238E27FC236}">
                <a16:creationId xmlns:a16="http://schemas.microsoft.com/office/drawing/2014/main" id="{AF66BC51-F074-4BE1-804E-2067EC111B6B}"/>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0340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p:txBody>
          <a:bodyPr/>
          <a:lstStyle/>
          <a:p>
            <a:r>
              <a:rPr lang="en-US" dirty="0"/>
              <a:t>Module 0 closes on Friday at 11:59pm</a:t>
            </a:r>
          </a:p>
        </p:txBody>
      </p:sp>
    </p:spTree>
    <p:extLst>
      <p:ext uri="{BB962C8B-B14F-4D97-AF65-F5344CB8AC3E}">
        <p14:creationId xmlns:p14="http://schemas.microsoft.com/office/powerpoint/2010/main" val="330047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4ADC-2CD6-417E-ABC4-EEB8BEB24AA8}"/>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481593BC-5340-4157-80A6-FDC6B4089FB4}"/>
              </a:ext>
            </a:extLst>
          </p:cNvPr>
          <p:cNvSpPr>
            <a:spLocks noGrp="1"/>
          </p:cNvSpPr>
          <p:nvPr>
            <p:ph idx="1"/>
          </p:nvPr>
        </p:nvSpPr>
        <p:spPr/>
        <p:txBody>
          <a:bodyPr/>
          <a:lstStyle/>
          <a:p>
            <a:r>
              <a:rPr lang="en-US" dirty="0"/>
              <a:t>Names attached to values</a:t>
            </a:r>
          </a:p>
        </p:txBody>
      </p:sp>
    </p:spTree>
    <p:extLst>
      <p:ext uri="{BB962C8B-B14F-4D97-AF65-F5344CB8AC3E}">
        <p14:creationId xmlns:p14="http://schemas.microsoft.com/office/powerpoint/2010/main" val="218581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88F6-DDA4-4AFA-96A6-22A2E0EB44E3}"/>
              </a:ext>
            </a:extLst>
          </p:cNvPr>
          <p:cNvSpPr>
            <a:spLocks noGrp="1"/>
          </p:cNvSpPr>
          <p:nvPr>
            <p:ph type="title"/>
          </p:nvPr>
        </p:nvSpPr>
        <p:spPr/>
        <p:txBody>
          <a:bodyPr/>
          <a:lstStyle/>
          <a:p>
            <a:r>
              <a:rPr lang="en-US" dirty="0"/>
              <a:t>Programs</a:t>
            </a:r>
          </a:p>
        </p:txBody>
      </p:sp>
      <p:sp>
        <p:nvSpPr>
          <p:cNvPr id="3" name="Content Placeholder 2">
            <a:extLst>
              <a:ext uri="{FF2B5EF4-FFF2-40B4-BE49-F238E27FC236}">
                <a16:creationId xmlns:a16="http://schemas.microsoft.com/office/drawing/2014/main" id="{080DEF25-6B5B-45E4-927E-219E50CF8481}"/>
              </a:ext>
            </a:extLst>
          </p:cNvPr>
          <p:cNvSpPr>
            <a:spLocks noGrp="1"/>
          </p:cNvSpPr>
          <p:nvPr>
            <p:ph idx="1"/>
          </p:nvPr>
        </p:nvSpPr>
        <p:spPr/>
        <p:txBody>
          <a:bodyPr/>
          <a:lstStyle/>
          <a:p>
            <a:r>
              <a:rPr lang="en-US" dirty="0"/>
              <a:t>Programs are a series of statements</a:t>
            </a:r>
          </a:p>
          <a:p>
            <a:endParaRPr lang="en-US" dirty="0"/>
          </a:p>
          <a:p>
            <a:r>
              <a:rPr lang="en-US" dirty="0"/>
              <a:t>Execution goes DOWN the program, like reading a script</a:t>
            </a:r>
          </a:p>
        </p:txBody>
      </p:sp>
    </p:spTree>
    <p:extLst>
      <p:ext uri="{BB962C8B-B14F-4D97-AF65-F5344CB8AC3E}">
        <p14:creationId xmlns:p14="http://schemas.microsoft.com/office/powerpoint/2010/main" val="15046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8B44-F63A-4536-B652-4584EF64AEF7}"/>
              </a:ext>
            </a:extLst>
          </p:cNvPr>
          <p:cNvSpPr>
            <a:spLocks noGrp="1"/>
          </p:cNvSpPr>
          <p:nvPr>
            <p:ph type="title"/>
          </p:nvPr>
        </p:nvSpPr>
        <p:spPr/>
        <p:txBody>
          <a:bodyPr/>
          <a:lstStyle/>
          <a:p>
            <a:r>
              <a:rPr lang="en-US" dirty="0"/>
              <a:t>Statements and Expressions</a:t>
            </a:r>
          </a:p>
        </p:txBody>
      </p:sp>
      <p:sp>
        <p:nvSpPr>
          <p:cNvPr id="3" name="Content Placeholder 2">
            <a:extLst>
              <a:ext uri="{FF2B5EF4-FFF2-40B4-BE49-F238E27FC236}">
                <a16:creationId xmlns:a16="http://schemas.microsoft.com/office/drawing/2014/main" id="{BC0BCB83-41D7-4C46-B4D1-9CD531C782C5}"/>
              </a:ext>
            </a:extLst>
          </p:cNvPr>
          <p:cNvSpPr>
            <a:spLocks noGrp="1"/>
          </p:cNvSpPr>
          <p:nvPr>
            <p:ph idx="1"/>
          </p:nvPr>
        </p:nvSpPr>
        <p:spPr/>
        <p:txBody>
          <a:bodyPr/>
          <a:lstStyle/>
          <a:p>
            <a:r>
              <a:rPr lang="en-US" dirty="0"/>
              <a:t>Statements are vertical</a:t>
            </a:r>
          </a:p>
          <a:p>
            <a:endParaRPr lang="en-US" dirty="0"/>
          </a:p>
          <a:p>
            <a:r>
              <a:rPr lang="en-US" dirty="0"/>
              <a:t>Expressions are horizontal</a:t>
            </a:r>
          </a:p>
        </p:txBody>
      </p:sp>
    </p:spTree>
    <p:extLst>
      <p:ext uri="{BB962C8B-B14F-4D97-AF65-F5344CB8AC3E}">
        <p14:creationId xmlns:p14="http://schemas.microsoft.com/office/powerpoint/2010/main" val="254961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B5BA-775F-4E10-B623-7289014DEBC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E9D2BFE-8C79-4415-8D91-34321F646D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6338370"/>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4012</TotalTime>
  <Words>357</Words>
  <Application>Microsoft Office PowerPoint</Application>
  <PresentationFormat>Widescreen</PresentationFormat>
  <Paragraphs>46</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Metropolitan</vt:lpstr>
      <vt:lpstr>Variables, Expressions, Statements, Tracing</vt:lpstr>
      <vt:lpstr>Reminders</vt:lpstr>
      <vt:lpstr>Variables</vt:lpstr>
      <vt:lpstr>Programs</vt:lpstr>
      <vt:lpstr>Statements and Expressions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134</cp:revision>
  <dcterms:created xsi:type="dcterms:W3CDTF">2017-08-24T16:45:08Z</dcterms:created>
  <dcterms:modified xsi:type="dcterms:W3CDTF">2018-01-21T06:17:12Z</dcterms:modified>
</cp:coreProperties>
</file>