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68" r:id="rId3"/>
    <p:sldId id="275" r:id="rId4"/>
    <p:sldId id="274" r:id="rId5"/>
    <p:sldId id="270" r:id="rId6"/>
    <p:sldId id="276" r:id="rId7"/>
    <p:sldId id="271" r:id="rId8"/>
    <p:sldId id="272" r:id="rId9"/>
    <p:sldId id="273"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72694" autoAdjust="0"/>
  </p:normalViewPr>
  <p:slideViewPr>
    <p:cSldViewPr snapToGrid="0" showGuides="1">
      <p:cViewPr varScale="1">
        <p:scale>
          <a:sx n="49" d="100"/>
          <a:sy n="49" d="100"/>
        </p:scale>
        <p:origin x="1416" y="36"/>
      </p:cViewPr>
      <p:guideLst>
        <p:guide orient="horz" pos="2112"/>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lecture is about strings, and you start off by talking about modeling data like we did last week. Strings are useful because they can represent anything (just put quotes around it), but they are limited in what you can do with them. The example here is that you can't do arithmetic with strings the way you can with numbers. They have their own rules.</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32936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four operators they need to know about are string addition (concatenation), membership testing (which tests if one string is in another string), indexing  (getting a character at an index, which will be a string in Python), and subscripting (getting a substring from a string).</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2940910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first clicker question. Easy if they've done the lesson, but they might not even understand the question otherwise. The answer is 0 in Python.</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3037673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chance for a pro-tip to students. Most of them will just try to count indexes in the air, which error-prone. Recommend they bust out the scratch paper and label each index. Then it's very to see what numbers they need to use. However, you'll need to point out the difference between subscripts (which start to the left of the character) and indexes (which start on the character).  Going over the examples here or some other ones might be a good idea to nail the concept.</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278214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and the subsequent questions check to see if students understand the difference between variables and string values. Some students get confused about the difference here (that one is data and the other is a tool for naming and referring to data). Ideally, most should get that this one is C, you cannot put a string on the left side of an assignment operator (only variable names go there).</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2779471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question checks to make sure they understand that variable names have no meaning to Python – they shouldn't think that </a:t>
            </a:r>
            <a:r>
              <a:rPr lang="en-US" dirty="0" err="1"/>
              <a:t>string_value</a:t>
            </a:r>
            <a:r>
              <a:rPr lang="en-US" dirty="0"/>
              <a:t> is a value just because it is named so. The answer is B.</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1496797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question might not even be necessary, but it's a sanity check after the other ones. If students are paying attention, it should be obviously A. However, if they've gotten a little confused with the previous questions, this might trip them up – if this happens, remember to explain that this is the "normal" looking one and the others are wrong and misleading, respectively.</a:t>
            </a:r>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2231153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1/27/2018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1/27/2018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1/27/2018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Strings</a:t>
            </a:r>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2 – Day 1</a:t>
            </a:r>
          </a:p>
          <a:p>
            <a:r>
              <a:rPr lang="en-US" dirty="0"/>
              <a:t>CS-1064 "Intro to Python"</a:t>
            </a:r>
          </a:p>
        </p:txBody>
      </p:sp>
      <p:sp>
        <p:nvSpPr>
          <p:cNvPr id="4" name="TextBox 3">
            <a:extLst>
              <a:ext uri="{FF2B5EF4-FFF2-40B4-BE49-F238E27FC236}">
                <a16:creationId xmlns:a16="http://schemas.microsoft.com/office/drawing/2014/main" id="{F44B1D38-7B70-4408-B09F-49DDAD7AFA6D}"/>
              </a:ext>
            </a:extLst>
          </p:cNvPr>
          <p:cNvSpPr txBox="1"/>
          <p:nvPr/>
        </p:nvSpPr>
        <p:spPr>
          <a:xfrm>
            <a:off x="8644490" y="6488668"/>
            <a:ext cx="3547510" cy="369332"/>
          </a:xfrm>
          <a:prstGeom prst="rect">
            <a:avLst/>
          </a:prstGeom>
          <a:noFill/>
        </p:spPr>
        <p:txBody>
          <a:bodyPr wrap="none" rtlCol="0">
            <a:spAutoFit/>
          </a:bodyPr>
          <a:lstStyle/>
          <a:p>
            <a:pPr algn="r"/>
            <a:r>
              <a:rPr lang="en-US" dirty="0"/>
              <a:t>Austin Cory Bart, Virginia Tech, 2018</a:t>
            </a:r>
          </a:p>
        </p:txBody>
      </p:sp>
    </p:spTree>
    <p:extLst>
      <p:ext uri="{BB962C8B-B14F-4D97-AF65-F5344CB8AC3E}">
        <p14:creationId xmlns:p14="http://schemas.microsoft.com/office/powerpoint/2010/main" val="220935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4"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31AF3-4A9B-497A-92C8-C6C7466B0C35}"/>
              </a:ext>
            </a:extLst>
          </p:cNvPr>
          <p:cNvSpPr>
            <a:spLocks noGrp="1"/>
          </p:cNvSpPr>
          <p:nvPr>
            <p:ph type="title"/>
          </p:nvPr>
        </p:nvSpPr>
        <p:spPr>
          <a:xfrm>
            <a:off x="609601" y="4714251"/>
            <a:ext cx="10923638" cy="1125190"/>
          </a:xfrm>
        </p:spPr>
        <p:txBody>
          <a:bodyPr vert="horz" lIns="91440" tIns="45720" rIns="91440" bIns="45720" rtlCol="0" anchor="b">
            <a:normAutofit/>
          </a:bodyPr>
          <a:lstStyle/>
          <a:p>
            <a:pPr>
              <a:lnSpc>
                <a:spcPct val="80000"/>
              </a:lnSpc>
            </a:pPr>
            <a:r>
              <a:rPr lang="en-US" sz="6600">
                <a:solidFill>
                  <a:srgbClr val="FFFFFF"/>
                </a:solidFill>
              </a:rPr>
              <a:t>Any questions?</a:t>
            </a:r>
          </a:p>
        </p:txBody>
      </p:sp>
      <p:pic>
        <p:nvPicPr>
          <p:cNvPr id="1026" name="Picture 2" descr="Image result for confused dog gif">
            <a:extLst>
              <a:ext uri="{FF2B5EF4-FFF2-40B4-BE49-F238E27FC236}">
                <a16:creationId xmlns:a16="http://schemas.microsoft.com/office/drawing/2014/main" id="{4BEAD68B-5B8B-4E97-8866-92F6AA2E6E8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23742" y="425380"/>
            <a:ext cx="3620716" cy="36207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50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D562-006A-495D-8C04-551492F5AB63}"/>
              </a:ext>
            </a:extLst>
          </p:cNvPr>
          <p:cNvSpPr>
            <a:spLocks noGrp="1"/>
          </p:cNvSpPr>
          <p:nvPr>
            <p:ph type="title"/>
          </p:nvPr>
        </p:nvSpPr>
        <p:spPr/>
        <p:txBody>
          <a:bodyPr/>
          <a:lstStyle/>
          <a:p>
            <a:r>
              <a:rPr lang="en-US" dirty="0"/>
              <a:t>Work on assignments</a:t>
            </a:r>
          </a:p>
        </p:txBody>
      </p:sp>
      <p:sp>
        <p:nvSpPr>
          <p:cNvPr id="3" name="Content Placeholder 2">
            <a:extLst>
              <a:ext uri="{FF2B5EF4-FFF2-40B4-BE49-F238E27FC236}">
                <a16:creationId xmlns:a16="http://schemas.microsoft.com/office/drawing/2014/main" id="{F99C976C-CBB8-4E60-94AE-D4C4C2263F39}"/>
              </a:ext>
            </a:extLst>
          </p:cNvPr>
          <p:cNvSpPr>
            <a:spLocks noGrp="1"/>
          </p:cNvSpPr>
          <p:nvPr>
            <p:ph idx="1"/>
          </p:nvPr>
        </p:nvSpPr>
        <p:spPr/>
        <p:txBody>
          <a:bodyPr/>
          <a:lstStyle/>
          <a:p>
            <a:r>
              <a:rPr lang="en-US" dirty="0"/>
              <a:t>DO NOT LEAVE</a:t>
            </a:r>
          </a:p>
        </p:txBody>
      </p:sp>
    </p:spTree>
    <p:extLst>
      <p:ext uri="{BB962C8B-B14F-4D97-AF65-F5344CB8AC3E}">
        <p14:creationId xmlns:p14="http://schemas.microsoft.com/office/powerpoint/2010/main" val="63147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B806-219A-43C1-97F7-A2D11AE42DD7}"/>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EDE0526D-B3E9-459B-B220-094906AFF862}"/>
              </a:ext>
            </a:extLst>
          </p:cNvPr>
          <p:cNvSpPr>
            <a:spLocks noGrp="1"/>
          </p:cNvSpPr>
          <p:nvPr>
            <p:ph idx="1"/>
          </p:nvPr>
        </p:nvSpPr>
        <p:spPr/>
        <p:txBody>
          <a:bodyPr>
            <a:normAutofit/>
          </a:bodyPr>
          <a:lstStyle/>
          <a:p>
            <a:r>
              <a:rPr lang="en-US" dirty="0"/>
              <a:t>Module 1 locks on Friday</a:t>
            </a:r>
          </a:p>
          <a:p>
            <a:pPr marL="4572" lvl="1" indent="0">
              <a:buNone/>
            </a:pPr>
            <a:endParaRPr lang="en-US" dirty="0"/>
          </a:p>
          <a:p>
            <a:pPr marL="4572" lvl="1" indent="0">
              <a:buNone/>
            </a:pPr>
            <a:endParaRPr lang="en-US" dirty="0"/>
          </a:p>
        </p:txBody>
      </p:sp>
    </p:spTree>
    <p:extLst>
      <p:ext uri="{BB962C8B-B14F-4D97-AF65-F5344CB8AC3E}">
        <p14:creationId xmlns:p14="http://schemas.microsoft.com/office/powerpoint/2010/main" val="233701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D74397-8D83-4AE8-8510-C477639710B0}"/>
              </a:ext>
            </a:extLst>
          </p:cNvPr>
          <p:cNvSpPr>
            <a:spLocks noGrp="1"/>
          </p:cNvSpPr>
          <p:nvPr>
            <p:ph type="title"/>
          </p:nvPr>
        </p:nvSpPr>
        <p:spPr/>
        <p:txBody>
          <a:bodyPr/>
          <a:lstStyle/>
          <a:p>
            <a:r>
              <a:rPr lang="en-US" dirty="0"/>
              <a:t>Anything can be a string</a:t>
            </a:r>
          </a:p>
        </p:txBody>
      </p:sp>
      <p:sp>
        <p:nvSpPr>
          <p:cNvPr id="5" name="Text Placeholder 4">
            <a:extLst>
              <a:ext uri="{FF2B5EF4-FFF2-40B4-BE49-F238E27FC236}">
                <a16:creationId xmlns:a16="http://schemas.microsoft.com/office/drawing/2014/main" id="{EB8854F5-F1CC-473F-8117-B8F8F5AC865B}"/>
              </a:ext>
            </a:extLst>
          </p:cNvPr>
          <p:cNvSpPr>
            <a:spLocks noGrp="1"/>
          </p:cNvSpPr>
          <p:nvPr>
            <p:ph idx="1"/>
          </p:nvPr>
        </p:nvSpPr>
        <p:spPr/>
        <p:txBody>
          <a:bodyPr/>
          <a:lstStyle/>
          <a:p>
            <a:r>
              <a:rPr lang="en-US" dirty="0"/>
              <a:t>But that doesn't mean everything should be a string</a:t>
            </a:r>
          </a:p>
        </p:txBody>
      </p:sp>
      <p:sp>
        <p:nvSpPr>
          <p:cNvPr id="2" name="TextBox 1">
            <a:extLst>
              <a:ext uri="{FF2B5EF4-FFF2-40B4-BE49-F238E27FC236}">
                <a16:creationId xmlns:a16="http://schemas.microsoft.com/office/drawing/2014/main" id="{95055999-20E1-4400-B46D-5C062BCA517E}"/>
              </a:ext>
            </a:extLst>
          </p:cNvPr>
          <p:cNvSpPr txBox="1"/>
          <p:nvPr/>
        </p:nvSpPr>
        <p:spPr>
          <a:xfrm>
            <a:off x="3052540" y="3285157"/>
            <a:ext cx="6086923" cy="1323439"/>
          </a:xfrm>
          <a:prstGeom prst="rect">
            <a:avLst/>
          </a:prstGeom>
          <a:noFill/>
        </p:spPr>
        <p:txBody>
          <a:bodyPr wrap="none" rtlCol="0">
            <a:spAutoFit/>
          </a:bodyPr>
          <a:lstStyle/>
          <a:p>
            <a:pPr algn="ctr"/>
            <a:r>
              <a:rPr lang="en-US" sz="8000" dirty="0"/>
              <a:t>"1"+"1" = "11"</a:t>
            </a:r>
          </a:p>
        </p:txBody>
      </p:sp>
    </p:spTree>
    <p:extLst>
      <p:ext uri="{BB962C8B-B14F-4D97-AF65-F5344CB8AC3E}">
        <p14:creationId xmlns:p14="http://schemas.microsoft.com/office/powerpoint/2010/main" val="3960520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63F9-9B77-4718-BABA-9DB49753CCE3}"/>
              </a:ext>
            </a:extLst>
          </p:cNvPr>
          <p:cNvSpPr>
            <a:spLocks noGrp="1"/>
          </p:cNvSpPr>
          <p:nvPr>
            <p:ph type="title"/>
          </p:nvPr>
        </p:nvSpPr>
        <p:spPr/>
        <p:txBody>
          <a:bodyPr/>
          <a:lstStyle/>
          <a:p>
            <a:r>
              <a:rPr lang="en-US" dirty="0"/>
              <a:t>String Operations</a:t>
            </a:r>
          </a:p>
        </p:txBody>
      </p:sp>
      <p:sp>
        <p:nvSpPr>
          <p:cNvPr id="3" name="Content Placeholder 2">
            <a:extLst>
              <a:ext uri="{FF2B5EF4-FFF2-40B4-BE49-F238E27FC236}">
                <a16:creationId xmlns:a16="http://schemas.microsoft.com/office/drawing/2014/main" id="{DB14BB2D-42D6-45E4-9923-3D254D51BB89}"/>
              </a:ext>
            </a:extLst>
          </p:cNvPr>
          <p:cNvSpPr>
            <a:spLocks noGrp="1"/>
          </p:cNvSpPr>
          <p:nvPr>
            <p:ph idx="1"/>
          </p:nvPr>
        </p:nvSpPr>
        <p:spPr/>
        <p:txBody>
          <a:bodyPr>
            <a:normAutofit/>
          </a:bodyPr>
          <a:lstStyle/>
          <a:p>
            <a:r>
              <a:rPr lang="en-US" sz="5400" dirty="0">
                <a:latin typeface="Courier New" panose="02070309020205020404" pitchFamily="49" charset="0"/>
                <a:cs typeface="Courier New" panose="02070309020205020404" pitchFamily="49" charset="0"/>
              </a:rPr>
              <a:t>+</a:t>
            </a:r>
          </a:p>
          <a:p>
            <a:r>
              <a:rPr lang="en-US" sz="5400" dirty="0">
                <a:latin typeface="Courier New" panose="02070309020205020404" pitchFamily="49" charset="0"/>
                <a:cs typeface="Courier New" panose="02070309020205020404" pitchFamily="49" charset="0"/>
              </a:rPr>
              <a:t>in</a:t>
            </a:r>
          </a:p>
          <a:p>
            <a:r>
              <a:rPr lang="en-US" sz="5400" dirty="0">
                <a:latin typeface="Courier New" panose="02070309020205020404" pitchFamily="49" charset="0"/>
                <a:cs typeface="Courier New" panose="02070309020205020404" pitchFamily="49" charset="0"/>
              </a:rPr>
              <a:t>[0]</a:t>
            </a:r>
          </a:p>
          <a:p>
            <a:r>
              <a:rPr lang="en-US" sz="5400" dirty="0">
                <a:latin typeface="Courier New" panose="02070309020205020404" pitchFamily="49" charset="0"/>
                <a:cs typeface="Courier New" panose="02070309020205020404" pitchFamily="49" charset="0"/>
              </a:rPr>
              <a:t>[2:4]</a:t>
            </a:r>
          </a:p>
        </p:txBody>
      </p:sp>
    </p:spTree>
    <p:extLst>
      <p:ext uri="{BB962C8B-B14F-4D97-AF65-F5344CB8AC3E}">
        <p14:creationId xmlns:p14="http://schemas.microsoft.com/office/powerpoint/2010/main" val="196971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C187-59BE-4CEA-8E1E-28D1061FA20A}"/>
              </a:ext>
            </a:extLst>
          </p:cNvPr>
          <p:cNvSpPr>
            <a:spLocks noGrp="1"/>
          </p:cNvSpPr>
          <p:nvPr>
            <p:ph type="title"/>
          </p:nvPr>
        </p:nvSpPr>
        <p:spPr/>
        <p:txBody>
          <a:bodyPr/>
          <a:lstStyle/>
          <a:p>
            <a:r>
              <a:rPr lang="en-US" dirty="0"/>
              <a:t>The first index of a string is…</a:t>
            </a:r>
          </a:p>
        </p:txBody>
      </p:sp>
      <p:sp>
        <p:nvSpPr>
          <p:cNvPr id="3" name="Content Placeholder 2">
            <a:extLst>
              <a:ext uri="{FF2B5EF4-FFF2-40B4-BE49-F238E27FC236}">
                <a16:creationId xmlns:a16="http://schemas.microsoft.com/office/drawing/2014/main" id="{81DC327D-7875-4C26-8B46-D30BA36F1C05}"/>
              </a:ext>
            </a:extLst>
          </p:cNvPr>
          <p:cNvSpPr>
            <a:spLocks noGrp="1"/>
          </p:cNvSpPr>
          <p:nvPr>
            <p:ph idx="1"/>
          </p:nvPr>
        </p:nvSpPr>
        <p:spPr/>
        <p:txBody>
          <a:bodyPr>
            <a:normAutofit fontScale="85000" lnSpcReduction="10000"/>
          </a:bodyPr>
          <a:lstStyle/>
          <a:p>
            <a:pPr marL="742950" indent="-742950">
              <a:lnSpc>
                <a:spcPct val="150000"/>
              </a:lnSpc>
              <a:buFont typeface="+mj-lt"/>
              <a:buAutoNum type="alphaUcPeriod"/>
            </a:pPr>
            <a:r>
              <a:rPr lang="en-US" sz="4400" dirty="0"/>
              <a:t>0</a:t>
            </a:r>
          </a:p>
          <a:p>
            <a:pPr marL="742950" indent="-742950">
              <a:lnSpc>
                <a:spcPct val="150000"/>
              </a:lnSpc>
              <a:buFont typeface="+mj-lt"/>
              <a:buAutoNum type="alphaUcPeriod"/>
            </a:pPr>
            <a:r>
              <a:rPr lang="en-US" sz="4400" dirty="0"/>
              <a:t>1</a:t>
            </a:r>
          </a:p>
          <a:p>
            <a:pPr marL="742950" indent="-742950">
              <a:lnSpc>
                <a:spcPct val="150000"/>
              </a:lnSpc>
              <a:buFont typeface="+mj-lt"/>
              <a:buAutoNum type="alphaUcPeriod"/>
            </a:pPr>
            <a:r>
              <a:rPr lang="en-US" sz="4400" dirty="0"/>
              <a:t>2</a:t>
            </a:r>
          </a:p>
          <a:p>
            <a:pPr marL="742950" indent="-742950">
              <a:lnSpc>
                <a:spcPct val="150000"/>
              </a:lnSpc>
              <a:buFont typeface="+mj-lt"/>
              <a:buAutoNum type="alphaUcPeriod"/>
            </a:pPr>
            <a:r>
              <a:rPr lang="en-US" sz="4400" dirty="0"/>
              <a:t>Strings do not have indexes</a:t>
            </a:r>
          </a:p>
        </p:txBody>
      </p:sp>
    </p:spTree>
    <p:extLst>
      <p:ext uri="{BB962C8B-B14F-4D97-AF65-F5344CB8AC3E}">
        <p14:creationId xmlns:p14="http://schemas.microsoft.com/office/powerpoint/2010/main" val="307667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0363-F4D3-4D47-B73A-97162EAD803D}"/>
              </a:ext>
            </a:extLst>
          </p:cNvPr>
          <p:cNvSpPr>
            <a:spLocks noGrp="1"/>
          </p:cNvSpPr>
          <p:nvPr>
            <p:ph type="title"/>
          </p:nvPr>
        </p:nvSpPr>
        <p:spPr/>
        <p:txBody>
          <a:bodyPr/>
          <a:lstStyle/>
          <a:p>
            <a:r>
              <a:rPr lang="en-US" dirty="0"/>
              <a:t>Indexing and Subscripting Tip:</a:t>
            </a:r>
            <a:br>
              <a:rPr lang="en-US" dirty="0"/>
            </a:br>
            <a:r>
              <a:rPr lang="en-US" dirty="0"/>
              <a:t>Use Scratch Paper!</a:t>
            </a:r>
          </a:p>
        </p:txBody>
      </p:sp>
      <p:sp>
        <p:nvSpPr>
          <p:cNvPr id="5" name="Rectangle 4">
            <a:extLst>
              <a:ext uri="{FF2B5EF4-FFF2-40B4-BE49-F238E27FC236}">
                <a16:creationId xmlns:a16="http://schemas.microsoft.com/office/drawing/2014/main" id="{26BD20A5-D209-4A19-9332-BBD0A0B96A1C}"/>
              </a:ext>
            </a:extLst>
          </p:cNvPr>
          <p:cNvSpPr/>
          <p:nvPr/>
        </p:nvSpPr>
        <p:spPr>
          <a:xfrm>
            <a:off x="657224" y="2261493"/>
            <a:ext cx="8084264" cy="1077218"/>
          </a:xfrm>
          <a:prstGeom prst="rect">
            <a:avLst/>
          </a:prstGeom>
        </p:spPr>
        <p:txBody>
          <a:bodyPr wrap="none">
            <a:spAutoFit/>
          </a:bodyPr>
          <a:lstStyle/>
          <a:p>
            <a:r>
              <a:rPr lang="en-US" sz="3200" b="1" dirty="0">
                <a:solidFill>
                  <a:srgbClr val="0000FF"/>
                </a:solidFill>
                <a:latin typeface="Courier New" panose="02070309020205020404" pitchFamily="49" charset="0"/>
              </a:rPr>
              <a:t>print</a:t>
            </a:r>
            <a:r>
              <a:rPr lang="en-US" sz="3200" b="1" dirty="0">
                <a:solidFill>
                  <a:srgbClr val="000080"/>
                </a:solidFill>
                <a:latin typeface="Courier New" panose="02070309020205020404" pitchFamily="49" charset="0"/>
              </a:rPr>
              <a:t>(</a:t>
            </a:r>
            <a:r>
              <a:rPr lang="en-US" sz="3200" dirty="0">
                <a:solidFill>
                  <a:srgbClr val="008000"/>
                </a:solidFill>
                <a:latin typeface="Courier New" panose="02070309020205020404" pitchFamily="49" charset="0"/>
              </a:rPr>
              <a:t>"What time is it?"</a:t>
            </a:r>
            <a:r>
              <a:rPr lang="en-US" sz="3200" b="1" dirty="0">
                <a:solidFill>
                  <a:srgbClr val="000080"/>
                </a:solidFill>
                <a:latin typeface="Courier New" panose="02070309020205020404" pitchFamily="49" charset="0"/>
              </a:rPr>
              <a:t>[</a:t>
            </a:r>
            <a:r>
              <a:rPr lang="en-US" sz="3200" dirty="0">
                <a:solidFill>
                  <a:srgbClr val="800000"/>
                </a:solidFill>
                <a:latin typeface="Courier New" panose="02070309020205020404" pitchFamily="49" charset="0"/>
              </a:rPr>
              <a:t>10</a:t>
            </a:r>
            <a:r>
              <a:rPr lang="en-US" sz="3200" b="1" dirty="0">
                <a:solidFill>
                  <a:srgbClr val="000080"/>
                </a:solidFill>
                <a:latin typeface="Courier New" panose="02070309020205020404" pitchFamily="49" charset="0"/>
              </a:rPr>
              <a:t>:</a:t>
            </a:r>
            <a:r>
              <a:rPr lang="en-US" sz="3200" dirty="0">
                <a:solidFill>
                  <a:srgbClr val="800000"/>
                </a:solidFill>
                <a:latin typeface="Courier New" panose="02070309020205020404" pitchFamily="49" charset="0"/>
              </a:rPr>
              <a:t>12</a:t>
            </a:r>
            <a:r>
              <a:rPr lang="en-US" sz="3200" b="1" dirty="0">
                <a:solidFill>
                  <a:srgbClr val="000080"/>
                </a:solidFill>
                <a:latin typeface="Courier New" panose="02070309020205020404" pitchFamily="49" charset="0"/>
              </a:rPr>
              <a:t>])</a:t>
            </a:r>
          </a:p>
          <a:p>
            <a:r>
              <a:rPr lang="en-US" sz="3200" b="1" dirty="0">
                <a:solidFill>
                  <a:srgbClr val="0000FF"/>
                </a:solidFill>
                <a:latin typeface="Courier New" panose="02070309020205020404" pitchFamily="49" charset="0"/>
              </a:rPr>
              <a:t>print</a:t>
            </a:r>
            <a:r>
              <a:rPr lang="en-US" sz="3200" b="1" dirty="0">
                <a:solidFill>
                  <a:srgbClr val="000080"/>
                </a:solidFill>
                <a:latin typeface="Courier New" panose="02070309020205020404" pitchFamily="49" charset="0"/>
              </a:rPr>
              <a:t>(</a:t>
            </a:r>
            <a:r>
              <a:rPr lang="en-US" sz="3200" dirty="0">
                <a:solidFill>
                  <a:srgbClr val="008000"/>
                </a:solidFill>
                <a:latin typeface="Courier New" panose="02070309020205020404" pitchFamily="49" charset="0"/>
              </a:rPr>
              <a:t>"What time is it?"</a:t>
            </a:r>
            <a:r>
              <a:rPr lang="en-US" sz="3200" b="1" dirty="0">
                <a:solidFill>
                  <a:srgbClr val="000080"/>
                </a:solidFill>
                <a:latin typeface="Courier New" panose="02070309020205020404" pitchFamily="49" charset="0"/>
              </a:rPr>
              <a:t>[</a:t>
            </a:r>
            <a:r>
              <a:rPr lang="en-US" sz="3200" dirty="0">
                <a:solidFill>
                  <a:srgbClr val="800000"/>
                </a:solidFill>
                <a:latin typeface="Courier New" panose="02070309020205020404" pitchFamily="49" charset="0"/>
              </a:rPr>
              <a:t>8</a:t>
            </a:r>
            <a:r>
              <a:rPr lang="en-US" sz="3200" b="1" dirty="0">
                <a:solidFill>
                  <a:srgbClr val="000080"/>
                </a:solidFill>
                <a:latin typeface="Courier New" panose="02070309020205020404" pitchFamily="49" charset="0"/>
              </a:rPr>
              <a:t>])</a:t>
            </a:r>
            <a:endParaRPr lang="en-US" sz="3200" dirty="0"/>
          </a:p>
        </p:txBody>
      </p:sp>
      <p:grpSp>
        <p:nvGrpSpPr>
          <p:cNvPr id="30" name="Group 29">
            <a:extLst>
              <a:ext uri="{FF2B5EF4-FFF2-40B4-BE49-F238E27FC236}">
                <a16:creationId xmlns:a16="http://schemas.microsoft.com/office/drawing/2014/main" id="{B4F018FE-80A5-4875-9B08-D99579D8D078}"/>
              </a:ext>
            </a:extLst>
          </p:cNvPr>
          <p:cNvGrpSpPr/>
          <p:nvPr/>
        </p:nvGrpSpPr>
        <p:grpSpPr>
          <a:xfrm>
            <a:off x="1031134" y="4017103"/>
            <a:ext cx="10256927" cy="1618112"/>
            <a:chOff x="272376" y="3764188"/>
            <a:chExt cx="10256927" cy="1618112"/>
          </a:xfrm>
        </p:grpSpPr>
        <p:sp>
          <p:nvSpPr>
            <p:cNvPr id="6" name="Rectangle 5">
              <a:extLst>
                <a:ext uri="{FF2B5EF4-FFF2-40B4-BE49-F238E27FC236}">
                  <a16:creationId xmlns:a16="http://schemas.microsoft.com/office/drawing/2014/main" id="{85FA6424-CB1F-407D-B545-03B846552AC6}"/>
                </a:ext>
              </a:extLst>
            </p:cNvPr>
            <p:cNvSpPr/>
            <p:nvPr/>
          </p:nvSpPr>
          <p:spPr>
            <a:xfrm>
              <a:off x="1848255" y="4202348"/>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latin typeface="Courier New" panose="02070309020205020404" pitchFamily="49" charset="0"/>
                  <a:cs typeface="Courier New" panose="02070309020205020404" pitchFamily="49" charset="0"/>
                </a:rPr>
                <a:t>W</a:t>
              </a:r>
            </a:p>
          </p:txBody>
        </p:sp>
        <p:sp>
          <p:nvSpPr>
            <p:cNvPr id="7" name="Rectangle 6">
              <a:extLst>
                <a:ext uri="{FF2B5EF4-FFF2-40B4-BE49-F238E27FC236}">
                  <a16:creationId xmlns:a16="http://schemas.microsoft.com/office/drawing/2014/main" id="{C6CAA894-B127-4F0E-8407-2240BAF22149}"/>
                </a:ext>
              </a:extLst>
            </p:cNvPr>
            <p:cNvSpPr/>
            <p:nvPr/>
          </p:nvSpPr>
          <p:spPr>
            <a:xfrm>
              <a:off x="2373548" y="4202347"/>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latin typeface="Courier New" panose="02070309020205020404" pitchFamily="49" charset="0"/>
                  <a:cs typeface="Courier New" panose="02070309020205020404" pitchFamily="49" charset="0"/>
                </a:rPr>
                <a:t>h</a:t>
              </a:r>
            </a:p>
          </p:txBody>
        </p:sp>
        <p:sp>
          <p:nvSpPr>
            <p:cNvPr id="8" name="Rectangle 7">
              <a:extLst>
                <a:ext uri="{FF2B5EF4-FFF2-40B4-BE49-F238E27FC236}">
                  <a16:creationId xmlns:a16="http://schemas.microsoft.com/office/drawing/2014/main" id="{78A7851B-DFB1-4549-8BDE-3DABBD62BABD}"/>
                </a:ext>
              </a:extLst>
            </p:cNvPr>
            <p:cNvSpPr/>
            <p:nvPr/>
          </p:nvSpPr>
          <p:spPr>
            <a:xfrm>
              <a:off x="2898841" y="4202346"/>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latin typeface="Courier New" panose="02070309020205020404" pitchFamily="49" charset="0"/>
                  <a:cs typeface="Courier New" panose="02070309020205020404" pitchFamily="49" charset="0"/>
                </a:rPr>
                <a:t>a</a:t>
              </a:r>
            </a:p>
          </p:txBody>
        </p:sp>
        <p:sp>
          <p:nvSpPr>
            <p:cNvPr id="9" name="Rectangle 8">
              <a:extLst>
                <a:ext uri="{FF2B5EF4-FFF2-40B4-BE49-F238E27FC236}">
                  <a16:creationId xmlns:a16="http://schemas.microsoft.com/office/drawing/2014/main" id="{04377006-9E14-42EE-AE45-403F063240EE}"/>
                </a:ext>
              </a:extLst>
            </p:cNvPr>
            <p:cNvSpPr/>
            <p:nvPr/>
          </p:nvSpPr>
          <p:spPr>
            <a:xfrm>
              <a:off x="3424134" y="4202345"/>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latin typeface="Courier New" panose="02070309020205020404" pitchFamily="49" charset="0"/>
                  <a:cs typeface="Courier New" panose="02070309020205020404" pitchFamily="49" charset="0"/>
                </a:rPr>
                <a:t>t</a:t>
              </a:r>
            </a:p>
          </p:txBody>
        </p:sp>
        <p:sp>
          <p:nvSpPr>
            <p:cNvPr id="10" name="Rectangle 9">
              <a:extLst>
                <a:ext uri="{FF2B5EF4-FFF2-40B4-BE49-F238E27FC236}">
                  <a16:creationId xmlns:a16="http://schemas.microsoft.com/office/drawing/2014/main" id="{389AE862-61F1-43C2-BF00-09E145C76ECD}"/>
                </a:ext>
              </a:extLst>
            </p:cNvPr>
            <p:cNvSpPr/>
            <p:nvPr/>
          </p:nvSpPr>
          <p:spPr>
            <a:xfrm>
              <a:off x="3949427" y="4202344"/>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latin typeface="Courier New" panose="02070309020205020404" pitchFamily="49" charset="0"/>
                  <a:cs typeface="Courier New" panose="02070309020205020404" pitchFamily="49" charset="0"/>
                </a:rPr>
                <a:t> </a:t>
              </a:r>
            </a:p>
          </p:txBody>
        </p:sp>
        <p:sp>
          <p:nvSpPr>
            <p:cNvPr id="11" name="Rectangle 10">
              <a:extLst>
                <a:ext uri="{FF2B5EF4-FFF2-40B4-BE49-F238E27FC236}">
                  <a16:creationId xmlns:a16="http://schemas.microsoft.com/office/drawing/2014/main" id="{3B5D10B8-E39E-47C5-B166-096557D33040}"/>
                </a:ext>
              </a:extLst>
            </p:cNvPr>
            <p:cNvSpPr/>
            <p:nvPr/>
          </p:nvSpPr>
          <p:spPr>
            <a:xfrm>
              <a:off x="4474720" y="4202343"/>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latin typeface="Courier New" panose="02070309020205020404" pitchFamily="49" charset="0"/>
                  <a:cs typeface="Courier New" panose="02070309020205020404" pitchFamily="49" charset="0"/>
                </a:rPr>
                <a:t>t</a:t>
              </a:r>
            </a:p>
          </p:txBody>
        </p:sp>
        <p:sp>
          <p:nvSpPr>
            <p:cNvPr id="12" name="Rectangle 11">
              <a:extLst>
                <a:ext uri="{FF2B5EF4-FFF2-40B4-BE49-F238E27FC236}">
                  <a16:creationId xmlns:a16="http://schemas.microsoft.com/office/drawing/2014/main" id="{AB83D269-86AB-4313-AA50-D9C31A34984F}"/>
                </a:ext>
              </a:extLst>
            </p:cNvPr>
            <p:cNvSpPr/>
            <p:nvPr/>
          </p:nvSpPr>
          <p:spPr>
            <a:xfrm>
              <a:off x="5000013" y="4202342"/>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err="1">
                  <a:latin typeface="Courier New" panose="02070309020205020404" pitchFamily="49" charset="0"/>
                  <a:cs typeface="Courier New" panose="02070309020205020404" pitchFamily="49" charset="0"/>
                </a:rPr>
                <a:t>i</a:t>
              </a:r>
              <a:endParaRPr lang="en-US" sz="44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01E50ED0-6C25-4640-B38D-B29F0055C677}"/>
                </a:ext>
              </a:extLst>
            </p:cNvPr>
            <p:cNvSpPr/>
            <p:nvPr/>
          </p:nvSpPr>
          <p:spPr>
            <a:xfrm>
              <a:off x="5525306" y="4202341"/>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latin typeface="Courier New" panose="02070309020205020404" pitchFamily="49" charset="0"/>
                  <a:cs typeface="Courier New" panose="02070309020205020404" pitchFamily="49" charset="0"/>
                </a:rPr>
                <a:t>m</a:t>
              </a:r>
            </a:p>
          </p:txBody>
        </p:sp>
        <p:sp>
          <p:nvSpPr>
            <p:cNvPr id="14" name="Rectangle 13">
              <a:extLst>
                <a:ext uri="{FF2B5EF4-FFF2-40B4-BE49-F238E27FC236}">
                  <a16:creationId xmlns:a16="http://schemas.microsoft.com/office/drawing/2014/main" id="{8440EAA5-0BA7-4D93-894B-72FCF50ECA9D}"/>
                </a:ext>
              </a:extLst>
            </p:cNvPr>
            <p:cNvSpPr/>
            <p:nvPr/>
          </p:nvSpPr>
          <p:spPr>
            <a:xfrm>
              <a:off x="6050599" y="4202340"/>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latin typeface="Courier New" panose="02070309020205020404" pitchFamily="49" charset="0"/>
                  <a:cs typeface="Courier New" panose="02070309020205020404" pitchFamily="49" charset="0"/>
                </a:rPr>
                <a:t>e</a:t>
              </a:r>
            </a:p>
          </p:txBody>
        </p:sp>
        <p:sp>
          <p:nvSpPr>
            <p:cNvPr id="15" name="Rectangle 14">
              <a:extLst>
                <a:ext uri="{FF2B5EF4-FFF2-40B4-BE49-F238E27FC236}">
                  <a16:creationId xmlns:a16="http://schemas.microsoft.com/office/drawing/2014/main" id="{00F8B66B-A21C-4AD8-90AE-B0408A565DFC}"/>
                </a:ext>
              </a:extLst>
            </p:cNvPr>
            <p:cNvSpPr/>
            <p:nvPr/>
          </p:nvSpPr>
          <p:spPr>
            <a:xfrm>
              <a:off x="6575892" y="4202339"/>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latin typeface="Courier New" panose="02070309020205020404" pitchFamily="49" charset="0"/>
                  <a:cs typeface="Courier New" panose="02070309020205020404" pitchFamily="49" charset="0"/>
                </a:rPr>
                <a:t> </a:t>
              </a:r>
            </a:p>
          </p:txBody>
        </p:sp>
        <p:sp>
          <p:nvSpPr>
            <p:cNvPr id="16" name="Rectangle 15">
              <a:extLst>
                <a:ext uri="{FF2B5EF4-FFF2-40B4-BE49-F238E27FC236}">
                  <a16:creationId xmlns:a16="http://schemas.microsoft.com/office/drawing/2014/main" id="{F667B889-EA67-41E4-9B5D-D07F6E0EAF91}"/>
                </a:ext>
              </a:extLst>
            </p:cNvPr>
            <p:cNvSpPr/>
            <p:nvPr/>
          </p:nvSpPr>
          <p:spPr>
            <a:xfrm>
              <a:off x="7101185" y="4202338"/>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err="1">
                  <a:latin typeface="Courier New" panose="02070309020205020404" pitchFamily="49" charset="0"/>
                  <a:cs typeface="Courier New" panose="02070309020205020404" pitchFamily="49" charset="0"/>
                </a:rPr>
                <a:t>i</a:t>
              </a:r>
              <a:endParaRPr lang="en-US" sz="4400" dirty="0">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1BBF7190-FCEE-422E-A318-B9D72F89032A}"/>
                </a:ext>
              </a:extLst>
            </p:cNvPr>
            <p:cNvSpPr/>
            <p:nvPr/>
          </p:nvSpPr>
          <p:spPr>
            <a:xfrm>
              <a:off x="7626478" y="4202337"/>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latin typeface="Courier New" panose="02070309020205020404" pitchFamily="49" charset="0"/>
                  <a:cs typeface="Courier New" panose="02070309020205020404" pitchFamily="49" charset="0"/>
                </a:rPr>
                <a:t>s</a:t>
              </a:r>
            </a:p>
          </p:txBody>
        </p:sp>
        <p:sp>
          <p:nvSpPr>
            <p:cNvPr id="18" name="Rectangle 17">
              <a:extLst>
                <a:ext uri="{FF2B5EF4-FFF2-40B4-BE49-F238E27FC236}">
                  <a16:creationId xmlns:a16="http://schemas.microsoft.com/office/drawing/2014/main" id="{622C3188-D6E8-460A-A779-A3A04AA6E22A}"/>
                </a:ext>
              </a:extLst>
            </p:cNvPr>
            <p:cNvSpPr/>
            <p:nvPr/>
          </p:nvSpPr>
          <p:spPr>
            <a:xfrm>
              <a:off x="8151771" y="4202336"/>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latin typeface="Courier New" panose="02070309020205020404" pitchFamily="49" charset="0"/>
                  <a:cs typeface="Courier New" panose="02070309020205020404" pitchFamily="49" charset="0"/>
                </a:rPr>
                <a:t> </a:t>
              </a:r>
            </a:p>
          </p:txBody>
        </p:sp>
        <p:sp>
          <p:nvSpPr>
            <p:cNvPr id="19" name="Rectangle 18">
              <a:extLst>
                <a:ext uri="{FF2B5EF4-FFF2-40B4-BE49-F238E27FC236}">
                  <a16:creationId xmlns:a16="http://schemas.microsoft.com/office/drawing/2014/main" id="{48B34C12-9451-42BE-9ACE-82D2D4FC29B5}"/>
                </a:ext>
              </a:extLst>
            </p:cNvPr>
            <p:cNvSpPr/>
            <p:nvPr/>
          </p:nvSpPr>
          <p:spPr>
            <a:xfrm>
              <a:off x="8677064" y="4202335"/>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err="1">
                  <a:latin typeface="Courier New" panose="02070309020205020404" pitchFamily="49" charset="0"/>
                  <a:cs typeface="Courier New" panose="02070309020205020404" pitchFamily="49" charset="0"/>
                </a:rPr>
                <a:t>i</a:t>
              </a:r>
              <a:endParaRPr lang="en-US" sz="4400"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8820F003-1F99-4F08-A30B-D0F2F938A96F}"/>
                </a:ext>
              </a:extLst>
            </p:cNvPr>
            <p:cNvSpPr/>
            <p:nvPr/>
          </p:nvSpPr>
          <p:spPr>
            <a:xfrm>
              <a:off x="9202357" y="4202334"/>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latin typeface="Courier New" panose="02070309020205020404" pitchFamily="49" charset="0"/>
                  <a:cs typeface="Courier New" panose="02070309020205020404" pitchFamily="49" charset="0"/>
                </a:rPr>
                <a:t>t</a:t>
              </a:r>
            </a:p>
          </p:txBody>
        </p:sp>
        <p:sp>
          <p:nvSpPr>
            <p:cNvPr id="21" name="Rectangle 20">
              <a:extLst>
                <a:ext uri="{FF2B5EF4-FFF2-40B4-BE49-F238E27FC236}">
                  <a16:creationId xmlns:a16="http://schemas.microsoft.com/office/drawing/2014/main" id="{34B690CD-642C-4726-A9F1-D0304263E13E}"/>
                </a:ext>
              </a:extLst>
            </p:cNvPr>
            <p:cNvSpPr/>
            <p:nvPr/>
          </p:nvSpPr>
          <p:spPr>
            <a:xfrm>
              <a:off x="9727650" y="4202333"/>
              <a:ext cx="525293" cy="719847"/>
            </a:xfrm>
            <a:prstGeom prst="rect">
              <a:avLst/>
            </a:prstGeom>
            <a:ln w="31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latin typeface="Courier New" panose="02070309020205020404" pitchFamily="49" charset="0"/>
                  <a:cs typeface="Courier New" panose="02070309020205020404" pitchFamily="49" charset="0"/>
                </a:rPr>
                <a:t>?</a:t>
              </a:r>
            </a:p>
          </p:txBody>
        </p:sp>
        <p:sp>
          <p:nvSpPr>
            <p:cNvPr id="26" name="TextBox 25">
              <a:extLst>
                <a:ext uri="{FF2B5EF4-FFF2-40B4-BE49-F238E27FC236}">
                  <a16:creationId xmlns:a16="http://schemas.microsoft.com/office/drawing/2014/main" id="{CA3531B7-5A0E-4E4A-B5DE-B18D0E43B2D8}"/>
                </a:ext>
              </a:extLst>
            </p:cNvPr>
            <p:cNvSpPr txBox="1"/>
            <p:nvPr/>
          </p:nvSpPr>
          <p:spPr>
            <a:xfrm>
              <a:off x="1704451" y="3779577"/>
              <a:ext cx="8824852" cy="446276"/>
            </a:xfrm>
            <a:prstGeom prst="rect">
              <a:avLst/>
            </a:prstGeom>
            <a:noFill/>
          </p:spPr>
          <p:txBody>
            <a:bodyPr wrap="none" rtlCol="0">
              <a:spAutoFit/>
            </a:bodyPr>
            <a:lstStyle/>
            <a:p>
              <a:r>
                <a:rPr lang="en-US" sz="2300" dirty="0">
                  <a:latin typeface="Courier New" panose="02070309020205020404" pitchFamily="49" charset="0"/>
                  <a:cs typeface="Courier New" panose="02070309020205020404" pitchFamily="49" charset="0"/>
                </a:rPr>
                <a:t>0  1  2  3  4  5  6  7  8  9 10 11 12 13 14 15 16</a:t>
              </a:r>
            </a:p>
          </p:txBody>
        </p:sp>
        <p:sp>
          <p:nvSpPr>
            <p:cNvPr id="27" name="TextBox 26">
              <a:extLst>
                <a:ext uri="{FF2B5EF4-FFF2-40B4-BE49-F238E27FC236}">
                  <a16:creationId xmlns:a16="http://schemas.microsoft.com/office/drawing/2014/main" id="{3C9D6175-2483-4F87-BDAC-C5FBC3746539}"/>
                </a:ext>
              </a:extLst>
            </p:cNvPr>
            <p:cNvSpPr txBox="1"/>
            <p:nvPr/>
          </p:nvSpPr>
          <p:spPr>
            <a:xfrm>
              <a:off x="1900819" y="4936024"/>
              <a:ext cx="8472191" cy="446276"/>
            </a:xfrm>
            <a:prstGeom prst="rect">
              <a:avLst/>
            </a:prstGeom>
            <a:noFill/>
          </p:spPr>
          <p:txBody>
            <a:bodyPr wrap="none" rtlCol="0">
              <a:spAutoFit/>
            </a:bodyPr>
            <a:lstStyle/>
            <a:p>
              <a:r>
                <a:rPr lang="en-US" sz="2300" dirty="0">
                  <a:latin typeface="Courier New" panose="02070309020205020404" pitchFamily="49" charset="0"/>
                  <a:cs typeface="Courier New" panose="02070309020205020404" pitchFamily="49" charset="0"/>
                </a:rPr>
                <a:t>0  1  2  3  4  5  6  7  8  9 10 11 12 13 14 15</a:t>
              </a:r>
            </a:p>
          </p:txBody>
        </p:sp>
        <p:sp>
          <p:nvSpPr>
            <p:cNvPr id="28" name="TextBox 27">
              <a:extLst>
                <a:ext uri="{FF2B5EF4-FFF2-40B4-BE49-F238E27FC236}">
                  <a16:creationId xmlns:a16="http://schemas.microsoft.com/office/drawing/2014/main" id="{079499B5-AA55-426F-9608-3AD94C3588A7}"/>
                </a:ext>
              </a:extLst>
            </p:cNvPr>
            <p:cNvSpPr txBox="1"/>
            <p:nvPr/>
          </p:nvSpPr>
          <p:spPr>
            <a:xfrm>
              <a:off x="438731" y="4894356"/>
              <a:ext cx="936795" cy="461665"/>
            </a:xfrm>
            <a:prstGeom prst="rect">
              <a:avLst/>
            </a:prstGeom>
            <a:noFill/>
          </p:spPr>
          <p:txBody>
            <a:bodyPr wrap="none" rtlCol="0">
              <a:spAutoFit/>
            </a:bodyPr>
            <a:lstStyle/>
            <a:p>
              <a:r>
                <a:rPr lang="en-US" sz="2400" dirty="0"/>
                <a:t>Index:</a:t>
              </a:r>
            </a:p>
          </p:txBody>
        </p:sp>
        <p:sp>
          <p:nvSpPr>
            <p:cNvPr id="29" name="TextBox 28">
              <a:extLst>
                <a:ext uri="{FF2B5EF4-FFF2-40B4-BE49-F238E27FC236}">
                  <a16:creationId xmlns:a16="http://schemas.microsoft.com/office/drawing/2014/main" id="{DD564398-CA75-494B-BF06-1F83C98F0021}"/>
                </a:ext>
              </a:extLst>
            </p:cNvPr>
            <p:cNvSpPr txBox="1"/>
            <p:nvPr/>
          </p:nvSpPr>
          <p:spPr>
            <a:xfrm>
              <a:off x="272376" y="3764188"/>
              <a:ext cx="1406411" cy="461665"/>
            </a:xfrm>
            <a:prstGeom prst="rect">
              <a:avLst/>
            </a:prstGeom>
            <a:noFill/>
          </p:spPr>
          <p:txBody>
            <a:bodyPr wrap="none" rtlCol="0">
              <a:spAutoFit/>
            </a:bodyPr>
            <a:lstStyle/>
            <a:p>
              <a:r>
                <a:rPr lang="en-US" sz="2400" dirty="0"/>
                <a:t>Subscript:</a:t>
              </a:r>
            </a:p>
          </p:txBody>
        </p:sp>
      </p:grpSp>
    </p:spTree>
    <p:extLst>
      <p:ext uri="{BB962C8B-B14F-4D97-AF65-F5344CB8AC3E}">
        <p14:creationId xmlns:p14="http://schemas.microsoft.com/office/powerpoint/2010/main" val="422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F45DD15-66FB-40FE-9E06-CAC472AD041D}"/>
              </a:ext>
            </a:extLst>
          </p:cNvPr>
          <p:cNvSpPr>
            <a:spLocks noGrp="1"/>
          </p:cNvSpPr>
          <p:nvPr>
            <p:ph sz="half" idx="1"/>
          </p:nvPr>
        </p:nvSpPr>
        <p:spPr>
          <a:xfrm>
            <a:off x="657224" y="2157731"/>
            <a:ext cx="9323378" cy="3767328"/>
          </a:xfrm>
        </p:spPr>
        <p:txBody>
          <a:bodyPr>
            <a:normAutofit/>
          </a:bodyPr>
          <a:lstStyle/>
          <a:p>
            <a:pPr marL="0" indent="0">
              <a:buNone/>
            </a:pPr>
            <a:r>
              <a:rPr lang="en-US" sz="3600" dirty="0">
                <a:solidFill>
                  <a:srgbClr val="008000"/>
                </a:solidFill>
                <a:highlight>
                  <a:srgbClr val="FFFFFF"/>
                </a:highlight>
                <a:latin typeface="Courier New" panose="02070309020205020404" pitchFamily="49" charset="0"/>
              </a:rPr>
              <a:t>"</a:t>
            </a:r>
            <a:r>
              <a:rPr lang="en-US" sz="3600" dirty="0" err="1">
                <a:solidFill>
                  <a:srgbClr val="008000"/>
                </a:solidFill>
                <a:highlight>
                  <a:srgbClr val="FFFFFF"/>
                </a:highlight>
                <a:latin typeface="Courier New" panose="02070309020205020404" pitchFamily="49" charset="0"/>
              </a:rPr>
              <a:t>string_variable</a:t>
            </a:r>
            <a:r>
              <a:rPr lang="en-US" sz="3600" dirty="0">
                <a:solidFill>
                  <a:srgbClr val="008000"/>
                </a:solidFill>
                <a:highlight>
                  <a:srgbClr val="FFFFFF"/>
                </a:highlight>
                <a:latin typeface="Courier New" panose="02070309020205020404" pitchFamily="49" charset="0"/>
              </a:rPr>
              <a:t>"</a:t>
            </a:r>
            <a:r>
              <a:rPr lang="en-US" sz="3600" dirty="0">
                <a:solidFill>
                  <a:srgbClr val="000000"/>
                </a:solidFill>
                <a:highlight>
                  <a:srgbClr val="FFFFFF"/>
                </a:highlight>
                <a:latin typeface="Courier New" panose="02070309020205020404" pitchFamily="49" charset="0"/>
              </a:rPr>
              <a:t> </a:t>
            </a:r>
            <a:r>
              <a:rPr lang="en-US" sz="3600" b="1" dirty="0">
                <a:solidFill>
                  <a:srgbClr val="000080"/>
                </a:solidFill>
                <a:highlight>
                  <a:srgbClr val="FFFFFF"/>
                </a:highlight>
                <a:latin typeface="Courier New" panose="02070309020205020404" pitchFamily="49" charset="0"/>
              </a:rPr>
              <a:t>=</a:t>
            </a:r>
            <a:r>
              <a:rPr lang="en-US" sz="3600" dirty="0">
                <a:solidFill>
                  <a:srgbClr val="000000"/>
                </a:solidFill>
                <a:highlight>
                  <a:srgbClr val="FFFFFF"/>
                </a:highlight>
                <a:latin typeface="Courier New" panose="02070309020205020404" pitchFamily="49" charset="0"/>
              </a:rPr>
              <a:t> </a:t>
            </a:r>
            <a:r>
              <a:rPr lang="en-US" sz="3600" dirty="0" err="1">
                <a:solidFill>
                  <a:srgbClr val="000000"/>
                </a:solidFill>
                <a:highlight>
                  <a:srgbClr val="FFFFFF"/>
                </a:highlight>
                <a:latin typeface="Courier New" panose="02070309020205020404" pitchFamily="49" charset="0"/>
              </a:rPr>
              <a:t>string_value</a:t>
            </a:r>
            <a:endParaRPr lang="en-US" sz="3600" dirty="0"/>
          </a:p>
        </p:txBody>
      </p:sp>
      <p:sp>
        <p:nvSpPr>
          <p:cNvPr id="6" name="Content Placeholder 5">
            <a:extLst>
              <a:ext uri="{FF2B5EF4-FFF2-40B4-BE49-F238E27FC236}">
                <a16:creationId xmlns:a16="http://schemas.microsoft.com/office/drawing/2014/main" id="{6153545F-FDB2-491D-B3D4-5395E3217CF5}"/>
              </a:ext>
            </a:extLst>
          </p:cNvPr>
          <p:cNvSpPr>
            <a:spLocks noGrp="1"/>
          </p:cNvSpPr>
          <p:nvPr>
            <p:ph sz="half" idx="2"/>
          </p:nvPr>
        </p:nvSpPr>
        <p:spPr>
          <a:xfrm>
            <a:off x="655472" y="3352800"/>
            <a:ext cx="8721991" cy="2717260"/>
          </a:xfrm>
        </p:spPr>
        <p:txBody>
          <a:bodyPr>
            <a:normAutofit/>
          </a:bodyPr>
          <a:lstStyle/>
          <a:p>
            <a:pPr marL="0" indent="0">
              <a:buNone/>
            </a:pPr>
            <a:r>
              <a:rPr lang="en-US" sz="3600" dirty="0"/>
              <a:t>In the code above, </a:t>
            </a:r>
            <a:r>
              <a:rPr lang="en-US" sz="3600" dirty="0" err="1"/>
              <a:t>string_value</a:t>
            </a:r>
            <a:r>
              <a:rPr lang="en-US" sz="3600" dirty="0"/>
              <a:t> is a….</a:t>
            </a:r>
          </a:p>
          <a:p>
            <a:pPr marL="713232" lvl="1" indent="-457200">
              <a:buFont typeface="+mj-lt"/>
              <a:buAutoNum type="alphaUcPeriod"/>
            </a:pPr>
            <a:r>
              <a:rPr lang="en-US" sz="3200" dirty="0"/>
              <a:t>Value</a:t>
            </a:r>
          </a:p>
          <a:p>
            <a:pPr marL="713232" lvl="1" indent="-457200">
              <a:buFont typeface="+mj-lt"/>
              <a:buAutoNum type="alphaUcPeriod"/>
            </a:pPr>
            <a:r>
              <a:rPr lang="en-US" sz="3200" dirty="0"/>
              <a:t>Variable</a:t>
            </a:r>
          </a:p>
          <a:p>
            <a:pPr marL="713232" lvl="1" indent="-457200">
              <a:buFont typeface="+mj-lt"/>
              <a:buAutoNum type="alphaUcPeriod"/>
            </a:pPr>
            <a:r>
              <a:rPr lang="en-US" sz="3200" dirty="0"/>
              <a:t>An error occurs</a:t>
            </a:r>
          </a:p>
        </p:txBody>
      </p:sp>
      <p:sp>
        <p:nvSpPr>
          <p:cNvPr id="10" name="Title 9">
            <a:extLst>
              <a:ext uri="{FF2B5EF4-FFF2-40B4-BE49-F238E27FC236}">
                <a16:creationId xmlns:a16="http://schemas.microsoft.com/office/drawing/2014/main" id="{4596859A-C633-43DC-9AD5-56A61DEBF86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499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F45DD15-66FB-40FE-9E06-CAC472AD041D}"/>
              </a:ext>
            </a:extLst>
          </p:cNvPr>
          <p:cNvSpPr>
            <a:spLocks noGrp="1"/>
          </p:cNvSpPr>
          <p:nvPr>
            <p:ph sz="half" idx="1"/>
          </p:nvPr>
        </p:nvSpPr>
        <p:spPr>
          <a:xfrm>
            <a:off x="657224" y="2157731"/>
            <a:ext cx="9323378" cy="3767328"/>
          </a:xfrm>
        </p:spPr>
        <p:txBody>
          <a:bodyPr>
            <a:normAutofit/>
          </a:bodyPr>
          <a:lstStyle/>
          <a:p>
            <a:pPr marL="0" indent="0">
              <a:buNone/>
            </a:pPr>
            <a:r>
              <a:rPr lang="en-US" sz="3600" dirty="0" err="1">
                <a:solidFill>
                  <a:srgbClr val="000000"/>
                </a:solidFill>
                <a:highlight>
                  <a:srgbClr val="FFFFFF"/>
                </a:highlight>
                <a:latin typeface="Courier New" panose="02070309020205020404" pitchFamily="49" charset="0"/>
              </a:rPr>
              <a:t>string_value</a:t>
            </a:r>
            <a:r>
              <a:rPr lang="en-US" sz="3600" dirty="0">
                <a:solidFill>
                  <a:srgbClr val="000000"/>
                </a:solidFill>
                <a:highlight>
                  <a:srgbClr val="FFFFFF"/>
                </a:highlight>
                <a:latin typeface="Courier New" panose="02070309020205020404" pitchFamily="49" charset="0"/>
              </a:rPr>
              <a:t> = </a:t>
            </a:r>
            <a:r>
              <a:rPr lang="en-US" sz="3600" dirty="0">
                <a:solidFill>
                  <a:srgbClr val="008000"/>
                </a:solidFill>
                <a:highlight>
                  <a:srgbClr val="FFFFFF"/>
                </a:highlight>
                <a:latin typeface="Courier New" panose="02070309020205020404" pitchFamily="49" charset="0"/>
              </a:rPr>
              <a:t>"</a:t>
            </a:r>
            <a:r>
              <a:rPr lang="en-US" sz="3600" dirty="0" err="1">
                <a:solidFill>
                  <a:srgbClr val="008000"/>
                </a:solidFill>
                <a:highlight>
                  <a:srgbClr val="FFFFFF"/>
                </a:highlight>
                <a:latin typeface="Courier New" panose="02070309020205020404" pitchFamily="49" charset="0"/>
              </a:rPr>
              <a:t>string_variable</a:t>
            </a:r>
            <a:r>
              <a:rPr lang="en-US" sz="3600" dirty="0">
                <a:solidFill>
                  <a:srgbClr val="008000"/>
                </a:solidFill>
                <a:highlight>
                  <a:srgbClr val="FFFFFF"/>
                </a:highlight>
                <a:latin typeface="Courier New" panose="02070309020205020404" pitchFamily="49" charset="0"/>
              </a:rPr>
              <a:t>"</a:t>
            </a:r>
            <a:endParaRPr lang="en-US" sz="3600" dirty="0"/>
          </a:p>
        </p:txBody>
      </p:sp>
      <p:sp>
        <p:nvSpPr>
          <p:cNvPr id="6" name="Content Placeholder 5">
            <a:extLst>
              <a:ext uri="{FF2B5EF4-FFF2-40B4-BE49-F238E27FC236}">
                <a16:creationId xmlns:a16="http://schemas.microsoft.com/office/drawing/2014/main" id="{6153545F-FDB2-491D-B3D4-5395E3217CF5}"/>
              </a:ext>
            </a:extLst>
          </p:cNvPr>
          <p:cNvSpPr>
            <a:spLocks noGrp="1"/>
          </p:cNvSpPr>
          <p:nvPr>
            <p:ph sz="half" idx="2"/>
          </p:nvPr>
        </p:nvSpPr>
        <p:spPr>
          <a:xfrm>
            <a:off x="655472" y="3352800"/>
            <a:ext cx="8721991" cy="2717260"/>
          </a:xfrm>
        </p:spPr>
        <p:txBody>
          <a:bodyPr>
            <a:normAutofit/>
          </a:bodyPr>
          <a:lstStyle/>
          <a:p>
            <a:pPr marL="0" indent="0">
              <a:buNone/>
            </a:pPr>
            <a:r>
              <a:rPr lang="en-US" sz="3600" dirty="0"/>
              <a:t>In the code above, </a:t>
            </a:r>
            <a:r>
              <a:rPr lang="en-US" sz="3600" dirty="0" err="1"/>
              <a:t>string_value</a:t>
            </a:r>
            <a:r>
              <a:rPr lang="en-US" sz="3600" dirty="0"/>
              <a:t> is a….</a:t>
            </a:r>
          </a:p>
          <a:p>
            <a:pPr marL="713232" lvl="1" indent="-457200">
              <a:buFont typeface="+mj-lt"/>
              <a:buAutoNum type="alphaUcPeriod"/>
            </a:pPr>
            <a:r>
              <a:rPr lang="en-US" sz="3200" dirty="0"/>
              <a:t>Value</a:t>
            </a:r>
          </a:p>
          <a:p>
            <a:pPr marL="713232" lvl="1" indent="-457200">
              <a:buFont typeface="+mj-lt"/>
              <a:buAutoNum type="alphaUcPeriod"/>
            </a:pPr>
            <a:r>
              <a:rPr lang="en-US" sz="3200" dirty="0"/>
              <a:t>Variable</a:t>
            </a:r>
          </a:p>
          <a:p>
            <a:pPr marL="713232" lvl="1" indent="-457200">
              <a:buFont typeface="+mj-lt"/>
              <a:buAutoNum type="alphaUcPeriod"/>
            </a:pPr>
            <a:r>
              <a:rPr lang="en-US" sz="3200" dirty="0"/>
              <a:t>An error occurs</a:t>
            </a:r>
          </a:p>
        </p:txBody>
      </p:sp>
      <p:sp>
        <p:nvSpPr>
          <p:cNvPr id="10" name="Title 9">
            <a:extLst>
              <a:ext uri="{FF2B5EF4-FFF2-40B4-BE49-F238E27FC236}">
                <a16:creationId xmlns:a16="http://schemas.microsoft.com/office/drawing/2014/main" id="{4596859A-C633-43DC-9AD5-56A61DEBF86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72152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F45DD15-66FB-40FE-9E06-CAC472AD041D}"/>
              </a:ext>
            </a:extLst>
          </p:cNvPr>
          <p:cNvSpPr>
            <a:spLocks noGrp="1"/>
          </p:cNvSpPr>
          <p:nvPr>
            <p:ph sz="half" idx="1"/>
          </p:nvPr>
        </p:nvSpPr>
        <p:spPr>
          <a:xfrm>
            <a:off x="657224" y="2157731"/>
            <a:ext cx="9323378" cy="3767328"/>
          </a:xfrm>
        </p:spPr>
        <p:txBody>
          <a:bodyPr>
            <a:normAutofit/>
          </a:bodyPr>
          <a:lstStyle/>
          <a:p>
            <a:pPr marL="0" indent="0">
              <a:buNone/>
            </a:pPr>
            <a:r>
              <a:rPr lang="en-US" sz="3600" dirty="0" err="1">
                <a:solidFill>
                  <a:srgbClr val="000000"/>
                </a:solidFill>
                <a:highlight>
                  <a:srgbClr val="FFFFFF"/>
                </a:highlight>
                <a:latin typeface="Courier New" panose="02070309020205020404" pitchFamily="49" charset="0"/>
              </a:rPr>
              <a:t>string_variable</a:t>
            </a:r>
            <a:r>
              <a:rPr lang="en-US" sz="3600" dirty="0">
                <a:solidFill>
                  <a:srgbClr val="000000"/>
                </a:solidFill>
                <a:highlight>
                  <a:srgbClr val="FFFFFF"/>
                </a:highlight>
                <a:latin typeface="Courier New" panose="02070309020205020404" pitchFamily="49" charset="0"/>
              </a:rPr>
              <a:t> = </a:t>
            </a:r>
            <a:r>
              <a:rPr lang="en-US" sz="3600" dirty="0">
                <a:solidFill>
                  <a:srgbClr val="008000"/>
                </a:solidFill>
                <a:highlight>
                  <a:srgbClr val="FFFFFF"/>
                </a:highlight>
                <a:latin typeface="Courier New" panose="02070309020205020404" pitchFamily="49" charset="0"/>
              </a:rPr>
              <a:t>"</a:t>
            </a:r>
            <a:r>
              <a:rPr lang="en-US" sz="3600" dirty="0" err="1">
                <a:solidFill>
                  <a:srgbClr val="008000"/>
                </a:solidFill>
                <a:highlight>
                  <a:srgbClr val="FFFFFF"/>
                </a:highlight>
                <a:latin typeface="Courier New" panose="02070309020205020404" pitchFamily="49" charset="0"/>
              </a:rPr>
              <a:t>string_value</a:t>
            </a:r>
            <a:r>
              <a:rPr lang="en-US" sz="3600" dirty="0">
                <a:solidFill>
                  <a:srgbClr val="008000"/>
                </a:solidFill>
                <a:highlight>
                  <a:srgbClr val="FFFFFF"/>
                </a:highlight>
                <a:latin typeface="Courier New" panose="02070309020205020404" pitchFamily="49" charset="0"/>
              </a:rPr>
              <a:t>"</a:t>
            </a:r>
            <a:endParaRPr lang="en-US" sz="3600" dirty="0"/>
          </a:p>
        </p:txBody>
      </p:sp>
      <p:sp>
        <p:nvSpPr>
          <p:cNvPr id="6" name="Content Placeholder 5">
            <a:extLst>
              <a:ext uri="{FF2B5EF4-FFF2-40B4-BE49-F238E27FC236}">
                <a16:creationId xmlns:a16="http://schemas.microsoft.com/office/drawing/2014/main" id="{6153545F-FDB2-491D-B3D4-5395E3217CF5}"/>
              </a:ext>
            </a:extLst>
          </p:cNvPr>
          <p:cNvSpPr>
            <a:spLocks noGrp="1"/>
          </p:cNvSpPr>
          <p:nvPr>
            <p:ph sz="half" idx="2"/>
          </p:nvPr>
        </p:nvSpPr>
        <p:spPr>
          <a:xfrm>
            <a:off x="655472" y="3352800"/>
            <a:ext cx="8721991" cy="2717260"/>
          </a:xfrm>
        </p:spPr>
        <p:txBody>
          <a:bodyPr>
            <a:normAutofit/>
          </a:bodyPr>
          <a:lstStyle/>
          <a:p>
            <a:pPr marL="0" indent="0">
              <a:buNone/>
            </a:pPr>
            <a:r>
              <a:rPr lang="en-US" sz="3600" dirty="0"/>
              <a:t>In the code above, </a:t>
            </a:r>
            <a:r>
              <a:rPr lang="en-US" sz="3600" dirty="0" err="1"/>
              <a:t>string_value</a:t>
            </a:r>
            <a:r>
              <a:rPr lang="en-US" sz="3600" dirty="0"/>
              <a:t> is a….</a:t>
            </a:r>
          </a:p>
          <a:p>
            <a:pPr marL="713232" lvl="1" indent="-457200">
              <a:buFont typeface="+mj-lt"/>
              <a:buAutoNum type="alphaUcPeriod"/>
            </a:pPr>
            <a:r>
              <a:rPr lang="en-US" sz="3200" dirty="0"/>
              <a:t>Value</a:t>
            </a:r>
          </a:p>
          <a:p>
            <a:pPr marL="713232" lvl="1" indent="-457200">
              <a:buFont typeface="+mj-lt"/>
              <a:buAutoNum type="alphaUcPeriod"/>
            </a:pPr>
            <a:r>
              <a:rPr lang="en-US" sz="3200" dirty="0"/>
              <a:t>Variable</a:t>
            </a:r>
          </a:p>
          <a:p>
            <a:pPr marL="713232" lvl="1" indent="-457200">
              <a:buFont typeface="+mj-lt"/>
              <a:buAutoNum type="alphaUcPeriod"/>
            </a:pPr>
            <a:r>
              <a:rPr lang="en-US" sz="3200" dirty="0"/>
              <a:t>An error occurs</a:t>
            </a:r>
          </a:p>
        </p:txBody>
      </p:sp>
      <p:sp>
        <p:nvSpPr>
          <p:cNvPr id="10" name="Title 9">
            <a:extLst>
              <a:ext uri="{FF2B5EF4-FFF2-40B4-BE49-F238E27FC236}">
                <a16:creationId xmlns:a16="http://schemas.microsoft.com/office/drawing/2014/main" id="{4596859A-C633-43DC-9AD5-56A61DEBF86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79029167"/>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13723</TotalTime>
  <Words>686</Words>
  <Application>Microsoft Office PowerPoint</Application>
  <PresentationFormat>Widescreen</PresentationFormat>
  <Paragraphs>74</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Metropolitan</vt:lpstr>
      <vt:lpstr>Strings</vt:lpstr>
      <vt:lpstr>Notes</vt:lpstr>
      <vt:lpstr>Anything can be a string</vt:lpstr>
      <vt:lpstr>String Operations</vt:lpstr>
      <vt:lpstr>The first index of a string is…</vt:lpstr>
      <vt:lpstr>Indexing and Subscripting Tip: Use Scratch Paper!</vt:lpstr>
      <vt:lpstr>PowerPoint Presentation</vt:lpstr>
      <vt:lpstr>PowerPoint Presentation</vt:lpstr>
      <vt:lpstr>PowerPoint Presentation</vt:lpstr>
      <vt:lpstr>Any questions?</vt:lpstr>
      <vt:lpstr>Work on assignments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acbart</cp:lastModifiedBy>
  <cp:revision>170</cp:revision>
  <dcterms:created xsi:type="dcterms:W3CDTF">2017-08-24T16:45:08Z</dcterms:created>
  <dcterms:modified xsi:type="dcterms:W3CDTF">2018-01-27T18:30:06Z</dcterms:modified>
</cp:coreProperties>
</file>