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74" r:id="rId3"/>
    <p:sldId id="275" r:id="rId4"/>
    <p:sldId id="269" r:id="rId5"/>
    <p:sldId id="271" r:id="rId6"/>
    <p:sldId id="270" r:id="rId7"/>
    <p:sldId id="272" r:id="rId8"/>
    <p:sldId id="27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0315" autoAdjust="0"/>
  </p:normalViewPr>
  <p:slideViewPr>
    <p:cSldViewPr snapToGrid="0" showGuides="1">
      <p:cViewPr varScale="1">
        <p:scale>
          <a:sx n="47" d="100"/>
          <a:sy n="47" d="100"/>
        </p:scale>
        <p:origin x="1494" y="42"/>
      </p:cViewPr>
      <p:guideLst>
        <p:guide orient="horz" pos="208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lecture is about defining functions your own functions. You want to begin by highlighting the reason why we use functions (to write chunks of code in isolation, making them easier to test and think about, and to reuse </a:t>
            </a:r>
            <a:r>
              <a:rPr lang="en-US"/>
              <a:t>them).</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283593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solving some example questions. Highlight how you read a prompt involving code. Here are some example function questions (probably don't want to do all of them).</a:t>
            </a:r>
          </a:p>
          <a:p>
            <a:endParaRPr lang="en-US" dirty="0"/>
          </a:p>
          <a:p>
            <a:r>
              <a:rPr lang="en-US" dirty="0"/>
              <a:t>Write a function that consumes a string and returns whether the string contains either "hot" or "cold".</a:t>
            </a:r>
          </a:p>
          <a:p>
            <a:r>
              <a:rPr lang="en-US" dirty="0"/>
              <a:t>def </a:t>
            </a:r>
            <a:r>
              <a:rPr lang="en-US" dirty="0" err="1"/>
              <a:t>hot_or_cold</a:t>
            </a:r>
            <a:r>
              <a:rPr lang="en-US" dirty="0"/>
              <a:t>(</a:t>
            </a:r>
            <a:r>
              <a:rPr lang="en-US" dirty="0" err="1"/>
              <a:t>a_string</a:t>
            </a:r>
            <a:r>
              <a:rPr lang="en-US" dirty="0"/>
              <a:t>):</a:t>
            </a:r>
          </a:p>
          <a:p>
            <a:r>
              <a:rPr lang="en-US" dirty="0"/>
              <a:t>    return "hot" in </a:t>
            </a:r>
            <a:r>
              <a:rPr lang="en-US" dirty="0" err="1"/>
              <a:t>a_string</a:t>
            </a:r>
            <a:r>
              <a:rPr lang="en-US" dirty="0"/>
              <a:t> or "cold" in </a:t>
            </a:r>
            <a:r>
              <a:rPr lang="en-US" dirty="0" err="1"/>
              <a:t>a_string</a:t>
            </a:r>
            <a:endParaRPr lang="en-US" dirty="0"/>
          </a:p>
          <a:p>
            <a:endParaRPr lang="en-US" dirty="0"/>
          </a:p>
          <a:p>
            <a:r>
              <a:rPr lang="en-US" dirty="0"/>
              <a:t>Write a function that consumes two numbers and returns them as a mathematical expression. So the arguments 4 and 5 would become "4+5=9".</a:t>
            </a:r>
          </a:p>
          <a:p>
            <a:r>
              <a:rPr lang="en-US" dirty="0"/>
              <a:t>def </a:t>
            </a:r>
            <a:r>
              <a:rPr lang="en-US" dirty="0" err="1"/>
              <a:t>make_math</a:t>
            </a:r>
            <a:r>
              <a:rPr lang="en-US" dirty="0"/>
              <a:t>(left, right):</a:t>
            </a:r>
          </a:p>
          <a:p>
            <a:r>
              <a:rPr lang="en-US" dirty="0"/>
              <a:t>    return </a:t>
            </a:r>
            <a:r>
              <a:rPr lang="en-US" dirty="0" err="1"/>
              <a:t>str</a:t>
            </a:r>
            <a:r>
              <a:rPr lang="en-US" dirty="0"/>
              <a:t>(left)+"+"+</a:t>
            </a:r>
            <a:r>
              <a:rPr lang="en-US" dirty="0" err="1"/>
              <a:t>str</a:t>
            </a:r>
            <a:r>
              <a:rPr lang="en-US" dirty="0"/>
              <a:t>(right)+"="+</a:t>
            </a:r>
            <a:r>
              <a:rPr lang="en-US" dirty="0" err="1"/>
              <a:t>str</a:t>
            </a:r>
            <a:r>
              <a:rPr lang="en-US" dirty="0"/>
              <a:t>(</a:t>
            </a:r>
            <a:r>
              <a:rPr lang="en-US" dirty="0" err="1"/>
              <a:t>left+right</a:t>
            </a:r>
            <a:r>
              <a:rPr lang="en-US" dirty="0"/>
              <a:t>)</a:t>
            </a:r>
          </a:p>
          <a:p>
            <a:endParaRPr lang="en-US" dirty="0"/>
          </a:p>
          <a:p>
            <a:r>
              <a:rPr lang="en-US" dirty="0"/>
              <a:t>Write a function that consumes a URL (as a string) and returns whether it is secure (starts with "https" instead of "http").</a:t>
            </a:r>
          </a:p>
          <a:p>
            <a:r>
              <a:rPr lang="en-US" dirty="0"/>
              <a:t>def </a:t>
            </a:r>
            <a:r>
              <a:rPr lang="en-US" dirty="0" err="1"/>
              <a:t>is_secure</a:t>
            </a:r>
            <a:r>
              <a:rPr lang="en-US" dirty="0"/>
              <a:t>(</a:t>
            </a:r>
            <a:r>
              <a:rPr lang="en-US" dirty="0" err="1"/>
              <a:t>a_url</a:t>
            </a:r>
            <a:r>
              <a:rPr lang="en-US" dirty="0"/>
              <a:t>):</a:t>
            </a:r>
          </a:p>
          <a:p>
            <a:r>
              <a:rPr lang="en-US" dirty="0"/>
              <a:t>    return </a:t>
            </a:r>
            <a:r>
              <a:rPr lang="en-US" dirty="0" err="1"/>
              <a:t>a_url.startswith</a:t>
            </a:r>
            <a:r>
              <a:rPr lang="en-US" dirty="0"/>
              <a:t>("https")</a:t>
            </a:r>
          </a:p>
          <a:p>
            <a:endParaRPr lang="en-US" dirty="0"/>
          </a:p>
          <a:p>
            <a:r>
              <a:rPr lang="en-US" dirty="0"/>
              <a:t>Write a function that consumes an integer and gets input from the user, and returns whether that input is the same as the integer (good chance for audience participation, write it without converting the input and ask them why it doesn't work).</a:t>
            </a:r>
          </a:p>
          <a:p>
            <a:r>
              <a:rPr lang="en-US" dirty="0"/>
              <a:t>def </a:t>
            </a:r>
            <a:r>
              <a:rPr lang="en-US" dirty="0" err="1"/>
              <a:t>test_input</a:t>
            </a:r>
            <a:r>
              <a:rPr lang="en-US" dirty="0"/>
              <a:t>(</a:t>
            </a:r>
            <a:r>
              <a:rPr lang="en-US" dirty="0" err="1"/>
              <a:t>a_number</a:t>
            </a:r>
            <a:r>
              <a:rPr lang="en-US" dirty="0"/>
              <a:t>):</a:t>
            </a:r>
          </a:p>
          <a:p>
            <a:r>
              <a:rPr lang="en-US" dirty="0"/>
              <a:t>    </a:t>
            </a:r>
            <a:r>
              <a:rPr lang="en-US" dirty="0" err="1"/>
              <a:t>user_number</a:t>
            </a:r>
            <a:r>
              <a:rPr lang="en-US" dirty="0"/>
              <a:t> = input("Give me a number:")</a:t>
            </a:r>
          </a:p>
          <a:p>
            <a:r>
              <a:rPr lang="en-US" dirty="0"/>
              <a:t>    return </a:t>
            </a:r>
            <a:r>
              <a:rPr lang="en-US" dirty="0" err="1"/>
              <a:t>str</a:t>
            </a:r>
            <a:r>
              <a:rPr lang="en-US" dirty="0"/>
              <a:t>(</a:t>
            </a:r>
            <a:r>
              <a:rPr lang="en-US" dirty="0" err="1"/>
              <a:t>a_number</a:t>
            </a:r>
            <a:r>
              <a:rPr lang="en-US" dirty="0"/>
              <a:t>) == </a:t>
            </a:r>
            <a:r>
              <a:rPr lang="en-US" dirty="0" err="1"/>
              <a:t>user_number</a:t>
            </a:r>
            <a:endParaRPr lang="en-US" dirty="0"/>
          </a:p>
          <a:p>
            <a:endParaRPr lang="en-US" dirty="0"/>
          </a:p>
          <a:p>
            <a:r>
              <a:rPr lang="en-US" dirty="0"/>
              <a:t>Write a function that consumes a message and prints it out twice, and then returns the integer 2.</a:t>
            </a:r>
          </a:p>
          <a:p>
            <a:r>
              <a:rPr lang="en-US" dirty="0"/>
              <a:t>def </a:t>
            </a:r>
            <a:r>
              <a:rPr lang="en-US" dirty="0" err="1"/>
              <a:t>print_echo</a:t>
            </a:r>
            <a:r>
              <a:rPr lang="en-US" dirty="0"/>
              <a:t>(</a:t>
            </a:r>
            <a:r>
              <a:rPr lang="en-US" dirty="0" err="1"/>
              <a:t>a_message</a:t>
            </a:r>
            <a:r>
              <a:rPr lang="en-US" dirty="0"/>
              <a:t>):</a:t>
            </a:r>
          </a:p>
          <a:p>
            <a:r>
              <a:rPr lang="en-US" dirty="0"/>
              <a:t>    print(</a:t>
            </a:r>
            <a:r>
              <a:rPr lang="en-US" dirty="0" err="1"/>
              <a:t>a_message</a:t>
            </a:r>
            <a:r>
              <a:rPr lang="en-US" dirty="0"/>
              <a:t>)</a:t>
            </a:r>
          </a:p>
          <a:p>
            <a:r>
              <a:rPr lang="en-US" dirty="0"/>
              <a:t>    print(</a:t>
            </a:r>
            <a:r>
              <a:rPr lang="en-US" dirty="0" err="1"/>
              <a:t>a_message</a:t>
            </a:r>
            <a:r>
              <a:rPr lang="en-US" dirty="0"/>
              <a:t>)</a:t>
            </a:r>
          </a:p>
          <a:p>
            <a:r>
              <a:rPr lang="en-US" dirty="0"/>
              <a:t>    return 2</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78567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get tripped on parameters vs. arguments, but it's a vocabulary thing. Going over it in class highlights its importance.</a:t>
            </a:r>
          </a:p>
          <a:p>
            <a:endParaRPr lang="en-US" dirty="0"/>
          </a:p>
          <a:p>
            <a:r>
              <a:rPr lang="en-US" dirty="0"/>
              <a:t>This is a chance to practice writing another function:</a:t>
            </a:r>
          </a:p>
          <a:p>
            <a:endParaRPr lang="en-US" dirty="0"/>
          </a:p>
          <a:p>
            <a:r>
              <a:rPr lang="en-US" dirty="0"/>
              <a:t>def </a:t>
            </a:r>
            <a:r>
              <a:rPr lang="en-US" dirty="0" err="1"/>
              <a:t>calculate_volume</a:t>
            </a:r>
            <a:r>
              <a:rPr lang="en-US" dirty="0"/>
              <a:t>(width, length, height):</a:t>
            </a:r>
          </a:p>
          <a:p>
            <a:r>
              <a:rPr lang="en-US" dirty="0"/>
              <a:t>    return width * length * height</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71185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you've asked the question, open up your editor and write a solution.</a:t>
            </a:r>
          </a:p>
          <a:p>
            <a:endParaRPr lang="en-US" dirty="0"/>
          </a:p>
          <a:p>
            <a:r>
              <a:rPr lang="en-US" dirty="0"/>
              <a:t>def </a:t>
            </a:r>
            <a:r>
              <a:rPr lang="en-US" dirty="0" err="1"/>
              <a:t>number_count</a:t>
            </a:r>
            <a:r>
              <a:rPr lang="en-US" dirty="0"/>
              <a:t>(</a:t>
            </a:r>
            <a:r>
              <a:rPr lang="en-US" dirty="0" err="1"/>
              <a:t>a_number</a:t>
            </a:r>
            <a:r>
              <a:rPr lang="en-US" dirty="0"/>
              <a:t>, </a:t>
            </a:r>
            <a:r>
              <a:rPr lang="en-US" dirty="0" err="1"/>
              <a:t>a_string</a:t>
            </a:r>
            <a:r>
              <a:rPr lang="en-US" dirty="0"/>
              <a:t>):</a:t>
            </a:r>
          </a:p>
          <a:p>
            <a:r>
              <a:rPr lang="en-US" dirty="0"/>
              <a:t>    return </a:t>
            </a:r>
            <a:r>
              <a:rPr lang="en-US" dirty="0" err="1"/>
              <a:t>a_string.count</a:t>
            </a:r>
            <a:r>
              <a:rPr lang="en-US" dirty="0"/>
              <a:t>(</a:t>
            </a:r>
            <a:r>
              <a:rPr lang="en-US" dirty="0" err="1"/>
              <a:t>str</a:t>
            </a:r>
            <a:r>
              <a:rPr lang="en-US" dirty="0"/>
              <a:t>(</a:t>
            </a:r>
            <a:r>
              <a:rPr lang="en-US" dirty="0" err="1"/>
              <a:t>a_number</a:t>
            </a:r>
            <a:r>
              <a:rPr lang="en-US" dirty="0"/>
              <a:t>))</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29206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tricky idea to get across is that functions are defined before they are used. Their body is not executed until they are called.</a:t>
            </a:r>
          </a:p>
          <a:p>
            <a:endParaRPr lang="en-US" dirty="0"/>
          </a:p>
          <a:p>
            <a:r>
              <a:rPr lang="en-US" dirty="0"/>
              <a:t>The first line of any program is always the first one executed, so this is A.</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103930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 then jumps down to 7. This is D.</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1891297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 the execution jumps back up to 2.</a:t>
            </a:r>
          </a:p>
          <a:p>
            <a:endParaRPr lang="en-US" dirty="0"/>
          </a:p>
          <a:p>
            <a:r>
              <a:rPr lang="en-US" dirty="0"/>
              <a:t>You can highlight this in your favorite debugger (e.g., the </a:t>
            </a:r>
            <a:r>
              <a:rPr lang="en-US" dirty="0" err="1"/>
              <a:t>PythonTutor</a:t>
            </a:r>
            <a:r>
              <a:rPr lang="en-US" dirty="0"/>
              <a:t>).</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393053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Defining Functions</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3 – Day 1</a:t>
            </a:r>
          </a:p>
          <a:p>
            <a:r>
              <a:rPr lang="en-US" dirty="0"/>
              <a:t>CS-1064 "Intro to Python"</a:t>
            </a:r>
          </a:p>
        </p:txBody>
      </p:sp>
      <p:sp>
        <p:nvSpPr>
          <p:cNvPr id="4" name="TextBox 3">
            <a:extLst>
              <a:ext uri="{FF2B5EF4-FFF2-40B4-BE49-F238E27FC236}">
                <a16:creationId xmlns:a16="http://schemas.microsoft.com/office/drawing/2014/main" id="{175CA8A2-71E7-4824-ADAD-17B2667B5664}"/>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D154-E867-40DC-8114-F0A46D03EFB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F39D3C9-E10A-49E1-AA12-6F7F3764E2D4}"/>
              </a:ext>
            </a:extLst>
          </p:cNvPr>
          <p:cNvSpPr>
            <a:spLocks noGrp="1"/>
          </p:cNvSpPr>
          <p:nvPr>
            <p:ph idx="1"/>
          </p:nvPr>
        </p:nvSpPr>
        <p:spPr/>
        <p:txBody>
          <a:bodyPr/>
          <a:lstStyle/>
          <a:p>
            <a:r>
              <a:rPr lang="en-US" dirty="0"/>
              <a:t>Reusable bits of code</a:t>
            </a:r>
          </a:p>
        </p:txBody>
      </p:sp>
    </p:spTree>
    <p:extLst>
      <p:ext uri="{BB962C8B-B14F-4D97-AF65-F5344CB8AC3E}">
        <p14:creationId xmlns:p14="http://schemas.microsoft.com/office/powerpoint/2010/main" val="380920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C130-B728-4365-828B-5326B71559A6}"/>
              </a:ext>
            </a:extLst>
          </p:cNvPr>
          <p:cNvSpPr>
            <a:spLocks noGrp="1"/>
          </p:cNvSpPr>
          <p:nvPr>
            <p:ph type="title"/>
          </p:nvPr>
        </p:nvSpPr>
        <p:spPr/>
        <p:txBody>
          <a:bodyPr/>
          <a:lstStyle/>
          <a:p>
            <a:r>
              <a:rPr lang="en-US" dirty="0"/>
              <a:t>Practicing functions</a:t>
            </a:r>
          </a:p>
        </p:txBody>
      </p:sp>
      <p:sp>
        <p:nvSpPr>
          <p:cNvPr id="3" name="Content Placeholder 2">
            <a:extLst>
              <a:ext uri="{FF2B5EF4-FFF2-40B4-BE49-F238E27FC236}">
                <a16:creationId xmlns:a16="http://schemas.microsoft.com/office/drawing/2014/main" id="{F69E4850-2F00-4CC0-93EB-0DD7A1DEFD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63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1F0A-BC1C-4508-87AF-D7B10098A79B}"/>
              </a:ext>
            </a:extLst>
          </p:cNvPr>
          <p:cNvSpPr>
            <a:spLocks noGrp="1"/>
          </p:cNvSpPr>
          <p:nvPr>
            <p:ph type="title"/>
          </p:nvPr>
        </p:nvSpPr>
        <p:spPr/>
        <p:txBody>
          <a:bodyPr/>
          <a:lstStyle/>
          <a:p>
            <a:r>
              <a:rPr lang="en-US" dirty="0"/>
              <a:t>Parameters vs. Arguments</a:t>
            </a:r>
          </a:p>
        </p:txBody>
      </p:sp>
      <p:sp>
        <p:nvSpPr>
          <p:cNvPr id="6" name="Content Placeholder 5">
            <a:extLst>
              <a:ext uri="{FF2B5EF4-FFF2-40B4-BE49-F238E27FC236}">
                <a16:creationId xmlns:a16="http://schemas.microsoft.com/office/drawing/2014/main" id="{28A42D7C-ED5C-4F95-B183-E52E0C15BC52}"/>
              </a:ext>
            </a:extLst>
          </p:cNvPr>
          <p:cNvSpPr>
            <a:spLocks noGrp="1"/>
          </p:cNvSpPr>
          <p:nvPr>
            <p:ph idx="1"/>
          </p:nvPr>
        </p:nvSpPr>
        <p:spPr/>
        <p:txBody>
          <a:bodyPr/>
          <a:lstStyle/>
          <a:p>
            <a:r>
              <a:rPr lang="en-US"/>
              <a:t>Parameters: </a:t>
            </a:r>
          </a:p>
          <a:p>
            <a:pPr lvl="1"/>
            <a:r>
              <a:rPr lang="en-US"/>
              <a:t>When you define a function, you specify the formal parameters.</a:t>
            </a:r>
          </a:p>
          <a:p>
            <a:pPr lvl="1"/>
            <a:endParaRPr lang="en-US"/>
          </a:p>
          <a:p>
            <a:pPr lvl="1"/>
            <a:endParaRPr lang="en-US"/>
          </a:p>
          <a:p>
            <a:endParaRPr lang="en-US"/>
          </a:p>
          <a:p>
            <a:r>
              <a:rPr lang="en-US"/>
              <a:t>Arguments:</a:t>
            </a:r>
          </a:p>
          <a:p>
            <a:pPr lvl="1"/>
            <a:r>
              <a:rPr lang="en-US"/>
              <a:t>When you call a function, you replace the parameters with arguments (values)</a:t>
            </a:r>
            <a:endParaRPr lang="en-US" dirty="0"/>
          </a:p>
        </p:txBody>
      </p:sp>
      <p:pic>
        <p:nvPicPr>
          <p:cNvPr id="8" name="Picture 7">
            <a:extLst>
              <a:ext uri="{FF2B5EF4-FFF2-40B4-BE49-F238E27FC236}">
                <a16:creationId xmlns:a16="http://schemas.microsoft.com/office/drawing/2014/main" id="{A0F397D9-B024-45D1-AF98-18DA1DACF35B}"/>
              </a:ext>
            </a:extLst>
          </p:cNvPr>
          <p:cNvPicPr>
            <a:picLocks noChangeAspect="1"/>
          </p:cNvPicPr>
          <p:nvPr/>
        </p:nvPicPr>
        <p:blipFill>
          <a:blip r:embed="rId3"/>
          <a:stretch>
            <a:fillRect/>
          </a:stretch>
        </p:blipFill>
        <p:spPr>
          <a:xfrm>
            <a:off x="2819181" y="3281362"/>
            <a:ext cx="6629838" cy="388516"/>
          </a:xfrm>
          <a:prstGeom prst="rect">
            <a:avLst/>
          </a:prstGeom>
        </p:spPr>
      </p:pic>
      <p:sp>
        <p:nvSpPr>
          <p:cNvPr id="9" name="Rectangle 8">
            <a:extLst>
              <a:ext uri="{FF2B5EF4-FFF2-40B4-BE49-F238E27FC236}">
                <a16:creationId xmlns:a16="http://schemas.microsoft.com/office/drawing/2014/main" id="{4C1ABE12-0690-4A79-8456-8CE57F7776D9}"/>
              </a:ext>
            </a:extLst>
          </p:cNvPr>
          <p:cNvSpPr/>
          <p:nvPr/>
        </p:nvSpPr>
        <p:spPr>
          <a:xfrm>
            <a:off x="3249336" y="5516255"/>
            <a:ext cx="5769528" cy="523220"/>
          </a:xfrm>
          <a:prstGeom prst="rect">
            <a:avLst/>
          </a:prstGeom>
        </p:spPr>
        <p:txBody>
          <a:bodyPr wrap="none">
            <a:spAutoFit/>
          </a:bodyPr>
          <a:lstStyle/>
          <a:p>
            <a:r>
              <a:rPr lang="en-US" sz="2800" dirty="0" err="1">
                <a:solidFill>
                  <a:srgbClr val="000000"/>
                </a:solidFill>
                <a:highlight>
                  <a:srgbClr val="FFFFFF"/>
                </a:highlight>
                <a:latin typeface="Courier New" panose="02070309020205020404" pitchFamily="49" charset="0"/>
              </a:rPr>
              <a:t>calculate_volume</a:t>
            </a:r>
            <a:r>
              <a:rPr lang="en-US" sz="2800" b="1" dirty="0">
                <a:solidFill>
                  <a:srgbClr val="000080"/>
                </a:solidFill>
                <a:highlight>
                  <a:srgbClr val="FFFFFF"/>
                </a:highlight>
                <a:latin typeface="Courier New" panose="02070309020205020404" pitchFamily="49" charset="0"/>
              </a:rPr>
              <a:t>(</a:t>
            </a:r>
            <a:r>
              <a:rPr lang="en-US" sz="2800" dirty="0">
                <a:solidFill>
                  <a:srgbClr val="800000"/>
                </a:solidFill>
                <a:highlight>
                  <a:srgbClr val="FFFFFF"/>
                </a:highlight>
                <a:latin typeface="Courier New" panose="02070309020205020404" pitchFamily="49" charset="0"/>
              </a:rPr>
              <a:t>5</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 </a:t>
            </a:r>
            <a:r>
              <a:rPr lang="en-US" sz="2800" dirty="0">
                <a:solidFill>
                  <a:srgbClr val="800000"/>
                </a:solidFill>
                <a:highlight>
                  <a:srgbClr val="FFFFFF"/>
                </a:highlight>
                <a:latin typeface="Courier New" panose="02070309020205020404" pitchFamily="49" charset="0"/>
              </a:rPr>
              <a:t>10</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 </a:t>
            </a:r>
            <a:r>
              <a:rPr lang="en-US" sz="2800" dirty="0">
                <a:solidFill>
                  <a:srgbClr val="800000"/>
                </a:solidFill>
                <a:highlight>
                  <a:srgbClr val="FFFFFF"/>
                </a:highlight>
                <a:latin typeface="Courier New" panose="02070309020205020404" pitchFamily="49" charset="0"/>
              </a:rPr>
              <a:t>7</a:t>
            </a:r>
            <a:r>
              <a:rPr lang="en-US" sz="2800" b="1" dirty="0">
                <a:solidFill>
                  <a:srgbClr val="000080"/>
                </a:solidFill>
                <a:highlight>
                  <a:srgbClr val="FFFFFF"/>
                </a:highlight>
                <a:latin typeface="Courier New" panose="02070309020205020404" pitchFamily="49" charset="0"/>
              </a:rPr>
              <a:t>)</a:t>
            </a:r>
            <a:endParaRPr lang="en-US" sz="5400" dirty="0"/>
          </a:p>
        </p:txBody>
      </p:sp>
    </p:spTree>
    <p:extLst>
      <p:ext uri="{BB962C8B-B14F-4D97-AF65-F5344CB8AC3E}">
        <p14:creationId xmlns:p14="http://schemas.microsoft.com/office/powerpoint/2010/main" val="152718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B814-9766-48ED-8F0F-937DEB1A1D6A}"/>
              </a:ext>
            </a:extLst>
          </p:cNvPr>
          <p:cNvSpPr>
            <a:spLocks noGrp="1"/>
          </p:cNvSpPr>
          <p:nvPr>
            <p:ph type="title"/>
          </p:nvPr>
        </p:nvSpPr>
        <p:spPr/>
        <p:txBody>
          <a:bodyPr/>
          <a:lstStyle/>
          <a:p>
            <a:r>
              <a:rPr lang="en-US" dirty="0"/>
              <a:t>How many arguments will this take?</a:t>
            </a:r>
          </a:p>
        </p:txBody>
      </p:sp>
      <p:sp>
        <p:nvSpPr>
          <p:cNvPr id="3" name="Content Placeholder 2">
            <a:extLst>
              <a:ext uri="{FF2B5EF4-FFF2-40B4-BE49-F238E27FC236}">
                <a16:creationId xmlns:a16="http://schemas.microsoft.com/office/drawing/2014/main" id="{7E61A4CA-F576-426F-B29C-E1EB3CF086C9}"/>
              </a:ext>
            </a:extLst>
          </p:cNvPr>
          <p:cNvSpPr>
            <a:spLocks noGrp="1"/>
          </p:cNvSpPr>
          <p:nvPr>
            <p:ph sz="half" idx="1"/>
          </p:nvPr>
        </p:nvSpPr>
        <p:spPr/>
        <p:txBody>
          <a:bodyPr>
            <a:normAutofit/>
          </a:bodyPr>
          <a:lstStyle/>
          <a:p>
            <a:r>
              <a:rPr lang="en-US" sz="3600" dirty="0"/>
              <a:t>Create a function that consumes a string and a number and returns the number of times that that number appears in the string.</a:t>
            </a:r>
          </a:p>
        </p:txBody>
      </p:sp>
      <p:sp>
        <p:nvSpPr>
          <p:cNvPr id="4" name="Content Placeholder 3">
            <a:extLst>
              <a:ext uri="{FF2B5EF4-FFF2-40B4-BE49-F238E27FC236}">
                <a16:creationId xmlns:a16="http://schemas.microsoft.com/office/drawing/2014/main" id="{1B54A836-9AB6-49F8-937C-F2B8C4F024D0}"/>
              </a:ext>
            </a:extLst>
          </p:cNvPr>
          <p:cNvSpPr>
            <a:spLocks noGrp="1"/>
          </p:cNvSpPr>
          <p:nvPr>
            <p:ph sz="half" idx="2"/>
          </p:nvPr>
        </p:nvSpPr>
        <p:spPr/>
        <p:txBody>
          <a:bodyPr>
            <a:normAutofit fontScale="92500" lnSpcReduction="10000"/>
          </a:bodyPr>
          <a:lstStyle/>
          <a:p>
            <a:pPr>
              <a:lnSpc>
                <a:spcPct val="120000"/>
              </a:lnSpc>
            </a:pPr>
            <a:r>
              <a:rPr lang="en-US" sz="4800" dirty="0"/>
              <a:t>A) 0</a:t>
            </a:r>
          </a:p>
          <a:p>
            <a:pPr>
              <a:lnSpc>
                <a:spcPct val="120000"/>
              </a:lnSpc>
            </a:pPr>
            <a:r>
              <a:rPr lang="en-US" sz="4800" dirty="0"/>
              <a:t>B) 1</a:t>
            </a:r>
          </a:p>
          <a:p>
            <a:pPr>
              <a:lnSpc>
                <a:spcPct val="120000"/>
              </a:lnSpc>
            </a:pPr>
            <a:r>
              <a:rPr lang="en-US" sz="4800" dirty="0"/>
              <a:t>C) 2</a:t>
            </a:r>
          </a:p>
          <a:p>
            <a:pPr>
              <a:lnSpc>
                <a:spcPct val="120000"/>
              </a:lnSpc>
            </a:pPr>
            <a:r>
              <a:rPr lang="en-US" sz="4800" dirty="0"/>
              <a:t>D) 3</a:t>
            </a:r>
          </a:p>
        </p:txBody>
      </p:sp>
    </p:spTree>
    <p:extLst>
      <p:ext uri="{BB962C8B-B14F-4D97-AF65-F5344CB8AC3E}">
        <p14:creationId xmlns:p14="http://schemas.microsoft.com/office/powerpoint/2010/main" val="51805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F9DA-C954-40CE-A2A0-A0A438F82B27}"/>
              </a:ext>
            </a:extLst>
          </p:cNvPr>
          <p:cNvSpPr>
            <a:spLocks noGrp="1"/>
          </p:cNvSpPr>
          <p:nvPr>
            <p:ph type="title"/>
          </p:nvPr>
        </p:nvSpPr>
        <p:spPr/>
        <p:txBody>
          <a:bodyPr/>
          <a:lstStyle/>
          <a:p>
            <a:r>
              <a:rPr lang="en-US" dirty="0"/>
              <a:t>Which line is executed first?</a:t>
            </a:r>
          </a:p>
        </p:txBody>
      </p:sp>
      <p:pic>
        <p:nvPicPr>
          <p:cNvPr id="6" name="Content Placeholder 5">
            <a:extLst>
              <a:ext uri="{FF2B5EF4-FFF2-40B4-BE49-F238E27FC236}">
                <a16:creationId xmlns:a16="http://schemas.microsoft.com/office/drawing/2014/main" id="{7AF2DC42-88B9-48AE-8C54-1B179249D48B}"/>
              </a:ext>
            </a:extLst>
          </p:cNvPr>
          <p:cNvPicPr>
            <a:picLocks noGrp="1" noChangeAspect="1"/>
          </p:cNvPicPr>
          <p:nvPr>
            <p:ph sz="half" idx="1"/>
          </p:nvPr>
        </p:nvPicPr>
        <p:blipFill>
          <a:blip r:embed="rId3"/>
          <a:stretch>
            <a:fillRect/>
          </a:stretch>
        </p:blipFill>
        <p:spPr>
          <a:xfrm>
            <a:off x="417014" y="2687178"/>
            <a:ext cx="5594316" cy="2389239"/>
          </a:xfrm>
          <a:prstGeom prst="rect">
            <a:avLst/>
          </a:prstGeom>
        </p:spPr>
      </p:pic>
      <p:sp>
        <p:nvSpPr>
          <p:cNvPr id="5" name="Content Placeholder 4">
            <a:extLst>
              <a:ext uri="{FF2B5EF4-FFF2-40B4-BE49-F238E27FC236}">
                <a16:creationId xmlns:a16="http://schemas.microsoft.com/office/drawing/2014/main" id="{B2B4EC78-710B-4BD9-9E43-BF370601B582}"/>
              </a:ext>
            </a:extLst>
          </p:cNvPr>
          <p:cNvSpPr>
            <a:spLocks noGrp="1"/>
          </p:cNvSpPr>
          <p:nvPr>
            <p:ph sz="half" idx="2"/>
          </p:nvPr>
        </p:nvSpPr>
        <p:spPr>
          <a:xfrm>
            <a:off x="7447934" y="1998134"/>
            <a:ext cx="3226835" cy="3767328"/>
          </a:xfrm>
        </p:spPr>
        <p:txBody>
          <a:bodyPr>
            <a:normAutofit lnSpcReduction="10000"/>
          </a:bodyPr>
          <a:lstStyle/>
          <a:p>
            <a:r>
              <a:rPr lang="en-US" sz="6600" dirty="0"/>
              <a:t>A) 1</a:t>
            </a:r>
          </a:p>
          <a:p>
            <a:r>
              <a:rPr lang="en-US" sz="6600" dirty="0"/>
              <a:t>B) 2</a:t>
            </a:r>
          </a:p>
          <a:p>
            <a:r>
              <a:rPr lang="en-US" sz="6600" dirty="0"/>
              <a:t>C) 5</a:t>
            </a:r>
          </a:p>
          <a:p>
            <a:r>
              <a:rPr lang="en-US" sz="6600" dirty="0"/>
              <a:t>D) 7</a:t>
            </a:r>
          </a:p>
        </p:txBody>
      </p:sp>
    </p:spTree>
    <p:extLst>
      <p:ext uri="{BB962C8B-B14F-4D97-AF65-F5344CB8AC3E}">
        <p14:creationId xmlns:p14="http://schemas.microsoft.com/office/powerpoint/2010/main" val="360311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F9DA-C954-40CE-A2A0-A0A438F82B27}"/>
              </a:ext>
            </a:extLst>
          </p:cNvPr>
          <p:cNvSpPr>
            <a:spLocks noGrp="1"/>
          </p:cNvSpPr>
          <p:nvPr>
            <p:ph type="title"/>
          </p:nvPr>
        </p:nvSpPr>
        <p:spPr/>
        <p:txBody>
          <a:bodyPr/>
          <a:lstStyle/>
          <a:p>
            <a:r>
              <a:rPr lang="en-US" dirty="0"/>
              <a:t>Which line is executed second?</a:t>
            </a:r>
          </a:p>
        </p:txBody>
      </p:sp>
      <p:pic>
        <p:nvPicPr>
          <p:cNvPr id="6" name="Content Placeholder 5">
            <a:extLst>
              <a:ext uri="{FF2B5EF4-FFF2-40B4-BE49-F238E27FC236}">
                <a16:creationId xmlns:a16="http://schemas.microsoft.com/office/drawing/2014/main" id="{7AF2DC42-88B9-48AE-8C54-1B179249D48B}"/>
              </a:ext>
            </a:extLst>
          </p:cNvPr>
          <p:cNvPicPr>
            <a:picLocks noGrp="1" noChangeAspect="1"/>
          </p:cNvPicPr>
          <p:nvPr>
            <p:ph sz="half" idx="1"/>
          </p:nvPr>
        </p:nvPicPr>
        <p:blipFill>
          <a:blip r:embed="rId3"/>
          <a:stretch>
            <a:fillRect/>
          </a:stretch>
        </p:blipFill>
        <p:spPr>
          <a:xfrm>
            <a:off x="417014" y="2687178"/>
            <a:ext cx="5594316" cy="2389239"/>
          </a:xfrm>
          <a:prstGeom prst="rect">
            <a:avLst/>
          </a:prstGeom>
        </p:spPr>
      </p:pic>
      <p:sp>
        <p:nvSpPr>
          <p:cNvPr id="5" name="Content Placeholder 4">
            <a:extLst>
              <a:ext uri="{FF2B5EF4-FFF2-40B4-BE49-F238E27FC236}">
                <a16:creationId xmlns:a16="http://schemas.microsoft.com/office/drawing/2014/main" id="{B2B4EC78-710B-4BD9-9E43-BF370601B582}"/>
              </a:ext>
            </a:extLst>
          </p:cNvPr>
          <p:cNvSpPr>
            <a:spLocks noGrp="1"/>
          </p:cNvSpPr>
          <p:nvPr>
            <p:ph sz="half" idx="2"/>
          </p:nvPr>
        </p:nvSpPr>
        <p:spPr>
          <a:xfrm>
            <a:off x="7447934" y="1998134"/>
            <a:ext cx="3226835" cy="3767328"/>
          </a:xfrm>
        </p:spPr>
        <p:txBody>
          <a:bodyPr>
            <a:normAutofit lnSpcReduction="10000"/>
          </a:bodyPr>
          <a:lstStyle/>
          <a:p>
            <a:r>
              <a:rPr lang="en-US" sz="6600" dirty="0"/>
              <a:t>A) 1</a:t>
            </a:r>
          </a:p>
          <a:p>
            <a:r>
              <a:rPr lang="en-US" sz="6600" dirty="0"/>
              <a:t>B) 2</a:t>
            </a:r>
          </a:p>
          <a:p>
            <a:r>
              <a:rPr lang="en-US" sz="6600" dirty="0"/>
              <a:t>C) 5</a:t>
            </a:r>
          </a:p>
          <a:p>
            <a:r>
              <a:rPr lang="en-US" sz="6600" dirty="0"/>
              <a:t>D) 7</a:t>
            </a:r>
          </a:p>
        </p:txBody>
      </p:sp>
    </p:spTree>
    <p:extLst>
      <p:ext uri="{BB962C8B-B14F-4D97-AF65-F5344CB8AC3E}">
        <p14:creationId xmlns:p14="http://schemas.microsoft.com/office/powerpoint/2010/main" val="350694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F9DA-C954-40CE-A2A0-A0A438F82B27}"/>
              </a:ext>
            </a:extLst>
          </p:cNvPr>
          <p:cNvSpPr>
            <a:spLocks noGrp="1"/>
          </p:cNvSpPr>
          <p:nvPr>
            <p:ph type="title"/>
          </p:nvPr>
        </p:nvSpPr>
        <p:spPr/>
        <p:txBody>
          <a:bodyPr/>
          <a:lstStyle/>
          <a:p>
            <a:r>
              <a:rPr lang="en-US" dirty="0"/>
              <a:t>Which line is executed third?</a:t>
            </a:r>
          </a:p>
        </p:txBody>
      </p:sp>
      <p:pic>
        <p:nvPicPr>
          <p:cNvPr id="6" name="Content Placeholder 5">
            <a:extLst>
              <a:ext uri="{FF2B5EF4-FFF2-40B4-BE49-F238E27FC236}">
                <a16:creationId xmlns:a16="http://schemas.microsoft.com/office/drawing/2014/main" id="{7AF2DC42-88B9-48AE-8C54-1B179249D48B}"/>
              </a:ext>
            </a:extLst>
          </p:cNvPr>
          <p:cNvPicPr>
            <a:picLocks noGrp="1" noChangeAspect="1"/>
          </p:cNvPicPr>
          <p:nvPr>
            <p:ph sz="half" idx="1"/>
          </p:nvPr>
        </p:nvPicPr>
        <p:blipFill>
          <a:blip r:embed="rId3"/>
          <a:stretch>
            <a:fillRect/>
          </a:stretch>
        </p:blipFill>
        <p:spPr>
          <a:xfrm>
            <a:off x="417014" y="2687178"/>
            <a:ext cx="5594316" cy="2389239"/>
          </a:xfrm>
          <a:prstGeom prst="rect">
            <a:avLst/>
          </a:prstGeom>
        </p:spPr>
      </p:pic>
      <p:sp>
        <p:nvSpPr>
          <p:cNvPr id="5" name="Content Placeholder 4">
            <a:extLst>
              <a:ext uri="{FF2B5EF4-FFF2-40B4-BE49-F238E27FC236}">
                <a16:creationId xmlns:a16="http://schemas.microsoft.com/office/drawing/2014/main" id="{B2B4EC78-710B-4BD9-9E43-BF370601B582}"/>
              </a:ext>
            </a:extLst>
          </p:cNvPr>
          <p:cNvSpPr>
            <a:spLocks noGrp="1"/>
          </p:cNvSpPr>
          <p:nvPr>
            <p:ph sz="half" idx="2"/>
          </p:nvPr>
        </p:nvSpPr>
        <p:spPr>
          <a:xfrm>
            <a:off x="7447934" y="1998134"/>
            <a:ext cx="3226835" cy="3767328"/>
          </a:xfrm>
        </p:spPr>
        <p:txBody>
          <a:bodyPr>
            <a:normAutofit lnSpcReduction="10000"/>
          </a:bodyPr>
          <a:lstStyle/>
          <a:p>
            <a:r>
              <a:rPr lang="en-US" sz="6600" dirty="0"/>
              <a:t>A) 1</a:t>
            </a:r>
          </a:p>
          <a:p>
            <a:r>
              <a:rPr lang="en-US" sz="6600" dirty="0"/>
              <a:t>B) 2</a:t>
            </a:r>
          </a:p>
          <a:p>
            <a:r>
              <a:rPr lang="en-US" sz="6600" dirty="0"/>
              <a:t>C) 5</a:t>
            </a:r>
          </a:p>
          <a:p>
            <a:r>
              <a:rPr lang="en-US" sz="6600" dirty="0"/>
              <a:t>D) 7</a:t>
            </a:r>
          </a:p>
        </p:txBody>
      </p:sp>
    </p:spTree>
    <p:extLst>
      <p:ext uri="{BB962C8B-B14F-4D97-AF65-F5344CB8AC3E}">
        <p14:creationId xmlns:p14="http://schemas.microsoft.com/office/powerpoint/2010/main" val="19834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p:txBody>
          <a:bodyPr/>
          <a:lstStyle/>
          <a:p>
            <a:r>
              <a:rPr lang="en-US" dirty="0"/>
              <a:t>Any questions?</a:t>
            </a:r>
          </a:p>
        </p:txBody>
      </p:sp>
      <p:pic>
        <p:nvPicPr>
          <p:cNvPr id="3" name="Picture 2" descr="Image result for question mark cow">
            <a:extLst>
              <a:ext uri="{FF2B5EF4-FFF2-40B4-BE49-F238E27FC236}">
                <a16:creationId xmlns:a16="http://schemas.microsoft.com/office/drawing/2014/main" id="{120E5FFC-8037-4022-B9B3-1FC10FE0F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00250"/>
            <a:ext cx="45720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7518</TotalTime>
  <Words>706</Words>
  <Application>Microsoft Office PowerPoint</Application>
  <PresentationFormat>Widescreen</PresentationFormat>
  <Paragraphs>87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Metropolitan</vt:lpstr>
      <vt:lpstr>Defining Functions</vt:lpstr>
      <vt:lpstr>Functions</vt:lpstr>
      <vt:lpstr>Practicing functions</vt:lpstr>
      <vt:lpstr>Parameters vs. Arguments</vt:lpstr>
      <vt:lpstr>How many arguments will this take?</vt:lpstr>
      <vt:lpstr>Which line is executed first?</vt:lpstr>
      <vt:lpstr>Which line is executed second?</vt:lpstr>
      <vt:lpstr>Which line is executed third?</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164</cp:revision>
  <dcterms:created xsi:type="dcterms:W3CDTF">2017-08-24T16:45:08Z</dcterms:created>
  <dcterms:modified xsi:type="dcterms:W3CDTF">2018-02-04T08:14:28Z</dcterms:modified>
</cp:coreProperties>
</file>