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79" r:id="rId3"/>
    <p:sldId id="280" r:id="rId4"/>
    <p:sldId id="281" r:id="rId5"/>
    <p:sldId id="282" r:id="rId6"/>
    <p:sldId id="283" r:id="rId7"/>
    <p:sldId id="286" r:id="rId8"/>
    <p:sldId id="287" r:id="rId9"/>
    <p:sldId id="289" r:id="rId10"/>
    <p:sldId id="288" r:id="rId11"/>
    <p:sldId id="284" r:id="rId12"/>
    <p:sldId id="285" r:id="rId13"/>
    <p:sldId id="274" r:id="rId14"/>
    <p:sldId id="275" r:id="rId15"/>
    <p:sldId id="276"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6067" autoAdjust="0"/>
  </p:normalViewPr>
  <p:slideViewPr>
    <p:cSldViewPr snapToGrid="0" showGuides="1">
      <p:cViewPr varScale="1">
        <p:scale>
          <a:sx n="51" d="100"/>
          <a:sy n="51" d="100"/>
        </p:scale>
        <p:origin x="1374" y="72"/>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58BAB-BAE4-4A85-ADD3-B1D89C5CF06B}" type="doc">
      <dgm:prSet loTypeId="urn:microsoft.com/office/officeart/2005/8/layout/hierarchy1" loCatId="Inbox" qsTypeId="urn:microsoft.com/office/officeart/2005/8/quickstyle/simple1" qsCatId="simple" csTypeId="urn:microsoft.com/office/officeart/2005/8/colors/ColorSchemeForSuggestions" csCatId="other" phldr="1"/>
      <dgm:spPr/>
      <dgm:t>
        <a:bodyPr/>
        <a:lstStyle/>
        <a:p>
          <a:endParaRPr lang="en-US"/>
        </a:p>
      </dgm:t>
    </dgm:pt>
    <dgm:pt modelId="{D7D13964-F982-4D4A-92F1-049C0CF4EF38}">
      <dgm:prSet/>
      <dgm:spPr/>
      <dgm:t>
        <a:bodyPr/>
        <a:lstStyle/>
        <a:p>
          <a:r>
            <a:rPr lang="en-US" dirty="0"/>
            <a:t>4 Ethics Activities</a:t>
          </a:r>
        </a:p>
      </dgm:t>
    </dgm:pt>
    <dgm:pt modelId="{78664080-63B1-494E-AF7F-32756B1B5A48}" type="parTrans" cxnId="{DF3CB435-F641-4473-8395-E3E0EC799196}">
      <dgm:prSet/>
      <dgm:spPr/>
      <dgm:t>
        <a:bodyPr/>
        <a:lstStyle/>
        <a:p>
          <a:endParaRPr lang="en-US"/>
        </a:p>
      </dgm:t>
    </dgm:pt>
    <dgm:pt modelId="{6636DD8C-80DD-4B63-BEBE-3930BE2F05A4}" type="sibTrans" cxnId="{DF3CB435-F641-4473-8395-E3E0EC799196}">
      <dgm:prSet/>
      <dgm:spPr/>
      <dgm:t>
        <a:bodyPr/>
        <a:lstStyle/>
        <a:p>
          <a:endParaRPr lang="en-US"/>
        </a:p>
      </dgm:t>
    </dgm:pt>
    <dgm:pt modelId="{D53F85EF-2500-4932-AA95-1110C72DAD4E}">
      <dgm:prSet/>
      <dgm:spPr/>
      <dgm:t>
        <a:bodyPr/>
        <a:lstStyle/>
        <a:p>
          <a:r>
            <a:rPr lang="en-US"/>
            <a:t>5 points each</a:t>
          </a:r>
        </a:p>
      </dgm:t>
    </dgm:pt>
    <dgm:pt modelId="{8508F396-8D97-45F0-8829-52D2243F91A3}" type="parTrans" cxnId="{9247E4CC-A75C-4CFE-ABCC-4582520E0E89}">
      <dgm:prSet/>
      <dgm:spPr/>
      <dgm:t>
        <a:bodyPr/>
        <a:lstStyle/>
        <a:p>
          <a:endParaRPr lang="en-US"/>
        </a:p>
      </dgm:t>
    </dgm:pt>
    <dgm:pt modelId="{F689C34A-E538-46C6-BA36-332534926961}" type="sibTrans" cxnId="{9247E4CC-A75C-4CFE-ABCC-4582520E0E89}">
      <dgm:prSet/>
      <dgm:spPr/>
      <dgm:t>
        <a:bodyPr/>
        <a:lstStyle/>
        <a:p>
          <a:endParaRPr lang="en-US"/>
        </a:p>
      </dgm:t>
    </dgm:pt>
    <dgm:pt modelId="{FE1A3AF5-28EE-4899-90B0-228502CA5886}">
      <dgm:prSet/>
      <dgm:spPr/>
      <dgm:t>
        <a:bodyPr/>
        <a:lstStyle/>
        <a:p>
          <a:r>
            <a:rPr lang="en-US" dirty="0"/>
            <a:t>5% of your final grade</a:t>
          </a:r>
        </a:p>
      </dgm:t>
    </dgm:pt>
    <dgm:pt modelId="{7D6C0858-3CE4-4EE6-8B3B-B9265C08ECD8}" type="parTrans" cxnId="{26D0F244-42AF-4F04-9ED2-6BFA875E6E3F}">
      <dgm:prSet/>
      <dgm:spPr/>
      <dgm:t>
        <a:bodyPr/>
        <a:lstStyle/>
        <a:p>
          <a:endParaRPr lang="en-US"/>
        </a:p>
      </dgm:t>
    </dgm:pt>
    <dgm:pt modelId="{D89FE954-D829-4379-A909-B05AD833521A}" type="sibTrans" cxnId="{26D0F244-42AF-4F04-9ED2-6BFA875E6E3F}">
      <dgm:prSet/>
      <dgm:spPr/>
      <dgm:t>
        <a:bodyPr/>
        <a:lstStyle/>
        <a:p>
          <a:endParaRPr lang="en-US"/>
        </a:p>
      </dgm:t>
    </dgm:pt>
    <dgm:pt modelId="{04B3EFD4-CEE1-4A5F-85D3-4DED176820AB}" type="pres">
      <dgm:prSet presAssocID="{91558BAB-BAE4-4A85-ADD3-B1D89C5CF06B}" presName="hierChild1" presStyleCnt="0">
        <dgm:presLayoutVars>
          <dgm:chPref val="1"/>
          <dgm:dir/>
          <dgm:animOne val="branch"/>
          <dgm:animLvl val="lvl"/>
          <dgm:resizeHandles/>
        </dgm:presLayoutVars>
      </dgm:prSet>
      <dgm:spPr/>
    </dgm:pt>
    <dgm:pt modelId="{941004B1-C083-41E0-B7BC-EF0A889310B6}" type="pres">
      <dgm:prSet presAssocID="{D7D13964-F982-4D4A-92F1-049C0CF4EF38}" presName="hierRoot1" presStyleCnt="0"/>
      <dgm:spPr/>
    </dgm:pt>
    <dgm:pt modelId="{5C4EB97A-C192-467B-BB48-CF0F948094A3}" type="pres">
      <dgm:prSet presAssocID="{D7D13964-F982-4D4A-92F1-049C0CF4EF38}" presName="composite" presStyleCnt="0"/>
      <dgm:spPr/>
    </dgm:pt>
    <dgm:pt modelId="{1559AC5F-D360-42C6-B882-C21165B95819}" type="pres">
      <dgm:prSet presAssocID="{D7D13964-F982-4D4A-92F1-049C0CF4EF38}" presName="background" presStyleLbl="node0" presStyleIdx="0" presStyleCnt="3"/>
      <dgm:spPr/>
    </dgm:pt>
    <dgm:pt modelId="{200CA3EB-8D49-4CAD-9504-56D4ECE848FB}" type="pres">
      <dgm:prSet presAssocID="{D7D13964-F982-4D4A-92F1-049C0CF4EF38}" presName="text" presStyleLbl="fgAcc0" presStyleIdx="0" presStyleCnt="3">
        <dgm:presLayoutVars>
          <dgm:chPref val="3"/>
        </dgm:presLayoutVars>
      </dgm:prSet>
      <dgm:spPr/>
    </dgm:pt>
    <dgm:pt modelId="{0AA16809-30FC-42BA-BF57-3B6A03A93C2E}" type="pres">
      <dgm:prSet presAssocID="{D7D13964-F982-4D4A-92F1-049C0CF4EF38}" presName="hierChild2" presStyleCnt="0"/>
      <dgm:spPr/>
    </dgm:pt>
    <dgm:pt modelId="{7AA15516-5EB8-4A2B-AF39-712FB63C7B42}" type="pres">
      <dgm:prSet presAssocID="{D53F85EF-2500-4932-AA95-1110C72DAD4E}" presName="hierRoot1" presStyleCnt="0"/>
      <dgm:spPr/>
    </dgm:pt>
    <dgm:pt modelId="{2A1C672B-2603-4ED9-B164-6A2FFBD713EF}" type="pres">
      <dgm:prSet presAssocID="{D53F85EF-2500-4932-AA95-1110C72DAD4E}" presName="composite" presStyleCnt="0"/>
      <dgm:spPr/>
    </dgm:pt>
    <dgm:pt modelId="{C289AC42-3516-4F86-8E8F-AAA65F79CC5F}" type="pres">
      <dgm:prSet presAssocID="{D53F85EF-2500-4932-AA95-1110C72DAD4E}" presName="background" presStyleLbl="node0" presStyleIdx="1" presStyleCnt="3"/>
      <dgm:spPr/>
    </dgm:pt>
    <dgm:pt modelId="{24C2868F-0F24-4565-B38D-2985A0630CE4}" type="pres">
      <dgm:prSet presAssocID="{D53F85EF-2500-4932-AA95-1110C72DAD4E}" presName="text" presStyleLbl="fgAcc0" presStyleIdx="1" presStyleCnt="3">
        <dgm:presLayoutVars>
          <dgm:chPref val="3"/>
        </dgm:presLayoutVars>
      </dgm:prSet>
      <dgm:spPr/>
    </dgm:pt>
    <dgm:pt modelId="{BC52779E-92E2-41A1-807A-A3921BA2684A}" type="pres">
      <dgm:prSet presAssocID="{D53F85EF-2500-4932-AA95-1110C72DAD4E}" presName="hierChild2" presStyleCnt="0"/>
      <dgm:spPr/>
    </dgm:pt>
    <dgm:pt modelId="{5D3A88A9-9FA8-4198-A7B7-C6D9CBAD223A}" type="pres">
      <dgm:prSet presAssocID="{FE1A3AF5-28EE-4899-90B0-228502CA5886}" presName="hierRoot1" presStyleCnt="0"/>
      <dgm:spPr/>
    </dgm:pt>
    <dgm:pt modelId="{4FDEB585-9F88-4CFA-A936-14DE80FF6E57}" type="pres">
      <dgm:prSet presAssocID="{FE1A3AF5-28EE-4899-90B0-228502CA5886}" presName="composite" presStyleCnt="0"/>
      <dgm:spPr/>
    </dgm:pt>
    <dgm:pt modelId="{C0788CF4-7A83-419D-8247-8D71209A0CCE}" type="pres">
      <dgm:prSet presAssocID="{FE1A3AF5-28EE-4899-90B0-228502CA5886}" presName="background" presStyleLbl="node0" presStyleIdx="2" presStyleCnt="3"/>
      <dgm:spPr/>
    </dgm:pt>
    <dgm:pt modelId="{5B3C1457-0DFD-4D7D-A9BE-C3D9BA328831}" type="pres">
      <dgm:prSet presAssocID="{FE1A3AF5-28EE-4899-90B0-228502CA5886}" presName="text" presStyleLbl="fgAcc0" presStyleIdx="2" presStyleCnt="3">
        <dgm:presLayoutVars>
          <dgm:chPref val="3"/>
        </dgm:presLayoutVars>
      </dgm:prSet>
      <dgm:spPr/>
    </dgm:pt>
    <dgm:pt modelId="{03727FDE-3F61-474A-BA39-2B96E10E3D37}" type="pres">
      <dgm:prSet presAssocID="{FE1A3AF5-28EE-4899-90B0-228502CA5886}" presName="hierChild2" presStyleCnt="0"/>
      <dgm:spPr/>
    </dgm:pt>
  </dgm:ptLst>
  <dgm:cxnLst>
    <dgm:cxn modelId="{E2366633-DD42-459F-B37E-00F2350359E5}" type="presOf" srcId="{FE1A3AF5-28EE-4899-90B0-228502CA5886}" destId="{5B3C1457-0DFD-4D7D-A9BE-C3D9BA328831}" srcOrd="0" destOrd="0" presId="urn:microsoft.com/office/officeart/2005/8/layout/hierarchy1"/>
    <dgm:cxn modelId="{92D39533-121F-437C-8E80-4CB8B5C482F4}" type="presOf" srcId="{D53F85EF-2500-4932-AA95-1110C72DAD4E}" destId="{24C2868F-0F24-4565-B38D-2985A0630CE4}" srcOrd="0" destOrd="0" presId="urn:microsoft.com/office/officeart/2005/8/layout/hierarchy1"/>
    <dgm:cxn modelId="{DF3CB435-F641-4473-8395-E3E0EC799196}" srcId="{91558BAB-BAE4-4A85-ADD3-B1D89C5CF06B}" destId="{D7D13964-F982-4D4A-92F1-049C0CF4EF38}" srcOrd="0" destOrd="0" parTransId="{78664080-63B1-494E-AF7F-32756B1B5A48}" sibTransId="{6636DD8C-80DD-4B63-BEBE-3930BE2F05A4}"/>
    <dgm:cxn modelId="{26D0F244-42AF-4F04-9ED2-6BFA875E6E3F}" srcId="{91558BAB-BAE4-4A85-ADD3-B1D89C5CF06B}" destId="{FE1A3AF5-28EE-4899-90B0-228502CA5886}" srcOrd="2" destOrd="0" parTransId="{7D6C0858-3CE4-4EE6-8B3B-B9265C08ECD8}" sibTransId="{D89FE954-D829-4379-A909-B05AD833521A}"/>
    <dgm:cxn modelId="{5BED81C2-C5E6-4A90-8EDE-3A1238CF7589}" type="presOf" srcId="{D7D13964-F982-4D4A-92F1-049C0CF4EF38}" destId="{200CA3EB-8D49-4CAD-9504-56D4ECE848FB}" srcOrd="0" destOrd="0" presId="urn:microsoft.com/office/officeart/2005/8/layout/hierarchy1"/>
    <dgm:cxn modelId="{9247E4CC-A75C-4CFE-ABCC-4582520E0E89}" srcId="{91558BAB-BAE4-4A85-ADD3-B1D89C5CF06B}" destId="{D53F85EF-2500-4932-AA95-1110C72DAD4E}" srcOrd="1" destOrd="0" parTransId="{8508F396-8D97-45F0-8829-52D2243F91A3}" sibTransId="{F689C34A-E538-46C6-BA36-332534926961}"/>
    <dgm:cxn modelId="{E44391EA-1F6F-4A27-9930-7A15211E7531}" type="presOf" srcId="{91558BAB-BAE4-4A85-ADD3-B1D89C5CF06B}" destId="{04B3EFD4-CEE1-4A5F-85D3-4DED176820AB}" srcOrd="0" destOrd="0" presId="urn:microsoft.com/office/officeart/2005/8/layout/hierarchy1"/>
    <dgm:cxn modelId="{BFEDC320-4779-43B5-847F-27855E4B42A8}" type="presParOf" srcId="{04B3EFD4-CEE1-4A5F-85D3-4DED176820AB}" destId="{941004B1-C083-41E0-B7BC-EF0A889310B6}" srcOrd="0" destOrd="0" presId="urn:microsoft.com/office/officeart/2005/8/layout/hierarchy1"/>
    <dgm:cxn modelId="{3EEDDDD0-EF62-4F5E-A39E-B545C7F54EF3}" type="presParOf" srcId="{941004B1-C083-41E0-B7BC-EF0A889310B6}" destId="{5C4EB97A-C192-467B-BB48-CF0F948094A3}" srcOrd="0" destOrd="0" presId="urn:microsoft.com/office/officeart/2005/8/layout/hierarchy1"/>
    <dgm:cxn modelId="{B1AC8E9A-BC8E-4D91-A4EE-786BF93AFD77}" type="presParOf" srcId="{5C4EB97A-C192-467B-BB48-CF0F948094A3}" destId="{1559AC5F-D360-42C6-B882-C21165B95819}" srcOrd="0" destOrd="0" presId="urn:microsoft.com/office/officeart/2005/8/layout/hierarchy1"/>
    <dgm:cxn modelId="{6EEEB9F0-DC25-4709-889E-9C188B8F2997}" type="presParOf" srcId="{5C4EB97A-C192-467B-BB48-CF0F948094A3}" destId="{200CA3EB-8D49-4CAD-9504-56D4ECE848FB}" srcOrd="1" destOrd="0" presId="urn:microsoft.com/office/officeart/2005/8/layout/hierarchy1"/>
    <dgm:cxn modelId="{566EC7E0-A7C6-4798-A1D1-8840C47EE801}" type="presParOf" srcId="{941004B1-C083-41E0-B7BC-EF0A889310B6}" destId="{0AA16809-30FC-42BA-BF57-3B6A03A93C2E}" srcOrd="1" destOrd="0" presId="urn:microsoft.com/office/officeart/2005/8/layout/hierarchy1"/>
    <dgm:cxn modelId="{30385881-64DA-4C6A-ADB7-FAEC57E2FC76}" type="presParOf" srcId="{04B3EFD4-CEE1-4A5F-85D3-4DED176820AB}" destId="{7AA15516-5EB8-4A2B-AF39-712FB63C7B42}" srcOrd="1" destOrd="0" presId="urn:microsoft.com/office/officeart/2005/8/layout/hierarchy1"/>
    <dgm:cxn modelId="{37946E38-514E-4588-84B9-CA1E4DDE0E07}" type="presParOf" srcId="{7AA15516-5EB8-4A2B-AF39-712FB63C7B42}" destId="{2A1C672B-2603-4ED9-B164-6A2FFBD713EF}" srcOrd="0" destOrd="0" presId="urn:microsoft.com/office/officeart/2005/8/layout/hierarchy1"/>
    <dgm:cxn modelId="{1DC5C31A-3945-4AF1-94F3-D47EC132FDC8}" type="presParOf" srcId="{2A1C672B-2603-4ED9-B164-6A2FFBD713EF}" destId="{C289AC42-3516-4F86-8E8F-AAA65F79CC5F}" srcOrd="0" destOrd="0" presId="urn:microsoft.com/office/officeart/2005/8/layout/hierarchy1"/>
    <dgm:cxn modelId="{F7843BB2-9BF1-4C18-A597-2C20A7EABC4E}" type="presParOf" srcId="{2A1C672B-2603-4ED9-B164-6A2FFBD713EF}" destId="{24C2868F-0F24-4565-B38D-2985A0630CE4}" srcOrd="1" destOrd="0" presId="urn:microsoft.com/office/officeart/2005/8/layout/hierarchy1"/>
    <dgm:cxn modelId="{1648032B-6373-4153-807C-0C304162CB5C}" type="presParOf" srcId="{7AA15516-5EB8-4A2B-AF39-712FB63C7B42}" destId="{BC52779E-92E2-41A1-807A-A3921BA2684A}" srcOrd="1" destOrd="0" presId="urn:microsoft.com/office/officeart/2005/8/layout/hierarchy1"/>
    <dgm:cxn modelId="{2BC0BD91-6105-40FC-BD1A-922F03A61E14}" type="presParOf" srcId="{04B3EFD4-CEE1-4A5F-85D3-4DED176820AB}" destId="{5D3A88A9-9FA8-4198-A7B7-C6D9CBAD223A}" srcOrd="2" destOrd="0" presId="urn:microsoft.com/office/officeart/2005/8/layout/hierarchy1"/>
    <dgm:cxn modelId="{26891A7E-F55E-479C-8C54-E056CE36E7A6}" type="presParOf" srcId="{5D3A88A9-9FA8-4198-A7B7-C6D9CBAD223A}" destId="{4FDEB585-9F88-4CFA-A936-14DE80FF6E57}" srcOrd="0" destOrd="0" presId="urn:microsoft.com/office/officeart/2005/8/layout/hierarchy1"/>
    <dgm:cxn modelId="{623E7291-AFB4-43F4-8CD1-C6EF721B8D02}" type="presParOf" srcId="{4FDEB585-9F88-4CFA-A936-14DE80FF6E57}" destId="{C0788CF4-7A83-419D-8247-8D71209A0CCE}" srcOrd="0" destOrd="0" presId="urn:microsoft.com/office/officeart/2005/8/layout/hierarchy1"/>
    <dgm:cxn modelId="{DFEE4D15-2580-4046-9D67-83197CCE071B}" type="presParOf" srcId="{4FDEB585-9F88-4CFA-A936-14DE80FF6E57}" destId="{5B3C1457-0DFD-4D7D-A9BE-C3D9BA328831}" srcOrd="1" destOrd="0" presId="urn:microsoft.com/office/officeart/2005/8/layout/hierarchy1"/>
    <dgm:cxn modelId="{9C107DA2-1EC5-4914-88FD-841EF85F19CC}" type="presParOf" srcId="{5D3A88A9-9FA8-4198-A7B7-C6D9CBAD223A}" destId="{03727FDE-3F61-474A-BA39-2B96E10E3D3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9AC5F-D360-42C6-B882-C21165B95819}">
      <dsp:nvSpPr>
        <dsp:cNvPr id="0" name=""/>
        <dsp:cNvSpPr/>
      </dsp:nvSpPr>
      <dsp:spPr>
        <a:xfrm>
          <a:off x="0" y="679717"/>
          <a:ext cx="3024485" cy="1920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0CA3EB-8D49-4CAD-9504-56D4ECE848FB}">
      <dsp:nvSpPr>
        <dsp:cNvPr id="0" name=""/>
        <dsp:cNvSpPr/>
      </dsp:nvSpPr>
      <dsp:spPr>
        <a:xfrm>
          <a:off x="336053" y="998968"/>
          <a:ext cx="3024485" cy="19205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4 Ethics Activities</a:t>
          </a:r>
        </a:p>
      </dsp:txBody>
      <dsp:txXfrm>
        <a:off x="392304" y="1055219"/>
        <a:ext cx="2911983" cy="1808046"/>
      </dsp:txXfrm>
    </dsp:sp>
    <dsp:sp modelId="{C289AC42-3516-4F86-8E8F-AAA65F79CC5F}">
      <dsp:nvSpPr>
        <dsp:cNvPr id="0" name=""/>
        <dsp:cNvSpPr/>
      </dsp:nvSpPr>
      <dsp:spPr>
        <a:xfrm>
          <a:off x="3696592" y="679717"/>
          <a:ext cx="3024485" cy="1920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C2868F-0F24-4565-B38D-2985A0630CE4}">
      <dsp:nvSpPr>
        <dsp:cNvPr id="0" name=""/>
        <dsp:cNvSpPr/>
      </dsp:nvSpPr>
      <dsp:spPr>
        <a:xfrm>
          <a:off x="4032646" y="998968"/>
          <a:ext cx="3024485" cy="19205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5 points each</a:t>
          </a:r>
        </a:p>
      </dsp:txBody>
      <dsp:txXfrm>
        <a:off x="4088897" y="1055219"/>
        <a:ext cx="2911983" cy="1808046"/>
      </dsp:txXfrm>
    </dsp:sp>
    <dsp:sp modelId="{C0788CF4-7A83-419D-8247-8D71209A0CCE}">
      <dsp:nvSpPr>
        <dsp:cNvPr id="0" name=""/>
        <dsp:cNvSpPr/>
      </dsp:nvSpPr>
      <dsp:spPr>
        <a:xfrm>
          <a:off x="7393185" y="679717"/>
          <a:ext cx="3024485" cy="1920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C1457-0DFD-4D7D-A9BE-C3D9BA328831}">
      <dsp:nvSpPr>
        <dsp:cNvPr id="0" name=""/>
        <dsp:cNvSpPr/>
      </dsp:nvSpPr>
      <dsp:spPr>
        <a:xfrm>
          <a:off x="7729239" y="998968"/>
          <a:ext cx="3024485" cy="19205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5% of your final grade</a:t>
          </a:r>
        </a:p>
      </dsp:txBody>
      <dsp:txXfrm>
        <a:off x="7785490" y="1055219"/>
        <a:ext cx="2911983" cy="18080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going to start off by giving them an overview of WHY we're doing ethics stuff in a programming course. Part of this is procedural (university wants us to), but it's also because it's important.  We're all affected by the decisions that programmers make, and they have power over us. Ethic is a shield to protect and guide us.</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962824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 want to spend too much time reviewing this example. Explain that each part of the expected response is in the example on Canvas, and they should look at it more closely. There is an example for each level of </a:t>
            </a:r>
            <a:r>
              <a:rPr lang="en-US"/>
              <a:t>the rubric.</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11</a:t>
            </a:fld>
            <a:endParaRPr lang="en-US"/>
          </a:p>
        </p:txBody>
      </p:sp>
    </p:spTree>
    <p:extLst>
      <p:ext uri="{BB962C8B-B14F-4D97-AF65-F5344CB8AC3E}">
        <p14:creationId xmlns:p14="http://schemas.microsoft.com/office/powerpoint/2010/main" val="342577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only 4 ethics activities, so even though the category has a small impact on their final grade, it is worth doing well on it.</a:t>
            </a:r>
          </a:p>
          <a:p>
            <a:endParaRPr lang="en-US" dirty="0"/>
          </a:p>
          <a:p>
            <a:r>
              <a:rPr lang="en-US" dirty="0"/>
              <a:t>Tell students clearly and distinctly now that if they disagree with their grade, they need to bring it up with the grading TA </a:t>
            </a:r>
            <a:r>
              <a:rPr lang="en-US" i="1" dirty="0"/>
              <a:t>first</a:t>
            </a:r>
            <a:r>
              <a:rPr lang="en-US" i="0" dirty="0"/>
              <a:t>. Do not let them contact you without contacting the TAs first.</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12</a:t>
            </a:fld>
            <a:endParaRPr lang="en-US"/>
          </a:p>
        </p:txBody>
      </p:sp>
    </p:spTree>
    <p:extLst>
      <p:ext uri="{BB962C8B-B14F-4D97-AF65-F5344CB8AC3E}">
        <p14:creationId xmlns:p14="http://schemas.microsoft.com/office/powerpoint/2010/main" val="1509508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question is very tricky.</a:t>
            </a:r>
          </a:p>
          <a:p>
            <a:endParaRPr lang="en-US" dirty="0"/>
          </a:p>
          <a:p>
            <a:r>
              <a:rPr lang="en-US" dirty="0"/>
              <a:t>A) Functions return values, not variables. Variables inside functions disappear at the end of the function's body.</a:t>
            </a:r>
          </a:p>
          <a:p>
            <a:r>
              <a:rPr lang="en-US" dirty="0"/>
              <a:t>B) Printing and returning are very different things.</a:t>
            </a:r>
          </a:p>
          <a:p>
            <a:r>
              <a:rPr lang="en-US" dirty="0"/>
              <a:t>C) Correct: Parameters will take on values (and values have types), but parameters do not have a formal type</a:t>
            </a:r>
          </a:p>
          <a:p>
            <a:r>
              <a:rPr lang="en-US" dirty="0"/>
              <a:t>D) Print is not necessary for calling functions.</a:t>
            </a:r>
          </a:p>
        </p:txBody>
      </p:sp>
      <p:sp>
        <p:nvSpPr>
          <p:cNvPr id="4" name="Slide Number Placeholder 3"/>
          <p:cNvSpPr>
            <a:spLocks noGrp="1"/>
          </p:cNvSpPr>
          <p:nvPr>
            <p:ph type="sldNum" sz="quarter" idx="10"/>
          </p:nvPr>
        </p:nvSpPr>
        <p:spPr/>
        <p:txBody>
          <a:bodyPr/>
          <a:lstStyle/>
          <a:p>
            <a:fld id="{65F0A651-CBE8-4D52-83AA-B624D65496CF}" type="slidenum">
              <a:rPr lang="en-US" smtClean="0"/>
              <a:t>13</a:t>
            </a:fld>
            <a:endParaRPr lang="en-US"/>
          </a:p>
        </p:txBody>
      </p:sp>
    </p:spTree>
    <p:extLst>
      <p:ext uri="{BB962C8B-B14F-4D97-AF65-F5344CB8AC3E}">
        <p14:creationId xmlns:p14="http://schemas.microsoft.com/office/powerpoint/2010/main" val="218315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does print, because we call the print inside the function.</a:t>
            </a:r>
          </a:p>
        </p:txBody>
      </p:sp>
      <p:sp>
        <p:nvSpPr>
          <p:cNvPr id="4" name="Slide Number Placeholder 3"/>
          <p:cNvSpPr>
            <a:spLocks noGrp="1"/>
          </p:cNvSpPr>
          <p:nvPr>
            <p:ph type="sldNum" sz="quarter" idx="10"/>
          </p:nvPr>
        </p:nvSpPr>
        <p:spPr/>
        <p:txBody>
          <a:bodyPr/>
          <a:lstStyle/>
          <a:p>
            <a:fld id="{65F0A651-CBE8-4D52-83AA-B624D65496CF}" type="slidenum">
              <a:rPr lang="en-US" smtClean="0"/>
              <a:t>14</a:t>
            </a:fld>
            <a:endParaRPr lang="en-US"/>
          </a:p>
        </p:txBody>
      </p:sp>
    </p:spTree>
    <p:extLst>
      <p:ext uri="{BB962C8B-B14F-4D97-AF65-F5344CB8AC3E}">
        <p14:creationId xmlns:p14="http://schemas.microsoft.com/office/powerpoint/2010/main" val="2865715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print function returns None, this function returns None. Highlight that this is awful and a mistake.</a:t>
            </a:r>
          </a:p>
        </p:txBody>
      </p:sp>
      <p:sp>
        <p:nvSpPr>
          <p:cNvPr id="4" name="Slide Number Placeholder 3"/>
          <p:cNvSpPr>
            <a:spLocks noGrp="1"/>
          </p:cNvSpPr>
          <p:nvPr>
            <p:ph type="sldNum" sz="quarter" idx="10"/>
          </p:nvPr>
        </p:nvSpPr>
        <p:spPr/>
        <p:txBody>
          <a:bodyPr/>
          <a:lstStyle/>
          <a:p>
            <a:fld id="{65F0A651-CBE8-4D52-83AA-B624D65496CF}" type="slidenum">
              <a:rPr lang="en-US" smtClean="0"/>
              <a:t>15</a:t>
            </a:fld>
            <a:endParaRPr lang="en-US"/>
          </a:p>
        </p:txBody>
      </p:sp>
    </p:spTree>
    <p:extLst>
      <p:ext uri="{BB962C8B-B14F-4D97-AF65-F5344CB8AC3E}">
        <p14:creationId xmlns:p14="http://schemas.microsoft.com/office/powerpoint/2010/main" val="3315180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function does not print, because the print call is outside the function.</a:t>
            </a:r>
          </a:p>
        </p:txBody>
      </p:sp>
      <p:sp>
        <p:nvSpPr>
          <p:cNvPr id="4" name="Slide Number Placeholder 3"/>
          <p:cNvSpPr>
            <a:spLocks noGrp="1"/>
          </p:cNvSpPr>
          <p:nvPr>
            <p:ph type="sldNum" sz="quarter" idx="10"/>
          </p:nvPr>
        </p:nvSpPr>
        <p:spPr/>
        <p:txBody>
          <a:bodyPr/>
          <a:lstStyle/>
          <a:p>
            <a:fld id="{65F0A651-CBE8-4D52-83AA-B624D65496CF}" type="slidenum">
              <a:rPr lang="en-US" smtClean="0"/>
              <a:t>16</a:t>
            </a:fld>
            <a:endParaRPr lang="en-US"/>
          </a:p>
        </p:txBody>
      </p:sp>
    </p:spTree>
    <p:extLst>
      <p:ext uri="{BB962C8B-B14F-4D97-AF65-F5344CB8AC3E}">
        <p14:creationId xmlns:p14="http://schemas.microsoft.com/office/powerpoint/2010/main" val="365310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this time is String. This questions should be easy if they are following along.</a:t>
            </a:r>
          </a:p>
        </p:txBody>
      </p:sp>
      <p:sp>
        <p:nvSpPr>
          <p:cNvPr id="4" name="Slide Number Placeholder 3"/>
          <p:cNvSpPr>
            <a:spLocks noGrp="1"/>
          </p:cNvSpPr>
          <p:nvPr>
            <p:ph type="sldNum" sz="quarter" idx="10"/>
          </p:nvPr>
        </p:nvSpPr>
        <p:spPr/>
        <p:txBody>
          <a:bodyPr/>
          <a:lstStyle/>
          <a:p>
            <a:fld id="{65F0A651-CBE8-4D52-83AA-B624D65496CF}" type="slidenum">
              <a:rPr lang="en-US" smtClean="0"/>
              <a:t>17</a:t>
            </a:fld>
            <a:endParaRPr lang="en-US"/>
          </a:p>
        </p:txBody>
      </p:sp>
    </p:spTree>
    <p:extLst>
      <p:ext uri="{BB962C8B-B14F-4D97-AF65-F5344CB8AC3E}">
        <p14:creationId xmlns:p14="http://schemas.microsoft.com/office/powerpoint/2010/main" val="387049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impress upon students that they will be faced with ethical dilemmas, which often have no right or wrong answers. These will not be True/False kind of scenarios, but ones where they have to think about, summarize, and present their own arguments about. Some may be uncomfortable with this idea, but reinforce here that they are not graded based on their stance, but based on their ability to argue for that stance.</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373845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give a high-level idea of what ethics are – the guidelines and theories that guide people in making ethical decisions. You might consider reviewing a few of these theories in the linked guides, so you can discuss them briefly. The idea is not to spend too much time teaching theories – students should peruse the collection and find ones that resonate with themselves. You want to be knowledgeable enough to be dangerous, without exhausting your own time.</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382423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you explain the scoring rubric. There are five criteria to be judged on, and each one can score 1 point (for up to a total of 5 points). These criteria can be scored at 4 levels (Full marks, adequate, inadequate, missing), and those levels determine the number of points for that criteria. The criteria has students respond to a scenario by summarizing the situation, then taking a clear stance on that situation. After they take a stance, they need to write a coherent argument that builds off an established ethical theory or guideline. Throughout their response, they must use proper spelling, grammar, and punctuation.</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190449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Shown here is an example prompt. I recommend reading it out loud to the students. You can also remind them that the online guide has this same example shown on it.</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73168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down the first rubric component, students need to summarize the situation. In doing so, they need to highlight stakeholders. The goal is to avoid overly-specific stakeholders, and to think broadly about society. Encourage them to go beyond the obvious actors and think about policy makers, other industries, etc. that could be relevant. They also need to think about the impacts on the stakeholders, not just list them out.</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800300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stance is not just saying "Agree" or "Disagree". They need to make recommendations for their stakeholders.</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2211974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enough to just a list theory. They should explain it to. Let them know that they can't be ambiguous with their reference. Capitalization, quotation marks, a citation… something should be done to make it obvious that they are using a specific theory.</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332368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kinds of fallacies, and it's difficult to list all the ways that arguments fall apart. However, an easy way to mess this up is to provide no evidence. A quick google search should provide all the info you need.</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230982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2/4/2018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Defining Functions 2</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3 – Day 2</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20935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8E1A-7BF1-46D7-9166-D8D42552ED0F}"/>
              </a:ext>
            </a:extLst>
          </p:cNvPr>
          <p:cNvSpPr>
            <a:spLocks noGrp="1"/>
          </p:cNvSpPr>
          <p:nvPr>
            <p:ph type="title"/>
          </p:nvPr>
        </p:nvSpPr>
        <p:spPr/>
        <p:txBody>
          <a:bodyPr/>
          <a:lstStyle/>
          <a:p>
            <a:r>
              <a:rPr lang="en-US" dirty="0"/>
              <a:t>Write a Coherent Argument</a:t>
            </a:r>
          </a:p>
        </p:txBody>
      </p:sp>
      <p:sp>
        <p:nvSpPr>
          <p:cNvPr id="3" name="Content Placeholder 2">
            <a:extLst>
              <a:ext uri="{FF2B5EF4-FFF2-40B4-BE49-F238E27FC236}">
                <a16:creationId xmlns:a16="http://schemas.microsoft.com/office/drawing/2014/main" id="{7A51CC4F-5C6C-4AEC-BCD8-F5683EDC0699}"/>
              </a:ext>
            </a:extLst>
          </p:cNvPr>
          <p:cNvSpPr>
            <a:spLocks noGrp="1"/>
          </p:cNvSpPr>
          <p:nvPr>
            <p:ph sz="half" idx="1"/>
          </p:nvPr>
        </p:nvSpPr>
        <p:spPr/>
        <p:txBody>
          <a:bodyPr>
            <a:normAutofit fontScale="92500"/>
          </a:bodyPr>
          <a:lstStyle/>
          <a:p>
            <a:r>
              <a:rPr lang="en-US" dirty="0"/>
              <a:t>Well-laid out argument</a:t>
            </a:r>
          </a:p>
          <a:p>
            <a:pPr lvl="1"/>
            <a:r>
              <a:rPr lang="en-US" dirty="0"/>
              <a:t>No fallacies</a:t>
            </a:r>
          </a:p>
          <a:p>
            <a:r>
              <a:rPr lang="en-US" dirty="0"/>
              <a:t>Compelling evidence</a:t>
            </a:r>
          </a:p>
          <a:p>
            <a:pPr lvl="1"/>
            <a:r>
              <a:rPr lang="en-US" dirty="0"/>
              <a:t>Citations/links to reputable sources</a:t>
            </a:r>
          </a:p>
        </p:txBody>
      </p:sp>
      <p:sp>
        <p:nvSpPr>
          <p:cNvPr id="4" name="Content Placeholder 3">
            <a:extLst>
              <a:ext uri="{FF2B5EF4-FFF2-40B4-BE49-F238E27FC236}">
                <a16:creationId xmlns:a16="http://schemas.microsoft.com/office/drawing/2014/main" id="{B6412DF8-12FB-4678-8E8B-29D03244BEBF}"/>
              </a:ext>
            </a:extLst>
          </p:cNvPr>
          <p:cNvSpPr>
            <a:spLocks noGrp="1"/>
          </p:cNvSpPr>
          <p:nvPr>
            <p:ph sz="half" idx="2"/>
          </p:nvPr>
        </p:nvSpPr>
        <p:spPr/>
        <p:txBody>
          <a:bodyPr>
            <a:normAutofit fontScale="92500"/>
          </a:bodyPr>
          <a:lstStyle/>
          <a:p>
            <a:r>
              <a:rPr lang="en-US" b="1" dirty="0"/>
              <a:t>Example</a:t>
            </a:r>
          </a:p>
          <a:p>
            <a:r>
              <a:rPr lang="en-US" dirty="0"/>
              <a:t>This new policy is ethical because students surrender all their rights when they become students, according to Official Virginia Tech policy[1]. Since they have no rights, we need only look at the benefits to the </a:t>
            </a:r>
            <a:r>
              <a:rPr lang="en-US" dirty="0" err="1"/>
              <a:t>HokieTop</a:t>
            </a:r>
            <a:r>
              <a:rPr lang="en-US" dirty="0"/>
              <a:t> manufacturers, and the large amount of money they </a:t>
            </a:r>
            <a:r>
              <a:rPr lang="en-US" dirty="0" err="1"/>
              <a:t>wil</a:t>
            </a:r>
            <a:r>
              <a:rPr lang="en-US" dirty="0"/>
              <a:t> make.</a:t>
            </a:r>
          </a:p>
          <a:p>
            <a:endParaRPr lang="en-US" dirty="0"/>
          </a:p>
          <a:p>
            <a:r>
              <a:rPr lang="en-US" dirty="0"/>
              <a:t>[1] https://vt.edu/policy</a:t>
            </a:r>
          </a:p>
        </p:txBody>
      </p:sp>
    </p:spTree>
    <p:extLst>
      <p:ext uri="{BB962C8B-B14F-4D97-AF65-F5344CB8AC3E}">
        <p14:creationId xmlns:p14="http://schemas.microsoft.com/office/powerpoint/2010/main" val="2058806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7F1921-2118-4DD2-8B54-53B25DB719DE}"/>
              </a:ext>
            </a:extLst>
          </p:cNvPr>
          <p:cNvSpPr>
            <a:spLocks noGrp="1"/>
          </p:cNvSpPr>
          <p:nvPr>
            <p:ph type="title"/>
          </p:nvPr>
        </p:nvSpPr>
        <p:spPr/>
        <p:txBody>
          <a:bodyPr/>
          <a:lstStyle/>
          <a:p>
            <a:r>
              <a:rPr lang="en-US" dirty="0"/>
              <a:t>150-300 word limits</a:t>
            </a:r>
          </a:p>
        </p:txBody>
      </p:sp>
      <p:sp>
        <p:nvSpPr>
          <p:cNvPr id="8" name="Content Placeholder 7">
            <a:extLst>
              <a:ext uri="{FF2B5EF4-FFF2-40B4-BE49-F238E27FC236}">
                <a16:creationId xmlns:a16="http://schemas.microsoft.com/office/drawing/2014/main" id="{F06FC5BD-AF60-4490-AA1E-FBE94F405455}"/>
              </a:ext>
            </a:extLst>
          </p:cNvPr>
          <p:cNvSpPr>
            <a:spLocks noGrp="1"/>
          </p:cNvSpPr>
          <p:nvPr>
            <p:ph idx="1"/>
          </p:nvPr>
        </p:nvSpPr>
        <p:spPr>
          <a:xfrm>
            <a:off x="676656" y="2011680"/>
            <a:ext cx="8968789" cy="4536604"/>
          </a:xfrm>
        </p:spPr>
        <p:txBody>
          <a:bodyPr>
            <a:normAutofit fontScale="77500" lnSpcReduction="20000"/>
          </a:bodyPr>
          <a:lstStyle/>
          <a:p>
            <a:r>
              <a:rPr lang="en-US" dirty="0"/>
              <a:t>In this ethical situation, various stakeholder have been affected. Students are now required to buy Virginia Tech laptops with monitoring software, which could spy on their browsing habits and invade their privacy. Parents and others supporting VT students have to have pay for this, which means an additional financial burden. The university must now store and keep safe all this data being collected about students, or they could harm students and be vulnerable to lawsuits.</a:t>
            </a:r>
          </a:p>
          <a:p>
            <a:r>
              <a:rPr lang="en-US" dirty="0"/>
              <a:t>I think that this new policy violates students' personal rights and is unethical. People should refuse to pay for the laptops specified in this policy. Students should uninstall the software if possible. If the university moves forward with the policy regardless, they should be very careful about protecting students' right to privacy.</a:t>
            </a:r>
          </a:p>
          <a:p>
            <a:r>
              <a:rPr lang="en-US" dirty="0"/>
              <a:t>The ethical theory of Rights[1] suggests that everyone has certain inalienable rights, such as being entitled to life, happiness, health, or privacy. This last right suggests that it is inherently wrong for people to spy or pry into someone's business without their consent.</a:t>
            </a:r>
          </a:p>
          <a:p>
            <a:r>
              <a:rPr lang="en-US" dirty="0"/>
              <a:t>According to the Rights theory, Virginia Tech students have a right to privacy and it is wrong to violate it. If students data was being collected and was not private to only the students, then it would be very easy for people to target individual students. Even if the data is only meant to be analyzed by a computer, data breaches are very common nowadays even in universities, according to a report by the ??? Group[2]. Therefore, students cannot reasonably expect to have their privacy kept safe in this new policy.</a:t>
            </a:r>
          </a:p>
        </p:txBody>
      </p:sp>
      <p:sp>
        <p:nvSpPr>
          <p:cNvPr id="9" name="Right Brace 8">
            <a:extLst>
              <a:ext uri="{FF2B5EF4-FFF2-40B4-BE49-F238E27FC236}">
                <a16:creationId xmlns:a16="http://schemas.microsoft.com/office/drawing/2014/main" id="{0672816A-3D63-42F5-815A-FEDD15EBCC42}"/>
              </a:ext>
            </a:extLst>
          </p:cNvPr>
          <p:cNvSpPr/>
          <p:nvPr/>
        </p:nvSpPr>
        <p:spPr>
          <a:xfrm>
            <a:off x="9569012" y="1828800"/>
            <a:ext cx="191729" cy="4395019"/>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736CA1FE-4DDE-44AF-BA7B-351C3D64CEBC}"/>
              </a:ext>
            </a:extLst>
          </p:cNvPr>
          <p:cNvSpPr txBox="1"/>
          <p:nvPr/>
        </p:nvSpPr>
        <p:spPr>
          <a:xfrm>
            <a:off x="9760741" y="3706676"/>
            <a:ext cx="2104166" cy="1292662"/>
          </a:xfrm>
          <a:prstGeom prst="rect">
            <a:avLst/>
          </a:prstGeom>
          <a:noFill/>
        </p:spPr>
        <p:txBody>
          <a:bodyPr wrap="none" rtlCol="0">
            <a:spAutoFit/>
          </a:bodyPr>
          <a:lstStyle/>
          <a:p>
            <a:r>
              <a:rPr lang="en-US" sz="2400" dirty="0"/>
              <a:t>260 Words</a:t>
            </a:r>
          </a:p>
          <a:p>
            <a:endParaRPr lang="en-US" dirty="0"/>
          </a:p>
          <a:p>
            <a:endParaRPr lang="en-US" dirty="0"/>
          </a:p>
          <a:p>
            <a:r>
              <a:rPr lang="en-US" i="1" dirty="0"/>
              <a:t>Citations don’t count</a:t>
            </a:r>
          </a:p>
        </p:txBody>
      </p:sp>
    </p:spTree>
    <p:extLst>
      <p:ext uri="{BB962C8B-B14F-4D97-AF65-F5344CB8AC3E}">
        <p14:creationId xmlns:p14="http://schemas.microsoft.com/office/powerpoint/2010/main" val="3062949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167D-3C56-474F-99AC-B7DDCD943699}"/>
              </a:ext>
            </a:extLst>
          </p:cNvPr>
          <p:cNvSpPr>
            <a:spLocks noGrp="1"/>
          </p:cNvSpPr>
          <p:nvPr>
            <p:ph type="title"/>
          </p:nvPr>
        </p:nvSpPr>
        <p:spPr>
          <a:xfrm>
            <a:off x="657224" y="499533"/>
            <a:ext cx="10772775" cy="1658198"/>
          </a:xfrm>
        </p:spPr>
        <p:txBody>
          <a:bodyPr>
            <a:normAutofit/>
          </a:bodyPr>
          <a:lstStyle/>
          <a:p>
            <a:r>
              <a:rPr lang="en-US" dirty="0"/>
              <a:t>Grading</a:t>
            </a:r>
          </a:p>
        </p:txBody>
      </p:sp>
      <p:graphicFrame>
        <p:nvGraphicFramePr>
          <p:cNvPr id="5" name="Content Placeholder 2"/>
          <p:cNvGraphicFramePr>
            <a:graphicFrameLocks noGrp="1"/>
          </p:cNvGraphicFramePr>
          <p:nvPr>
            <p:ph idx="1"/>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145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30C0-58B2-46D9-86DB-A4C82DC80C66}"/>
              </a:ext>
            </a:extLst>
          </p:cNvPr>
          <p:cNvSpPr>
            <a:spLocks noGrp="1"/>
          </p:cNvSpPr>
          <p:nvPr>
            <p:ph type="title"/>
          </p:nvPr>
        </p:nvSpPr>
        <p:spPr/>
        <p:txBody>
          <a:bodyPr/>
          <a:lstStyle/>
          <a:p>
            <a:r>
              <a:rPr lang="en-US" dirty="0"/>
              <a:t>Which of these is most true?</a:t>
            </a:r>
          </a:p>
        </p:txBody>
      </p:sp>
      <p:sp>
        <p:nvSpPr>
          <p:cNvPr id="3" name="Content Placeholder 2">
            <a:extLst>
              <a:ext uri="{FF2B5EF4-FFF2-40B4-BE49-F238E27FC236}">
                <a16:creationId xmlns:a16="http://schemas.microsoft.com/office/drawing/2014/main" id="{E470AEA1-2B59-4E27-8464-C78D4E56D8DB}"/>
              </a:ext>
            </a:extLst>
          </p:cNvPr>
          <p:cNvSpPr>
            <a:spLocks noGrp="1"/>
          </p:cNvSpPr>
          <p:nvPr>
            <p:ph idx="1"/>
          </p:nvPr>
        </p:nvSpPr>
        <p:spPr/>
        <p:txBody>
          <a:bodyPr>
            <a:normAutofit/>
          </a:bodyPr>
          <a:lstStyle/>
          <a:p>
            <a:pPr marL="742950" indent="-742950">
              <a:buFont typeface="+mj-lt"/>
              <a:buAutoNum type="alphaUcPeriod"/>
            </a:pPr>
            <a:r>
              <a:rPr lang="en-US" sz="4400" dirty="0"/>
              <a:t> Functions can return variables </a:t>
            </a:r>
          </a:p>
          <a:p>
            <a:pPr marL="742950" indent="-742950">
              <a:buFont typeface="+mj-lt"/>
              <a:buAutoNum type="alphaUcPeriod"/>
            </a:pPr>
            <a:r>
              <a:rPr lang="en-US" sz="4400" dirty="0"/>
              <a:t> Printing is the same as returning</a:t>
            </a:r>
          </a:p>
          <a:p>
            <a:pPr marL="742950" indent="-742950">
              <a:buFont typeface="+mj-lt"/>
              <a:buAutoNum type="alphaUcPeriod"/>
            </a:pPr>
            <a:r>
              <a:rPr lang="en-US" sz="4400" dirty="0"/>
              <a:t> Parameters do not have types</a:t>
            </a:r>
          </a:p>
          <a:p>
            <a:pPr marL="742950" indent="-742950">
              <a:buFont typeface="+mj-lt"/>
              <a:buAutoNum type="alphaUcPeriod"/>
            </a:pPr>
            <a:r>
              <a:rPr lang="en-US" sz="4400" dirty="0"/>
              <a:t> Print is used to call functions</a:t>
            </a:r>
          </a:p>
        </p:txBody>
      </p:sp>
    </p:spTree>
    <p:extLst>
      <p:ext uri="{BB962C8B-B14F-4D97-AF65-F5344CB8AC3E}">
        <p14:creationId xmlns:p14="http://schemas.microsoft.com/office/powerpoint/2010/main" val="329770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639DBE-40CA-4A4B-BF17-A878A50DEE7E}"/>
              </a:ext>
            </a:extLst>
          </p:cNvPr>
          <p:cNvSpPr>
            <a:spLocks noGrp="1"/>
          </p:cNvSpPr>
          <p:nvPr>
            <p:ph type="title"/>
          </p:nvPr>
        </p:nvSpPr>
        <p:spPr/>
        <p:txBody>
          <a:bodyPr/>
          <a:lstStyle/>
          <a:p>
            <a:r>
              <a:rPr lang="en-US" dirty="0"/>
              <a:t>Does this function print?</a:t>
            </a:r>
          </a:p>
        </p:txBody>
      </p:sp>
      <p:sp>
        <p:nvSpPr>
          <p:cNvPr id="5" name="Content Placeholder 4">
            <a:extLst>
              <a:ext uri="{FF2B5EF4-FFF2-40B4-BE49-F238E27FC236}">
                <a16:creationId xmlns:a16="http://schemas.microsoft.com/office/drawing/2014/main" id="{0EC75A45-9548-4EC9-8C02-BA43DBBEC7F6}"/>
              </a:ext>
            </a:extLst>
          </p:cNvPr>
          <p:cNvSpPr>
            <a:spLocks noGrp="1"/>
          </p:cNvSpPr>
          <p:nvPr>
            <p:ph sz="half" idx="1"/>
          </p:nvPr>
        </p:nvSpPr>
        <p:spPr>
          <a:xfrm>
            <a:off x="676656" y="1998134"/>
            <a:ext cx="6371844" cy="3767328"/>
          </a:xfrm>
        </p:spPr>
        <p:txBody>
          <a:bodyPr/>
          <a:lstStyle/>
          <a:p>
            <a:r>
              <a:rPr lang="en-US" b="1" dirty="0">
                <a:solidFill>
                  <a:srgbClr val="0000FF"/>
                </a:solidFill>
                <a:highlight>
                  <a:srgbClr val="FFFFFF"/>
                </a:highlight>
                <a:latin typeface="Courier New" panose="02070309020205020404" pitchFamily="49" charset="0"/>
              </a:rPr>
              <a:t>def</a:t>
            </a:r>
            <a:r>
              <a:rPr lang="en-US" dirty="0">
                <a:solidFill>
                  <a:srgbClr val="000000"/>
                </a:solidFill>
                <a:highlight>
                  <a:srgbClr val="FFFFFF"/>
                </a:highlight>
                <a:latin typeface="Courier New" panose="02070309020205020404" pitchFamily="49" charset="0"/>
              </a:rPr>
              <a:t> </a:t>
            </a:r>
            <a:r>
              <a:rPr lang="en-US" dirty="0" err="1">
                <a:solidFill>
                  <a:srgbClr val="FF00FF"/>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first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second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chemeClr val="tx1"/>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first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second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err="1">
                <a:solidFill>
                  <a:srgbClr val="000000"/>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p>
        </p:txBody>
      </p:sp>
      <p:sp>
        <p:nvSpPr>
          <p:cNvPr id="6" name="Content Placeholder 5">
            <a:extLst>
              <a:ext uri="{FF2B5EF4-FFF2-40B4-BE49-F238E27FC236}">
                <a16:creationId xmlns:a16="http://schemas.microsoft.com/office/drawing/2014/main" id="{756101FB-D863-48B3-B676-A9ECF7A9C719}"/>
              </a:ext>
            </a:extLst>
          </p:cNvPr>
          <p:cNvSpPr>
            <a:spLocks noGrp="1"/>
          </p:cNvSpPr>
          <p:nvPr>
            <p:ph sz="half" idx="2"/>
          </p:nvPr>
        </p:nvSpPr>
        <p:spPr>
          <a:xfrm>
            <a:off x="7334250" y="1998134"/>
            <a:ext cx="4200526" cy="3767328"/>
          </a:xfrm>
        </p:spPr>
        <p:txBody>
          <a:bodyPr>
            <a:normAutofit/>
          </a:bodyPr>
          <a:lstStyle/>
          <a:p>
            <a:r>
              <a:rPr lang="en-US" sz="3600" dirty="0"/>
              <a:t>A) Yes</a:t>
            </a:r>
          </a:p>
          <a:p>
            <a:r>
              <a:rPr lang="en-US" sz="3600" dirty="0"/>
              <a:t>B) No</a:t>
            </a:r>
          </a:p>
          <a:p>
            <a:r>
              <a:rPr lang="en-US" sz="3600" dirty="0"/>
              <a:t>C) Impossible to tell</a:t>
            </a:r>
          </a:p>
        </p:txBody>
      </p:sp>
    </p:spTree>
    <p:extLst>
      <p:ext uri="{BB962C8B-B14F-4D97-AF65-F5344CB8AC3E}">
        <p14:creationId xmlns:p14="http://schemas.microsoft.com/office/powerpoint/2010/main" val="90028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639DBE-40CA-4A4B-BF17-A878A50DEE7E}"/>
              </a:ext>
            </a:extLst>
          </p:cNvPr>
          <p:cNvSpPr>
            <a:spLocks noGrp="1"/>
          </p:cNvSpPr>
          <p:nvPr>
            <p:ph type="title"/>
          </p:nvPr>
        </p:nvSpPr>
        <p:spPr/>
        <p:txBody>
          <a:bodyPr/>
          <a:lstStyle/>
          <a:p>
            <a:r>
              <a:rPr lang="en-US" dirty="0"/>
              <a:t>What type does this return?</a:t>
            </a:r>
          </a:p>
        </p:txBody>
      </p:sp>
      <p:sp>
        <p:nvSpPr>
          <p:cNvPr id="5" name="Content Placeholder 4">
            <a:extLst>
              <a:ext uri="{FF2B5EF4-FFF2-40B4-BE49-F238E27FC236}">
                <a16:creationId xmlns:a16="http://schemas.microsoft.com/office/drawing/2014/main" id="{0EC75A45-9548-4EC9-8C02-BA43DBBEC7F6}"/>
              </a:ext>
            </a:extLst>
          </p:cNvPr>
          <p:cNvSpPr>
            <a:spLocks noGrp="1"/>
          </p:cNvSpPr>
          <p:nvPr>
            <p:ph sz="half" idx="1"/>
          </p:nvPr>
        </p:nvSpPr>
        <p:spPr>
          <a:xfrm>
            <a:off x="676656" y="1998134"/>
            <a:ext cx="6371844" cy="3767328"/>
          </a:xfrm>
        </p:spPr>
        <p:txBody>
          <a:bodyPr/>
          <a:lstStyle/>
          <a:p>
            <a:r>
              <a:rPr lang="en-US" b="1" dirty="0">
                <a:solidFill>
                  <a:srgbClr val="0000FF"/>
                </a:solidFill>
                <a:highlight>
                  <a:srgbClr val="FFFFFF"/>
                </a:highlight>
                <a:latin typeface="Courier New" panose="02070309020205020404" pitchFamily="49" charset="0"/>
              </a:rPr>
              <a:t>def</a:t>
            </a:r>
            <a:r>
              <a:rPr lang="en-US" dirty="0">
                <a:solidFill>
                  <a:srgbClr val="000000"/>
                </a:solidFill>
                <a:highlight>
                  <a:srgbClr val="FFFFFF"/>
                </a:highlight>
                <a:latin typeface="Courier New" panose="02070309020205020404" pitchFamily="49" charset="0"/>
              </a:rPr>
              <a:t> </a:t>
            </a:r>
            <a:r>
              <a:rPr lang="en-US" dirty="0" err="1">
                <a:solidFill>
                  <a:srgbClr val="FF00FF"/>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first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second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chemeClr val="tx1"/>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first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second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err="1">
                <a:solidFill>
                  <a:srgbClr val="000000"/>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p>
        </p:txBody>
      </p:sp>
      <p:sp>
        <p:nvSpPr>
          <p:cNvPr id="6" name="Content Placeholder 5">
            <a:extLst>
              <a:ext uri="{FF2B5EF4-FFF2-40B4-BE49-F238E27FC236}">
                <a16:creationId xmlns:a16="http://schemas.microsoft.com/office/drawing/2014/main" id="{756101FB-D863-48B3-B676-A9ECF7A9C719}"/>
              </a:ext>
            </a:extLst>
          </p:cNvPr>
          <p:cNvSpPr>
            <a:spLocks noGrp="1"/>
          </p:cNvSpPr>
          <p:nvPr>
            <p:ph sz="half" idx="2"/>
          </p:nvPr>
        </p:nvSpPr>
        <p:spPr>
          <a:xfrm>
            <a:off x="7334250" y="1998134"/>
            <a:ext cx="3340520" cy="3767328"/>
          </a:xfrm>
        </p:spPr>
        <p:txBody>
          <a:bodyPr>
            <a:normAutofit/>
          </a:bodyPr>
          <a:lstStyle/>
          <a:p>
            <a:r>
              <a:rPr lang="en-US" sz="3600" dirty="0"/>
              <a:t>A) Integer</a:t>
            </a:r>
          </a:p>
          <a:p>
            <a:r>
              <a:rPr lang="en-US" sz="3600" dirty="0"/>
              <a:t>B) Float</a:t>
            </a:r>
          </a:p>
          <a:p>
            <a:r>
              <a:rPr lang="en-US" sz="3600" dirty="0"/>
              <a:t>C) String</a:t>
            </a:r>
          </a:p>
          <a:p>
            <a:r>
              <a:rPr lang="en-US" sz="3600" dirty="0"/>
              <a:t>D) Boolean</a:t>
            </a:r>
          </a:p>
          <a:p>
            <a:r>
              <a:rPr lang="en-US" sz="3600" dirty="0"/>
              <a:t>C) None</a:t>
            </a:r>
          </a:p>
        </p:txBody>
      </p:sp>
    </p:spTree>
    <p:extLst>
      <p:ext uri="{BB962C8B-B14F-4D97-AF65-F5344CB8AC3E}">
        <p14:creationId xmlns:p14="http://schemas.microsoft.com/office/powerpoint/2010/main" val="61268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639DBE-40CA-4A4B-BF17-A878A50DEE7E}"/>
              </a:ext>
            </a:extLst>
          </p:cNvPr>
          <p:cNvSpPr>
            <a:spLocks noGrp="1"/>
          </p:cNvSpPr>
          <p:nvPr>
            <p:ph type="title"/>
          </p:nvPr>
        </p:nvSpPr>
        <p:spPr/>
        <p:txBody>
          <a:bodyPr/>
          <a:lstStyle/>
          <a:p>
            <a:r>
              <a:rPr lang="en-US" dirty="0"/>
              <a:t>Does this function print?</a:t>
            </a:r>
          </a:p>
        </p:txBody>
      </p:sp>
      <p:sp>
        <p:nvSpPr>
          <p:cNvPr id="5" name="Content Placeholder 4">
            <a:extLst>
              <a:ext uri="{FF2B5EF4-FFF2-40B4-BE49-F238E27FC236}">
                <a16:creationId xmlns:a16="http://schemas.microsoft.com/office/drawing/2014/main" id="{0EC75A45-9548-4EC9-8C02-BA43DBBEC7F6}"/>
              </a:ext>
            </a:extLst>
          </p:cNvPr>
          <p:cNvSpPr>
            <a:spLocks noGrp="1"/>
          </p:cNvSpPr>
          <p:nvPr>
            <p:ph sz="half" idx="1"/>
          </p:nvPr>
        </p:nvSpPr>
        <p:spPr>
          <a:xfrm>
            <a:off x="676656" y="1998134"/>
            <a:ext cx="6371844" cy="3767328"/>
          </a:xfrm>
        </p:spPr>
        <p:txBody>
          <a:bodyPr/>
          <a:lstStyle/>
          <a:p>
            <a:r>
              <a:rPr lang="en-US" b="1" dirty="0">
                <a:solidFill>
                  <a:srgbClr val="0000FF"/>
                </a:solidFill>
                <a:highlight>
                  <a:srgbClr val="FFFFFF"/>
                </a:highlight>
                <a:latin typeface="Courier New" panose="02070309020205020404" pitchFamily="49" charset="0"/>
              </a:rPr>
              <a:t>def</a:t>
            </a:r>
            <a:r>
              <a:rPr lang="en-US" dirty="0">
                <a:solidFill>
                  <a:srgbClr val="000000"/>
                </a:solidFill>
                <a:highlight>
                  <a:srgbClr val="FFFFFF"/>
                </a:highlight>
                <a:latin typeface="Courier New" panose="02070309020205020404" pitchFamily="49" charset="0"/>
              </a:rPr>
              <a:t> </a:t>
            </a:r>
            <a:r>
              <a:rPr lang="en-US" dirty="0" err="1">
                <a:solidFill>
                  <a:srgbClr val="FF00FF"/>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first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second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first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second</a:t>
            </a:r>
            <a:endParaRPr lang="en-US" dirty="0">
              <a:solidFill>
                <a:srgbClr val="000000"/>
              </a:solidFill>
              <a:highlight>
                <a:srgbClr val="FFFFFF"/>
              </a:highlight>
              <a:latin typeface="Courier New" panose="02070309020205020404" pitchFamily="49" charset="0"/>
            </a:endParaRPr>
          </a:p>
          <a:p>
            <a:r>
              <a:rPr lang="en-US" dirty="0">
                <a:solidFill>
                  <a:schemeClr val="tx1"/>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p>
        </p:txBody>
      </p:sp>
      <p:sp>
        <p:nvSpPr>
          <p:cNvPr id="6" name="Content Placeholder 5">
            <a:extLst>
              <a:ext uri="{FF2B5EF4-FFF2-40B4-BE49-F238E27FC236}">
                <a16:creationId xmlns:a16="http://schemas.microsoft.com/office/drawing/2014/main" id="{756101FB-D863-48B3-B676-A9ECF7A9C719}"/>
              </a:ext>
            </a:extLst>
          </p:cNvPr>
          <p:cNvSpPr>
            <a:spLocks noGrp="1"/>
          </p:cNvSpPr>
          <p:nvPr>
            <p:ph sz="half" idx="2"/>
          </p:nvPr>
        </p:nvSpPr>
        <p:spPr>
          <a:xfrm>
            <a:off x="7334249" y="1998134"/>
            <a:ext cx="4095749" cy="3767328"/>
          </a:xfrm>
        </p:spPr>
        <p:txBody>
          <a:bodyPr>
            <a:normAutofit/>
          </a:bodyPr>
          <a:lstStyle/>
          <a:p>
            <a:r>
              <a:rPr lang="en-US" sz="3600" dirty="0"/>
              <a:t>A) Yes</a:t>
            </a:r>
          </a:p>
          <a:p>
            <a:r>
              <a:rPr lang="en-US" sz="3600" dirty="0"/>
              <a:t>B) No</a:t>
            </a:r>
          </a:p>
          <a:p>
            <a:r>
              <a:rPr lang="en-US" sz="3600" dirty="0"/>
              <a:t>C) Impossible to tell</a:t>
            </a:r>
          </a:p>
        </p:txBody>
      </p:sp>
    </p:spTree>
    <p:extLst>
      <p:ext uri="{BB962C8B-B14F-4D97-AF65-F5344CB8AC3E}">
        <p14:creationId xmlns:p14="http://schemas.microsoft.com/office/powerpoint/2010/main" val="228959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639DBE-40CA-4A4B-BF17-A878A50DEE7E}"/>
              </a:ext>
            </a:extLst>
          </p:cNvPr>
          <p:cNvSpPr>
            <a:spLocks noGrp="1"/>
          </p:cNvSpPr>
          <p:nvPr>
            <p:ph type="title"/>
          </p:nvPr>
        </p:nvSpPr>
        <p:spPr/>
        <p:txBody>
          <a:bodyPr/>
          <a:lstStyle/>
          <a:p>
            <a:r>
              <a:rPr lang="en-US" dirty="0"/>
              <a:t>What does this code print?</a:t>
            </a:r>
          </a:p>
        </p:txBody>
      </p:sp>
      <p:sp>
        <p:nvSpPr>
          <p:cNvPr id="5" name="Content Placeholder 4">
            <a:extLst>
              <a:ext uri="{FF2B5EF4-FFF2-40B4-BE49-F238E27FC236}">
                <a16:creationId xmlns:a16="http://schemas.microsoft.com/office/drawing/2014/main" id="{0EC75A45-9548-4EC9-8C02-BA43DBBEC7F6}"/>
              </a:ext>
            </a:extLst>
          </p:cNvPr>
          <p:cNvSpPr>
            <a:spLocks noGrp="1"/>
          </p:cNvSpPr>
          <p:nvPr>
            <p:ph sz="half" idx="1"/>
          </p:nvPr>
        </p:nvSpPr>
        <p:spPr>
          <a:xfrm>
            <a:off x="676656" y="1998134"/>
            <a:ext cx="6371844" cy="3767328"/>
          </a:xfrm>
        </p:spPr>
        <p:txBody>
          <a:bodyPr/>
          <a:lstStyle/>
          <a:p>
            <a:r>
              <a:rPr lang="en-US" b="1" dirty="0">
                <a:solidFill>
                  <a:srgbClr val="0000FF"/>
                </a:solidFill>
                <a:highlight>
                  <a:srgbClr val="FFFFFF"/>
                </a:highlight>
                <a:latin typeface="Courier New" panose="02070309020205020404" pitchFamily="49" charset="0"/>
              </a:rPr>
              <a:t>def</a:t>
            </a:r>
            <a:r>
              <a:rPr lang="en-US" dirty="0">
                <a:solidFill>
                  <a:srgbClr val="000000"/>
                </a:solidFill>
                <a:highlight>
                  <a:srgbClr val="FFFFFF"/>
                </a:highlight>
                <a:latin typeface="Courier New" panose="02070309020205020404" pitchFamily="49" charset="0"/>
              </a:rPr>
              <a:t> </a:t>
            </a:r>
            <a:r>
              <a:rPr lang="en-US" dirty="0" err="1">
                <a:solidFill>
                  <a:srgbClr val="FF00FF"/>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first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second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first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second</a:t>
            </a:r>
            <a:endParaRPr lang="en-US" dirty="0">
              <a:solidFill>
                <a:srgbClr val="000000"/>
              </a:solidFill>
              <a:highlight>
                <a:srgbClr val="FFFFFF"/>
              </a:highlight>
              <a:latin typeface="Courier New" panose="02070309020205020404" pitchFamily="49" charset="0"/>
            </a:endParaRPr>
          </a:p>
          <a:p>
            <a:r>
              <a:rPr lang="en-US" dirty="0">
                <a:solidFill>
                  <a:schemeClr val="tx1"/>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p>
        </p:txBody>
      </p:sp>
      <p:sp>
        <p:nvSpPr>
          <p:cNvPr id="7" name="Content Placeholder 5">
            <a:extLst>
              <a:ext uri="{FF2B5EF4-FFF2-40B4-BE49-F238E27FC236}">
                <a16:creationId xmlns:a16="http://schemas.microsoft.com/office/drawing/2014/main" id="{7A00C936-4712-459C-B6EC-37F57D7982E9}"/>
              </a:ext>
            </a:extLst>
          </p:cNvPr>
          <p:cNvSpPr txBox="1">
            <a:spLocks/>
          </p:cNvSpPr>
          <p:nvPr/>
        </p:nvSpPr>
        <p:spPr>
          <a:xfrm>
            <a:off x="7334250" y="1998134"/>
            <a:ext cx="3340520"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sz="3600"/>
              <a:t>A) Integer</a:t>
            </a:r>
          </a:p>
          <a:p>
            <a:r>
              <a:rPr lang="en-US" sz="3600"/>
              <a:t>B) Float</a:t>
            </a:r>
          </a:p>
          <a:p>
            <a:r>
              <a:rPr lang="en-US" sz="3600"/>
              <a:t>C) String</a:t>
            </a:r>
          </a:p>
          <a:p>
            <a:r>
              <a:rPr lang="en-US" sz="3600"/>
              <a:t>D) Boolean</a:t>
            </a:r>
          </a:p>
          <a:p>
            <a:r>
              <a:rPr lang="en-US" sz="3600"/>
              <a:t>C) None</a:t>
            </a:r>
            <a:endParaRPr lang="en-US" sz="3600" dirty="0"/>
          </a:p>
        </p:txBody>
      </p:sp>
    </p:spTree>
    <p:extLst>
      <p:ext uri="{BB962C8B-B14F-4D97-AF65-F5344CB8AC3E}">
        <p14:creationId xmlns:p14="http://schemas.microsoft.com/office/powerpoint/2010/main" val="42223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4AA8-97E3-4BF3-8C2E-197F23326090}"/>
              </a:ext>
            </a:extLst>
          </p:cNvPr>
          <p:cNvSpPr>
            <a:spLocks noGrp="1"/>
          </p:cNvSpPr>
          <p:nvPr>
            <p:ph type="title"/>
          </p:nvPr>
        </p:nvSpPr>
        <p:spPr/>
        <p:txBody>
          <a:bodyPr/>
          <a:lstStyle/>
          <a:p>
            <a:r>
              <a:rPr lang="en-US" dirty="0"/>
              <a:t>Ethics Activity</a:t>
            </a:r>
          </a:p>
        </p:txBody>
      </p:sp>
      <p:sp>
        <p:nvSpPr>
          <p:cNvPr id="3" name="Content Placeholder 2">
            <a:extLst>
              <a:ext uri="{FF2B5EF4-FFF2-40B4-BE49-F238E27FC236}">
                <a16:creationId xmlns:a16="http://schemas.microsoft.com/office/drawing/2014/main" id="{CF110096-6027-451D-BBA2-2D20EDCF44B7}"/>
              </a:ext>
            </a:extLst>
          </p:cNvPr>
          <p:cNvSpPr>
            <a:spLocks noGrp="1"/>
          </p:cNvSpPr>
          <p:nvPr>
            <p:ph idx="1"/>
          </p:nvPr>
        </p:nvSpPr>
        <p:spPr/>
        <p:txBody>
          <a:bodyPr/>
          <a:lstStyle/>
          <a:p>
            <a:r>
              <a:rPr lang="en-US" dirty="0"/>
              <a:t>Brief writing activity</a:t>
            </a:r>
          </a:p>
          <a:p>
            <a:endParaRPr lang="en-US" dirty="0"/>
          </a:p>
          <a:p>
            <a:r>
              <a:rPr lang="en-US" dirty="0"/>
              <a:t>Supports university's new Pathways Initiative</a:t>
            </a:r>
          </a:p>
          <a:p>
            <a:endParaRPr lang="en-US" dirty="0"/>
          </a:p>
          <a:p>
            <a:r>
              <a:rPr lang="en-US" dirty="0"/>
              <a:t>Broaden your thinking beyond just code to the societal implications</a:t>
            </a:r>
          </a:p>
        </p:txBody>
      </p:sp>
    </p:spTree>
    <p:extLst>
      <p:ext uri="{BB962C8B-B14F-4D97-AF65-F5344CB8AC3E}">
        <p14:creationId xmlns:p14="http://schemas.microsoft.com/office/powerpoint/2010/main" val="228265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82D9-5C75-4B11-8184-5BCD74651D23}"/>
              </a:ext>
            </a:extLst>
          </p:cNvPr>
          <p:cNvSpPr>
            <a:spLocks noGrp="1"/>
          </p:cNvSpPr>
          <p:nvPr>
            <p:ph type="title"/>
          </p:nvPr>
        </p:nvSpPr>
        <p:spPr/>
        <p:txBody>
          <a:bodyPr/>
          <a:lstStyle/>
          <a:p>
            <a:r>
              <a:rPr lang="en-US" dirty="0"/>
              <a:t>Ethical Dilemma</a:t>
            </a:r>
          </a:p>
        </p:txBody>
      </p:sp>
      <p:sp>
        <p:nvSpPr>
          <p:cNvPr id="3" name="Content Placeholder 2">
            <a:extLst>
              <a:ext uri="{FF2B5EF4-FFF2-40B4-BE49-F238E27FC236}">
                <a16:creationId xmlns:a16="http://schemas.microsoft.com/office/drawing/2014/main" id="{6C6F0608-8DAB-494E-9C61-B0194EE45CBE}"/>
              </a:ext>
            </a:extLst>
          </p:cNvPr>
          <p:cNvSpPr>
            <a:spLocks noGrp="1"/>
          </p:cNvSpPr>
          <p:nvPr>
            <p:ph idx="1"/>
          </p:nvPr>
        </p:nvSpPr>
        <p:spPr>
          <a:xfrm>
            <a:off x="657224" y="1932836"/>
            <a:ext cx="10753725" cy="3766185"/>
          </a:xfrm>
        </p:spPr>
        <p:txBody>
          <a:bodyPr/>
          <a:lstStyle/>
          <a:p>
            <a:r>
              <a:rPr lang="en-US" dirty="0"/>
              <a:t>No Right Answers!</a:t>
            </a:r>
          </a:p>
        </p:txBody>
      </p:sp>
      <p:pic>
        <p:nvPicPr>
          <p:cNvPr id="1026" name="Picture 2" descr="Scales of justice by laobc">
            <a:extLst>
              <a:ext uri="{FF2B5EF4-FFF2-40B4-BE49-F238E27FC236}">
                <a16:creationId xmlns:a16="http://schemas.microsoft.com/office/drawing/2014/main" id="{DD629F18-528D-4B4F-9C2B-1C3B54DFC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2439" y="2157731"/>
            <a:ext cx="4469717" cy="41885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F415A-8207-4D02-8DBC-DFA669DC11E0}"/>
              </a:ext>
            </a:extLst>
          </p:cNvPr>
          <p:cNvSpPr txBox="1"/>
          <p:nvPr/>
        </p:nvSpPr>
        <p:spPr>
          <a:xfrm>
            <a:off x="3878827" y="4384738"/>
            <a:ext cx="929148" cy="646331"/>
          </a:xfrm>
          <a:prstGeom prst="rect">
            <a:avLst/>
          </a:prstGeom>
          <a:noFill/>
        </p:spPr>
        <p:txBody>
          <a:bodyPr wrap="square" rtlCol="0">
            <a:spAutoFit/>
          </a:bodyPr>
          <a:lstStyle/>
          <a:p>
            <a:pPr algn="ctr"/>
            <a:r>
              <a:rPr lang="en-US" dirty="0"/>
              <a:t>Bad Choice</a:t>
            </a:r>
          </a:p>
        </p:txBody>
      </p:sp>
      <p:sp>
        <p:nvSpPr>
          <p:cNvPr id="6" name="TextBox 5">
            <a:extLst>
              <a:ext uri="{FF2B5EF4-FFF2-40B4-BE49-F238E27FC236}">
                <a16:creationId xmlns:a16="http://schemas.microsoft.com/office/drawing/2014/main" id="{B70D3033-2907-47FB-AE82-D3A1E962B958}"/>
              </a:ext>
            </a:extLst>
          </p:cNvPr>
          <p:cNvSpPr txBox="1"/>
          <p:nvPr/>
        </p:nvSpPr>
        <p:spPr>
          <a:xfrm>
            <a:off x="6671372" y="4107739"/>
            <a:ext cx="1115777" cy="923330"/>
          </a:xfrm>
          <a:prstGeom prst="rect">
            <a:avLst/>
          </a:prstGeom>
          <a:noFill/>
        </p:spPr>
        <p:txBody>
          <a:bodyPr wrap="square" rtlCol="0">
            <a:spAutoFit/>
          </a:bodyPr>
          <a:lstStyle/>
          <a:p>
            <a:pPr algn="ctr"/>
            <a:r>
              <a:rPr lang="en-US" dirty="0"/>
              <a:t>Equally Bad Choice</a:t>
            </a:r>
          </a:p>
        </p:txBody>
      </p:sp>
    </p:spTree>
    <p:extLst>
      <p:ext uri="{BB962C8B-B14F-4D97-AF65-F5344CB8AC3E}">
        <p14:creationId xmlns:p14="http://schemas.microsoft.com/office/powerpoint/2010/main" val="49624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10DE-6C62-440D-8E12-071A2DA36AE0}"/>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A6996534-89E2-4E5A-B45D-8A0871C9974A}"/>
              </a:ext>
            </a:extLst>
          </p:cNvPr>
          <p:cNvSpPr>
            <a:spLocks noGrp="1"/>
          </p:cNvSpPr>
          <p:nvPr>
            <p:ph idx="1"/>
          </p:nvPr>
        </p:nvSpPr>
        <p:spPr/>
        <p:txBody>
          <a:bodyPr/>
          <a:lstStyle/>
          <a:p>
            <a:r>
              <a:rPr lang="en-US" dirty="0"/>
              <a:t>Guidelines and Theories to help guide you</a:t>
            </a:r>
          </a:p>
          <a:p>
            <a:pPr lvl="1"/>
            <a:r>
              <a:rPr lang="en-US" dirty="0"/>
              <a:t>Virtue</a:t>
            </a:r>
          </a:p>
          <a:p>
            <a:pPr lvl="1"/>
            <a:r>
              <a:rPr lang="en-US" dirty="0"/>
              <a:t>Duty</a:t>
            </a:r>
          </a:p>
          <a:p>
            <a:pPr lvl="1"/>
            <a:r>
              <a:rPr lang="en-US" dirty="0"/>
              <a:t>Consequentialism</a:t>
            </a:r>
          </a:p>
          <a:p>
            <a:pPr lvl="1"/>
            <a:r>
              <a:rPr lang="en-US" dirty="0"/>
              <a:t>Benevolence</a:t>
            </a:r>
          </a:p>
          <a:p>
            <a:pPr lvl="1"/>
            <a:r>
              <a:rPr lang="en-US" dirty="0"/>
              <a:t>Justice</a:t>
            </a:r>
          </a:p>
          <a:p>
            <a:pPr lvl="1"/>
            <a:r>
              <a:rPr lang="en-US" dirty="0"/>
              <a:t>Lawfulness</a:t>
            </a:r>
          </a:p>
          <a:p>
            <a:pPr lvl="1"/>
            <a:r>
              <a:rPr lang="en-US" dirty="0"/>
              <a:t>…</a:t>
            </a:r>
          </a:p>
        </p:txBody>
      </p:sp>
    </p:spTree>
    <p:extLst>
      <p:ext uri="{BB962C8B-B14F-4D97-AF65-F5344CB8AC3E}">
        <p14:creationId xmlns:p14="http://schemas.microsoft.com/office/powerpoint/2010/main" val="24405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65A7-7268-4605-A2AA-F6099E5510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F5262065-2588-414F-893C-E0D0F836F71D}"/>
              </a:ext>
            </a:extLst>
          </p:cNvPr>
          <p:cNvGraphicFramePr>
            <a:graphicFrameLocks noGrp="1"/>
          </p:cNvGraphicFramePr>
          <p:nvPr>
            <p:ph idx="1"/>
            <p:extLst/>
          </p:nvPr>
        </p:nvGraphicFramePr>
        <p:xfrm>
          <a:off x="233969" y="2564131"/>
          <a:ext cx="6981232" cy="3108960"/>
        </p:xfrm>
        <a:graphic>
          <a:graphicData uri="http://schemas.openxmlformats.org/drawingml/2006/table">
            <a:tbl>
              <a:tblPr firstRow="1" bandRow="1">
                <a:tableStyleId>{793D81CF-94F2-401A-BA57-92F5A7B2D0C5}</a:tableStyleId>
              </a:tblPr>
              <a:tblGrid>
                <a:gridCol w="6981232">
                  <a:extLst>
                    <a:ext uri="{9D8B030D-6E8A-4147-A177-3AD203B41FA5}">
                      <a16:colId xmlns:a16="http://schemas.microsoft.com/office/drawing/2014/main" val="2990388188"/>
                    </a:ext>
                  </a:extLst>
                </a:gridCol>
              </a:tblGrid>
              <a:tr h="370840">
                <a:tc>
                  <a:txBody>
                    <a:bodyPr/>
                    <a:lstStyle/>
                    <a:p>
                      <a:r>
                        <a:rPr lang="en-US" sz="2800" dirty="0"/>
                        <a:t>Criteria</a:t>
                      </a:r>
                    </a:p>
                  </a:txBody>
                  <a:tcPr/>
                </a:tc>
                <a:extLst>
                  <a:ext uri="{0D108BD9-81ED-4DB2-BD59-A6C34878D82A}">
                    <a16:rowId xmlns:a16="http://schemas.microsoft.com/office/drawing/2014/main" val="3922382525"/>
                  </a:ext>
                </a:extLst>
              </a:tr>
              <a:tr h="370840">
                <a:tc>
                  <a:txBody>
                    <a:bodyPr/>
                    <a:lstStyle/>
                    <a:p>
                      <a:r>
                        <a:rPr lang="en-US" sz="2800" dirty="0"/>
                        <a:t>Summarize the situation</a:t>
                      </a:r>
                    </a:p>
                  </a:txBody>
                  <a:tcPr/>
                </a:tc>
                <a:extLst>
                  <a:ext uri="{0D108BD9-81ED-4DB2-BD59-A6C34878D82A}">
                    <a16:rowId xmlns:a16="http://schemas.microsoft.com/office/drawing/2014/main" val="3149893676"/>
                  </a:ext>
                </a:extLst>
              </a:tr>
              <a:tr h="370840">
                <a:tc>
                  <a:txBody>
                    <a:bodyPr/>
                    <a:lstStyle/>
                    <a:p>
                      <a:r>
                        <a:rPr lang="en-US" sz="2800" dirty="0"/>
                        <a:t>Take a clear stance</a:t>
                      </a:r>
                    </a:p>
                  </a:txBody>
                  <a:tcPr/>
                </a:tc>
                <a:extLst>
                  <a:ext uri="{0D108BD9-81ED-4DB2-BD59-A6C34878D82A}">
                    <a16:rowId xmlns:a16="http://schemas.microsoft.com/office/drawing/2014/main" val="1781360257"/>
                  </a:ext>
                </a:extLst>
              </a:tr>
              <a:tr h="370840">
                <a:tc>
                  <a:txBody>
                    <a:bodyPr/>
                    <a:lstStyle/>
                    <a:p>
                      <a:r>
                        <a:rPr lang="en-US" sz="2800" dirty="0"/>
                        <a:t>Write a coherent argument</a:t>
                      </a:r>
                    </a:p>
                  </a:txBody>
                  <a:tcPr/>
                </a:tc>
                <a:extLst>
                  <a:ext uri="{0D108BD9-81ED-4DB2-BD59-A6C34878D82A}">
                    <a16:rowId xmlns:a16="http://schemas.microsoft.com/office/drawing/2014/main" val="3390592702"/>
                  </a:ext>
                </a:extLst>
              </a:tr>
              <a:tr h="370840">
                <a:tc>
                  <a:txBody>
                    <a:bodyPr/>
                    <a:lstStyle/>
                    <a:p>
                      <a:r>
                        <a:rPr lang="en-US" sz="2800" dirty="0"/>
                        <a:t>Reference an ethical theory or guideline</a:t>
                      </a:r>
                    </a:p>
                  </a:txBody>
                  <a:tcPr/>
                </a:tc>
                <a:extLst>
                  <a:ext uri="{0D108BD9-81ED-4DB2-BD59-A6C34878D82A}">
                    <a16:rowId xmlns:a16="http://schemas.microsoft.com/office/drawing/2014/main" val="3062756913"/>
                  </a:ext>
                </a:extLst>
              </a:tr>
              <a:tr h="370840">
                <a:tc>
                  <a:txBody>
                    <a:bodyPr/>
                    <a:lstStyle/>
                    <a:p>
                      <a:r>
                        <a:rPr lang="en-US" sz="2800" dirty="0"/>
                        <a:t>Use proper spelling, grammar, and punctuation</a:t>
                      </a:r>
                    </a:p>
                  </a:txBody>
                  <a:tcPr/>
                </a:tc>
                <a:extLst>
                  <a:ext uri="{0D108BD9-81ED-4DB2-BD59-A6C34878D82A}">
                    <a16:rowId xmlns:a16="http://schemas.microsoft.com/office/drawing/2014/main" val="460645965"/>
                  </a:ext>
                </a:extLst>
              </a:tr>
            </a:tbl>
          </a:graphicData>
        </a:graphic>
      </p:graphicFrame>
      <p:graphicFrame>
        <p:nvGraphicFramePr>
          <p:cNvPr id="5" name="Content Placeholder 3">
            <a:extLst>
              <a:ext uri="{FF2B5EF4-FFF2-40B4-BE49-F238E27FC236}">
                <a16:creationId xmlns:a16="http://schemas.microsoft.com/office/drawing/2014/main" id="{1843E246-2ADF-406E-8A55-F45BA4E571CF}"/>
              </a:ext>
            </a:extLst>
          </p:cNvPr>
          <p:cNvGraphicFramePr>
            <a:graphicFrameLocks/>
          </p:cNvGraphicFramePr>
          <p:nvPr>
            <p:extLst/>
          </p:nvPr>
        </p:nvGraphicFramePr>
        <p:xfrm>
          <a:off x="8544272" y="2588262"/>
          <a:ext cx="3413760" cy="2590800"/>
        </p:xfrm>
        <a:graphic>
          <a:graphicData uri="http://schemas.openxmlformats.org/drawingml/2006/table">
            <a:tbl>
              <a:tblPr firstRow="1" bandRow="1">
                <a:tableStyleId>{793D81CF-94F2-401A-BA57-92F5A7B2D0C5}</a:tableStyleId>
              </a:tblPr>
              <a:tblGrid>
                <a:gridCol w="2113280">
                  <a:extLst>
                    <a:ext uri="{9D8B030D-6E8A-4147-A177-3AD203B41FA5}">
                      <a16:colId xmlns:a16="http://schemas.microsoft.com/office/drawing/2014/main" val="2990388188"/>
                    </a:ext>
                  </a:extLst>
                </a:gridCol>
                <a:gridCol w="1300480">
                  <a:extLst>
                    <a:ext uri="{9D8B030D-6E8A-4147-A177-3AD203B41FA5}">
                      <a16:colId xmlns:a16="http://schemas.microsoft.com/office/drawing/2014/main" val="1809057872"/>
                    </a:ext>
                  </a:extLst>
                </a:gridCol>
              </a:tblGrid>
              <a:tr h="370840">
                <a:tc>
                  <a:txBody>
                    <a:bodyPr/>
                    <a:lstStyle/>
                    <a:p>
                      <a:r>
                        <a:rPr lang="en-US" sz="2800" dirty="0"/>
                        <a:t>Levels</a:t>
                      </a:r>
                    </a:p>
                  </a:txBody>
                  <a:tcPr/>
                </a:tc>
                <a:tc>
                  <a:txBody>
                    <a:bodyPr/>
                    <a:lstStyle/>
                    <a:p>
                      <a:r>
                        <a:rPr lang="en-US" sz="2800" dirty="0"/>
                        <a:t>Points</a:t>
                      </a:r>
                    </a:p>
                  </a:txBody>
                  <a:tcPr/>
                </a:tc>
                <a:extLst>
                  <a:ext uri="{0D108BD9-81ED-4DB2-BD59-A6C34878D82A}">
                    <a16:rowId xmlns:a16="http://schemas.microsoft.com/office/drawing/2014/main" val="3922382525"/>
                  </a:ext>
                </a:extLst>
              </a:tr>
              <a:tr h="370840">
                <a:tc>
                  <a:txBody>
                    <a:bodyPr/>
                    <a:lstStyle/>
                    <a:p>
                      <a:r>
                        <a:rPr lang="en-US" sz="2800" dirty="0"/>
                        <a:t>Full Marks</a:t>
                      </a:r>
                    </a:p>
                  </a:txBody>
                  <a:tcPr/>
                </a:tc>
                <a:tc>
                  <a:txBody>
                    <a:bodyPr/>
                    <a:lstStyle/>
                    <a:p>
                      <a:pPr algn="r"/>
                      <a:r>
                        <a:rPr lang="en-US" sz="2800" dirty="0"/>
                        <a:t>1</a:t>
                      </a:r>
                    </a:p>
                  </a:txBody>
                  <a:tcPr/>
                </a:tc>
                <a:extLst>
                  <a:ext uri="{0D108BD9-81ED-4DB2-BD59-A6C34878D82A}">
                    <a16:rowId xmlns:a16="http://schemas.microsoft.com/office/drawing/2014/main" val="3149893676"/>
                  </a:ext>
                </a:extLst>
              </a:tr>
              <a:tr h="370840">
                <a:tc>
                  <a:txBody>
                    <a:bodyPr/>
                    <a:lstStyle/>
                    <a:p>
                      <a:r>
                        <a:rPr lang="en-US" sz="2800" dirty="0"/>
                        <a:t>Adequate</a:t>
                      </a:r>
                    </a:p>
                  </a:txBody>
                  <a:tcPr/>
                </a:tc>
                <a:tc>
                  <a:txBody>
                    <a:bodyPr/>
                    <a:lstStyle/>
                    <a:p>
                      <a:pPr algn="r"/>
                      <a:r>
                        <a:rPr lang="en-US" sz="2800" dirty="0"/>
                        <a:t>.85</a:t>
                      </a:r>
                    </a:p>
                  </a:txBody>
                  <a:tcPr/>
                </a:tc>
                <a:extLst>
                  <a:ext uri="{0D108BD9-81ED-4DB2-BD59-A6C34878D82A}">
                    <a16:rowId xmlns:a16="http://schemas.microsoft.com/office/drawing/2014/main" val="1781360257"/>
                  </a:ext>
                </a:extLst>
              </a:tr>
              <a:tr h="370840">
                <a:tc>
                  <a:txBody>
                    <a:bodyPr/>
                    <a:lstStyle/>
                    <a:p>
                      <a:r>
                        <a:rPr lang="en-US" sz="2800" dirty="0"/>
                        <a:t>Inadequate</a:t>
                      </a:r>
                    </a:p>
                  </a:txBody>
                  <a:tcPr/>
                </a:tc>
                <a:tc>
                  <a:txBody>
                    <a:bodyPr/>
                    <a:lstStyle/>
                    <a:p>
                      <a:pPr algn="r"/>
                      <a:r>
                        <a:rPr lang="en-US" sz="2800" dirty="0"/>
                        <a:t>.7</a:t>
                      </a:r>
                    </a:p>
                  </a:txBody>
                  <a:tcPr/>
                </a:tc>
                <a:extLst>
                  <a:ext uri="{0D108BD9-81ED-4DB2-BD59-A6C34878D82A}">
                    <a16:rowId xmlns:a16="http://schemas.microsoft.com/office/drawing/2014/main" val="3390592702"/>
                  </a:ext>
                </a:extLst>
              </a:tr>
              <a:tr h="370840">
                <a:tc>
                  <a:txBody>
                    <a:bodyPr/>
                    <a:lstStyle/>
                    <a:p>
                      <a:r>
                        <a:rPr lang="en-US" sz="2800" dirty="0"/>
                        <a:t>Missing</a:t>
                      </a:r>
                    </a:p>
                  </a:txBody>
                  <a:tcPr/>
                </a:tc>
                <a:tc>
                  <a:txBody>
                    <a:bodyPr/>
                    <a:lstStyle/>
                    <a:p>
                      <a:pPr algn="r"/>
                      <a:r>
                        <a:rPr lang="en-US" sz="2800" dirty="0"/>
                        <a:t>0</a:t>
                      </a:r>
                    </a:p>
                  </a:txBody>
                  <a:tcPr/>
                </a:tc>
                <a:extLst>
                  <a:ext uri="{0D108BD9-81ED-4DB2-BD59-A6C34878D82A}">
                    <a16:rowId xmlns:a16="http://schemas.microsoft.com/office/drawing/2014/main" val="3062756913"/>
                  </a:ext>
                </a:extLst>
              </a:tr>
            </a:tbl>
          </a:graphicData>
        </a:graphic>
      </p:graphicFrame>
      <p:sp>
        <p:nvSpPr>
          <p:cNvPr id="3" name="TextBox 2">
            <a:extLst>
              <a:ext uri="{FF2B5EF4-FFF2-40B4-BE49-F238E27FC236}">
                <a16:creationId xmlns:a16="http://schemas.microsoft.com/office/drawing/2014/main" id="{ED84E755-2411-4236-8637-7824BFBDAB7C}"/>
              </a:ext>
            </a:extLst>
          </p:cNvPr>
          <p:cNvSpPr txBox="1"/>
          <p:nvPr/>
        </p:nvSpPr>
        <p:spPr>
          <a:xfrm>
            <a:off x="7449170" y="3314700"/>
            <a:ext cx="861133" cy="1446550"/>
          </a:xfrm>
          <a:prstGeom prst="rect">
            <a:avLst/>
          </a:prstGeom>
          <a:noFill/>
        </p:spPr>
        <p:txBody>
          <a:bodyPr wrap="none" rtlCol="0">
            <a:spAutoFit/>
          </a:bodyPr>
          <a:lstStyle/>
          <a:p>
            <a:r>
              <a:rPr lang="en-US" sz="8800" dirty="0">
                <a:latin typeface="Courier New" panose="02070309020205020404" pitchFamily="49" charset="0"/>
                <a:cs typeface="Courier New" panose="02070309020205020404" pitchFamily="49" charset="0"/>
              </a:rPr>
              <a:t>×</a:t>
            </a:r>
            <a:endParaRPr lang="en-US" sz="5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061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4265-3C5C-41D8-9E0C-AC2237EFC7F5}"/>
              </a:ext>
            </a:extLst>
          </p:cNvPr>
          <p:cNvSpPr>
            <a:spLocks noGrp="1"/>
          </p:cNvSpPr>
          <p:nvPr>
            <p:ph type="title"/>
          </p:nvPr>
        </p:nvSpPr>
        <p:spPr/>
        <p:txBody>
          <a:bodyPr/>
          <a:lstStyle/>
          <a:p>
            <a:r>
              <a:rPr lang="en-US" dirty="0"/>
              <a:t>Example Prompt</a:t>
            </a:r>
          </a:p>
        </p:txBody>
      </p:sp>
      <p:sp>
        <p:nvSpPr>
          <p:cNvPr id="4" name="Content Placeholder 3">
            <a:extLst>
              <a:ext uri="{FF2B5EF4-FFF2-40B4-BE49-F238E27FC236}">
                <a16:creationId xmlns:a16="http://schemas.microsoft.com/office/drawing/2014/main" id="{5A175504-B0C8-413B-83A1-E03AD98D5145}"/>
              </a:ext>
            </a:extLst>
          </p:cNvPr>
          <p:cNvSpPr>
            <a:spLocks noGrp="1"/>
          </p:cNvSpPr>
          <p:nvPr>
            <p:ph sz="half" idx="1"/>
          </p:nvPr>
        </p:nvSpPr>
        <p:spPr>
          <a:xfrm>
            <a:off x="676655" y="1998134"/>
            <a:ext cx="6874519" cy="3767328"/>
          </a:xfrm>
        </p:spPr>
        <p:txBody>
          <a:bodyPr>
            <a:normAutofit fontScale="77500" lnSpcReduction="20000"/>
          </a:bodyPr>
          <a:lstStyle/>
          <a:p>
            <a:pPr>
              <a:lnSpc>
                <a:spcPct val="120000"/>
              </a:lnSpc>
            </a:pPr>
            <a:r>
              <a:rPr lang="en-US" sz="2800" i="1" dirty="0"/>
              <a:t>Virginia Tech announced today that all undergraduate students are required to buy and use VT-brand laptops. These new "</a:t>
            </a:r>
            <a:r>
              <a:rPr lang="en-US" sz="2800" i="1" dirty="0" err="1"/>
              <a:t>HokieTops</a:t>
            </a:r>
            <a:r>
              <a:rPr lang="en-US" sz="2800" i="1" dirty="0"/>
              <a:t>" come preinstalled with software that allows the administration to monitor everyone's browsing and desktop behavior. The administration hopes that the new oversight software will prevent students from participating in undesirable activities such as pirating content, cheating on exams, or </a:t>
            </a:r>
            <a:r>
              <a:rPr lang="en-US" sz="2800" i="1" dirty="0" err="1"/>
              <a:t>facebooking</a:t>
            </a:r>
            <a:r>
              <a:rPr lang="en-US" sz="2800" i="1" dirty="0"/>
              <a:t> too much.</a:t>
            </a:r>
          </a:p>
          <a:p>
            <a:pPr>
              <a:lnSpc>
                <a:spcPct val="120000"/>
              </a:lnSpc>
            </a:pPr>
            <a:r>
              <a:rPr lang="en-US" sz="2800" i="1" dirty="0"/>
              <a:t>Is this new policy ethical?</a:t>
            </a:r>
          </a:p>
        </p:txBody>
      </p:sp>
      <p:pic>
        <p:nvPicPr>
          <p:cNvPr id="1026" name="Picture 2" descr="Image result for virginia tech laptop">
            <a:extLst>
              <a:ext uri="{FF2B5EF4-FFF2-40B4-BE49-F238E27FC236}">
                <a16:creationId xmlns:a16="http://schemas.microsoft.com/office/drawing/2014/main" id="{25B0BE3E-5722-4930-A23A-E6BEFA9BDF7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662862" y="1998134"/>
            <a:ext cx="3767137" cy="376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99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5803-77C5-4730-9EE1-F5656D617532}"/>
              </a:ext>
            </a:extLst>
          </p:cNvPr>
          <p:cNvSpPr>
            <a:spLocks noGrp="1"/>
          </p:cNvSpPr>
          <p:nvPr>
            <p:ph type="title"/>
          </p:nvPr>
        </p:nvSpPr>
        <p:spPr/>
        <p:txBody>
          <a:bodyPr/>
          <a:lstStyle/>
          <a:p>
            <a:r>
              <a:rPr lang="en-US" dirty="0"/>
              <a:t>Summarize the Situation</a:t>
            </a:r>
          </a:p>
        </p:txBody>
      </p:sp>
      <p:sp>
        <p:nvSpPr>
          <p:cNvPr id="3" name="Content Placeholder 2">
            <a:extLst>
              <a:ext uri="{FF2B5EF4-FFF2-40B4-BE49-F238E27FC236}">
                <a16:creationId xmlns:a16="http://schemas.microsoft.com/office/drawing/2014/main" id="{FEF89EA3-E608-4787-82B8-180BA05A3711}"/>
              </a:ext>
            </a:extLst>
          </p:cNvPr>
          <p:cNvSpPr>
            <a:spLocks noGrp="1"/>
          </p:cNvSpPr>
          <p:nvPr>
            <p:ph sz="half" idx="1"/>
          </p:nvPr>
        </p:nvSpPr>
        <p:spPr/>
        <p:txBody>
          <a:bodyPr>
            <a:normAutofit lnSpcReduction="10000"/>
          </a:bodyPr>
          <a:lstStyle/>
          <a:p>
            <a:r>
              <a:rPr lang="en-US" dirty="0"/>
              <a:t>Answer, who cares?</a:t>
            </a:r>
          </a:p>
          <a:p>
            <a:pPr lvl="1"/>
            <a:r>
              <a:rPr lang="en-US" dirty="0"/>
              <a:t>Multiple Stakeholders</a:t>
            </a:r>
          </a:p>
          <a:p>
            <a:pPr lvl="1"/>
            <a:r>
              <a:rPr lang="en-US" dirty="0"/>
              <a:t>General Stakeholders</a:t>
            </a:r>
          </a:p>
          <a:p>
            <a:r>
              <a:rPr lang="en-US" dirty="0"/>
              <a:t>Impact on the stakeholder's lives</a:t>
            </a:r>
          </a:p>
          <a:p>
            <a:pPr lvl="1"/>
            <a:r>
              <a:rPr lang="en-US" dirty="0"/>
              <a:t>New powers</a:t>
            </a:r>
          </a:p>
          <a:p>
            <a:pPr lvl="1"/>
            <a:r>
              <a:rPr lang="en-US" dirty="0"/>
              <a:t>New costs</a:t>
            </a:r>
          </a:p>
          <a:p>
            <a:pPr lvl="1"/>
            <a:r>
              <a:rPr lang="en-US" dirty="0"/>
              <a:t>New benefits</a:t>
            </a:r>
          </a:p>
          <a:p>
            <a:pPr lvl="1"/>
            <a:r>
              <a:rPr lang="en-US" dirty="0"/>
              <a:t>New risks</a:t>
            </a:r>
          </a:p>
        </p:txBody>
      </p:sp>
      <p:sp>
        <p:nvSpPr>
          <p:cNvPr id="4" name="Content Placeholder 3">
            <a:extLst>
              <a:ext uri="{FF2B5EF4-FFF2-40B4-BE49-F238E27FC236}">
                <a16:creationId xmlns:a16="http://schemas.microsoft.com/office/drawing/2014/main" id="{653D37FC-1F51-4BCF-AA85-FB68FCD477BE}"/>
              </a:ext>
            </a:extLst>
          </p:cNvPr>
          <p:cNvSpPr>
            <a:spLocks noGrp="1"/>
          </p:cNvSpPr>
          <p:nvPr>
            <p:ph sz="half" idx="2"/>
          </p:nvPr>
        </p:nvSpPr>
        <p:spPr/>
        <p:txBody>
          <a:bodyPr>
            <a:normAutofit lnSpcReduction="10000"/>
          </a:bodyPr>
          <a:lstStyle/>
          <a:p>
            <a:r>
              <a:rPr lang="en-US" b="1" dirty="0"/>
              <a:t>Example</a:t>
            </a:r>
          </a:p>
          <a:p>
            <a:r>
              <a:rPr lang="en-US" dirty="0"/>
              <a:t>Students</a:t>
            </a:r>
          </a:p>
          <a:p>
            <a:pPr lvl="1"/>
            <a:r>
              <a:rPr lang="en-US" dirty="0"/>
              <a:t>Have to buy laptops</a:t>
            </a:r>
          </a:p>
          <a:p>
            <a:pPr lvl="1"/>
            <a:r>
              <a:rPr lang="en-US" dirty="0"/>
              <a:t>Have better tech support available</a:t>
            </a:r>
          </a:p>
          <a:p>
            <a:r>
              <a:rPr lang="en-US" dirty="0"/>
              <a:t>Tech manufacturer</a:t>
            </a:r>
          </a:p>
          <a:p>
            <a:pPr lvl="1"/>
            <a:r>
              <a:rPr lang="en-US" dirty="0"/>
              <a:t>New customers</a:t>
            </a:r>
          </a:p>
          <a:p>
            <a:pPr lvl="1"/>
            <a:r>
              <a:rPr lang="en-US" dirty="0"/>
              <a:t>Need to handle FERPA laws</a:t>
            </a:r>
          </a:p>
          <a:p>
            <a:r>
              <a:rPr lang="en-US" dirty="0"/>
              <a:t>Lawyers</a:t>
            </a:r>
          </a:p>
          <a:p>
            <a:pPr lvl="1"/>
            <a:r>
              <a:rPr lang="en-US" dirty="0"/>
              <a:t>Might be interested in suing</a:t>
            </a:r>
          </a:p>
          <a:p>
            <a:r>
              <a:rPr lang="en-US" dirty="0"/>
              <a:t>etc.</a:t>
            </a:r>
          </a:p>
        </p:txBody>
      </p:sp>
    </p:spTree>
    <p:extLst>
      <p:ext uri="{BB962C8B-B14F-4D97-AF65-F5344CB8AC3E}">
        <p14:creationId xmlns:p14="http://schemas.microsoft.com/office/powerpoint/2010/main" val="354390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1E06-B68B-4301-8A3F-E54A278F3470}"/>
              </a:ext>
            </a:extLst>
          </p:cNvPr>
          <p:cNvSpPr>
            <a:spLocks noGrp="1"/>
          </p:cNvSpPr>
          <p:nvPr>
            <p:ph type="title"/>
          </p:nvPr>
        </p:nvSpPr>
        <p:spPr/>
        <p:txBody>
          <a:bodyPr/>
          <a:lstStyle/>
          <a:p>
            <a:r>
              <a:rPr lang="en-US" dirty="0"/>
              <a:t>Take a Clear Stance</a:t>
            </a:r>
          </a:p>
        </p:txBody>
      </p:sp>
      <p:sp>
        <p:nvSpPr>
          <p:cNvPr id="3" name="Content Placeholder 2">
            <a:extLst>
              <a:ext uri="{FF2B5EF4-FFF2-40B4-BE49-F238E27FC236}">
                <a16:creationId xmlns:a16="http://schemas.microsoft.com/office/drawing/2014/main" id="{2C11C7AA-6DD6-4129-BC44-4275E1F73EB3}"/>
              </a:ext>
            </a:extLst>
          </p:cNvPr>
          <p:cNvSpPr>
            <a:spLocks noGrp="1"/>
          </p:cNvSpPr>
          <p:nvPr>
            <p:ph sz="half" idx="1"/>
          </p:nvPr>
        </p:nvSpPr>
        <p:spPr/>
        <p:txBody>
          <a:bodyPr/>
          <a:lstStyle/>
          <a:p>
            <a:r>
              <a:rPr lang="en-US" dirty="0"/>
              <a:t>Agree? Disagree?</a:t>
            </a:r>
          </a:p>
          <a:p>
            <a:r>
              <a:rPr lang="en-US" dirty="0"/>
              <a:t>Make recommendations</a:t>
            </a:r>
          </a:p>
          <a:p>
            <a:pPr lvl="1"/>
            <a:r>
              <a:rPr lang="en-US" dirty="0"/>
              <a:t>To each stakeholder</a:t>
            </a:r>
          </a:p>
        </p:txBody>
      </p:sp>
      <p:sp>
        <p:nvSpPr>
          <p:cNvPr id="4" name="Content Placeholder 3">
            <a:extLst>
              <a:ext uri="{FF2B5EF4-FFF2-40B4-BE49-F238E27FC236}">
                <a16:creationId xmlns:a16="http://schemas.microsoft.com/office/drawing/2014/main" id="{E5015A03-A95C-4204-9DAA-0E3ED20980AF}"/>
              </a:ext>
            </a:extLst>
          </p:cNvPr>
          <p:cNvSpPr>
            <a:spLocks noGrp="1"/>
          </p:cNvSpPr>
          <p:nvPr>
            <p:ph sz="half" idx="2"/>
          </p:nvPr>
        </p:nvSpPr>
        <p:spPr/>
        <p:txBody>
          <a:bodyPr/>
          <a:lstStyle/>
          <a:p>
            <a:r>
              <a:rPr lang="en-US" b="1" dirty="0"/>
              <a:t>Example</a:t>
            </a:r>
          </a:p>
          <a:p>
            <a:r>
              <a:rPr lang="en-US" dirty="0"/>
              <a:t>This new policy is ethical.</a:t>
            </a:r>
          </a:p>
          <a:p>
            <a:pPr lvl="1"/>
            <a:r>
              <a:rPr lang="en-US" dirty="0"/>
              <a:t>Students should buy laptops</a:t>
            </a:r>
          </a:p>
          <a:p>
            <a:pPr lvl="1"/>
            <a:r>
              <a:rPr lang="en-US" dirty="0"/>
              <a:t>Lawyers should stay out of this</a:t>
            </a:r>
          </a:p>
          <a:p>
            <a:pPr lvl="1"/>
            <a:r>
              <a:rPr lang="en-US" dirty="0" err="1"/>
              <a:t>HokieTop</a:t>
            </a:r>
            <a:r>
              <a:rPr lang="en-US" dirty="0"/>
              <a:t> manufacturers should review the relevant laws very carefully</a:t>
            </a:r>
          </a:p>
        </p:txBody>
      </p:sp>
    </p:spTree>
    <p:extLst>
      <p:ext uri="{BB962C8B-B14F-4D97-AF65-F5344CB8AC3E}">
        <p14:creationId xmlns:p14="http://schemas.microsoft.com/office/powerpoint/2010/main" val="374903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2605-43FF-4E4C-BEC9-49AD876B834A}"/>
              </a:ext>
            </a:extLst>
          </p:cNvPr>
          <p:cNvSpPr>
            <a:spLocks noGrp="1"/>
          </p:cNvSpPr>
          <p:nvPr>
            <p:ph type="title"/>
          </p:nvPr>
        </p:nvSpPr>
        <p:spPr/>
        <p:txBody>
          <a:bodyPr/>
          <a:lstStyle/>
          <a:p>
            <a:r>
              <a:rPr lang="en-US" dirty="0"/>
              <a:t>Reference an Ethical Theory</a:t>
            </a:r>
          </a:p>
        </p:txBody>
      </p:sp>
      <p:sp>
        <p:nvSpPr>
          <p:cNvPr id="3" name="Content Placeholder 2">
            <a:extLst>
              <a:ext uri="{FF2B5EF4-FFF2-40B4-BE49-F238E27FC236}">
                <a16:creationId xmlns:a16="http://schemas.microsoft.com/office/drawing/2014/main" id="{905D279C-E4AF-4313-9E96-EF818DD5E06C}"/>
              </a:ext>
            </a:extLst>
          </p:cNvPr>
          <p:cNvSpPr>
            <a:spLocks noGrp="1"/>
          </p:cNvSpPr>
          <p:nvPr>
            <p:ph sz="half" idx="1"/>
          </p:nvPr>
        </p:nvSpPr>
        <p:spPr/>
        <p:txBody>
          <a:bodyPr/>
          <a:lstStyle/>
          <a:p>
            <a:r>
              <a:rPr lang="en-US" dirty="0"/>
              <a:t>Explicitly name theory</a:t>
            </a:r>
          </a:p>
          <a:p>
            <a:pPr lvl="1"/>
            <a:r>
              <a:rPr lang="en-US" dirty="0"/>
              <a:t>Suggest you include citation to avoid ambiguity</a:t>
            </a:r>
          </a:p>
          <a:p>
            <a:r>
              <a:rPr lang="en-US" dirty="0"/>
              <a:t>Described</a:t>
            </a:r>
          </a:p>
          <a:p>
            <a:pPr lvl="1"/>
            <a:r>
              <a:rPr lang="en-US" dirty="0"/>
              <a:t>Make it clear how it connects</a:t>
            </a:r>
          </a:p>
        </p:txBody>
      </p:sp>
      <p:sp>
        <p:nvSpPr>
          <p:cNvPr id="4" name="Content Placeholder 3">
            <a:extLst>
              <a:ext uri="{FF2B5EF4-FFF2-40B4-BE49-F238E27FC236}">
                <a16:creationId xmlns:a16="http://schemas.microsoft.com/office/drawing/2014/main" id="{D6850D50-8697-40D0-99A8-C86B06B75A17}"/>
              </a:ext>
            </a:extLst>
          </p:cNvPr>
          <p:cNvSpPr>
            <a:spLocks noGrp="1"/>
          </p:cNvSpPr>
          <p:nvPr>
            <p:ph sz="half" idx="2"/>
          </p:nvPr>
        </p:nvSpPr>
        <p:spPr/>
        <p:txBody>
          <a:bodyPr/>
          <a:lstStyle/>
          <a:p>
            <a:r>
              <a:rPr lang="en-US" dirty="0"/>
              <a:t>The theory of "Utilitarianism"[1] suggests that actions are ethical if the good of their outcomes outweighs the bad. In this situation, we have to evaluate if the harm of requiring laptops balances out the potential benefits.</a:t>
            </a:r>
          </a:p>
          <a:p>
            <a:endParaRPr lang="en-US" dirty="0"/>
          </a:p>
          <a:p>
            <a:r>
              <a:rPr lang="en-US" dirty="0"/>
              <a:t>[1] http://utilitarianism.info/about</a:t>
            </a:r>
          </a:p>
        </p:txBody>
      </p:sp>
    </p:spTree>
    <p:extLst>
      <p:ext uri="{BB962C8B-B14F-4D97-AF65-F5344CB8AC3E}">
        <p14:creationId xmlns:p14="http://schemas.microsoft.com/office/powerpoint/2010/main" val="1178070178"/>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7554</TotalTime>
  <Words>1823</Words>
  <Application>Microsoft Office PowerPoint</Application>
  <PresentationFormat>Widescreen</PresentationFormat>
  <Paragraphs>178</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Metropolitan</vt:lpstr>
      <vt:lpstr>Defining Functions 2</vt:lpstr>
      <vt:lpstr>Ethics Activity</vt:lpstr>
      <vt:lpstr>Ethical Dilemma</vt:lpstr>
      <vt:lpstr>Ethics</vt:lpstr>
      <vt:lpstr>Rubric</vt:lpstr>
      <vt:lpstr>Example Prompt</vt:lpstr>
      <vt:lpstr>Summarize the Situation</vt:lpstr>
      <vt:lpstr>Take a Clear Stance</vt:lpstr>
      <vt:lpstr>Reference an Ethical Theory</vt:lpstr>
      <vt:lpstr>Write a Coherent Argument</vt:lpstr>
      <vt:lpstr>150-300 word limits</vt:lpstr>
      <vt:lpstr>Grading</vt:lpstr>
      <vt:lpstr>Which of these is most true?</vt:lpstr>
      <vt:lpstr>Does this function print?</vt:lpstr>
      <vt:lpstr>What type does this return?</vt:lpstr>
      <vt:lpstr>Does this function print?</vt:lpstr>
      <vt:lpstr>What does this code 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181</cp:revision>
  <dcterms:created xsi:type="dcterms:W3CDTF">2017-08-24T16:45:08Z</dcterms:created>
  <dcterms:modified xsi:type="dcterms:W3CDTF">2018-02-04T08:35:43Z</dcterms:modified>
</cp:coreProperties>
</file>