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74" r:id="rId3"/>
    <p:sldId id="275" r:id="rId4"/>
    <p:sldId id="269" r:id="rId5"/>
    <p:sldId id="272" r:id="rId6"/>
    <p:sldId id="270" r:id="rId7"/>
    <p:sldId id="271" r:id="rId8"/>
    <p:sldId id="27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76623" autoAdjust="0"/>
  </p:normalViewPr>
  <p:slideViewPr>
    <p:cSldViewPr snapToGrid="0" showGuides="1">
      <p:cViewPr varScale="1">
        <p:scale>
          <a:sx n="51" d="100"/>
          <a:sy n="51" d="100"/>
        </p:scale>
        <p:origin x="1374" y="78"/>
      </p:cViewPr>
      <p:guideLst>
        <p:guide orient="horz" pos="208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main idea of an IF statement. We can use them to ask questions and make the system do different things based </a:t>
            </a:r>
            <a:r>
              <a:rPr lang="en-US"/>
              <a:t>on different situations.</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339411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 idea in Python is that all values can be used as conditionals. False values are empty strings, 0, None, and of course False.</a:t>
            </a:r>
          </a:p>
          <a:p>
            <a:endParaRPr lang="en-US" dirty="0"/>
          </a:p>
          <a:p>
            <a:r>
              <a:rPr lang="en-US" dirty="0"/>
              <a:t>Basically, if you're testing that it's not empty or not 0 or not None, then you don't need those extra evaluations.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313810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is an arbitrary idea. In this case, however, it's not hard to make the case that C is the best choice. Using an if statement is unnecessary and adds indentation and code complexity. Testing against True is unnecessary and slower.</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319242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nails the two mistakes exactly. People think they need to explicitly test if a Boolean is equal to true. But that's redundant, because if it is true then the result is true, and if it is false then the result is false. Having a good variable name really helps here: that way you can just say "if </a:t>
            </a:r>
            <a:r>
              <a:rPr lang="en-US" dirty="0" err="1"/>
              <a:t>has_dog</a:t>
            </a:r>
            <a:r>
              <a:rPr lang="en-US" dirty="0"/>
              <a:t>".</a:t>
            </a:r>
          </a:p>
          <a:p>
            <a:endParaRPr lang="en-US" dirty="0"/>
          </a:p>
          <a:p>
            <a:r>
              <a:rPr lang="en-US" dirty="0"/>
              <a:t>The other common mistake is when you don't treat Boolean values as values. If you just need to return a Boolean value, then you don't need to use an if statement. If statements are good when you need to have different behavior for a conditional, but if you just want to return the same value, there's no need to make it 4x as long!</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69502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 First, ask the question (hopefully most come up with 3). Then the animation plays out which shows the different paths. Each IF statement introduces two new branches, but this isn't simple addition. Inner IF statements fork a branch. Don't forget to mention that the ELSE is optional, but the IF statement still introduces two paths.</a:t>
            </a:r>
          </a:p>
          <a:p>
            <a:endParaRPr lang="en-US" dirty="0"/>
          </a:p>
          <a:p>
            <a:r>
              <a:rPr lang="en-US" dirty="0"/>
              <a:t>Reading the flow of conditional code is tricky. It might be a good idea to trace some code with this slide too, copying the code and setting different values.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53817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we've seen a lot of terminology, so now's a good time to reinforce Functions vs. Keywords. The answer is B (3) as shown on the next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31017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used to be a keyword ("print statement") but now it's a built-in function ("print function"). Keywords are different than functions. You can overwrite a function, but not a keyword. Not that you ever really want to.</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415953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sz="5200" dirty="0"/>
              <a:t>If Statements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5 – Day 1</a:t>
            </a:r>
          </a:p>
          <a:p>
            <a:r>
              <a:rPr lang="en-US" dirty="0"/>
              <a:t>CS-1064 "Intro to Python"</a:t>
            </a:r>
          </a:p>
        </p:txBody>
      </p:sp>
      <p:sp>
        <p:nvSpPr>
          <p:cNvPr id="4" name="TextBox 3">
            <a:extLst>
              <a:ext uri="{FF2B5EF4-FFF2-40B4-BE49-F238E27FC236}">
                <a16:creationId xmlns:a16="http://schemas.microsoft.com/office/drawing/2014/main" id="{7D35678E-97D6-4CAF-969C-EB10E4FCA897}"/>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283A-C2C2-4E58-B44A-4DC17024EA5C}"/>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7E710C91-5066-4FD2-BF04-6F4AD5027296}"/>
              </a:ext>
            </a:extLst>
          </p:cNvPr>
          <p:cNvSpPr>
            <a:spLocks noGrp="1"/>
          </p:cNvSpPr>
          <p:nvPr>
            <p:ph idx="1"/>
          </p:nvPr>
        </p:nvSpPr>
        <p:spPr/>
        <p:txBody>
          <a:bodyPr/>
          <a:lstStyle/>
          <a:p>
            <a:r>
              <a:rPr lang="en-US" dirty="0"/>
              <a:t>Branching flow and conditions</a:t>
            </a:r>
          </a:p>
        </p:txBody>
      </p:sp>
    </p:spTree>
    <p:extLst>
      <p:ext uri="{BB962C8B-B14F-4D97-AF65-F5344CB8AC3E}">
        <p14:creationId xmlns:p14="http://schemas.microsoft.com/office/powerpoint/2010/main" val="216700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A222-7B83-4FE4-8101-4D0F6996EC81}"/>
              </a:ext>
            </a:extLst>
          </p:cNvPr>
          <p:cNvSpPr>
            <a:spLocks noGrp="1"/>
          </p:cNvSpPr>
          <p:nvPr>
            <p:ph type="title"/>
          </p:nvPr>
        </p:nvSpPr>
        <p:spPr/>
        <p:txBody>
          <a:bodyPr/>
          <a:lstStyle/>
          <a:p>
            <a:r>
              <a:rPr lang="en-US" dirty="0"/>
              <a:t>Truthiness</a:t>
            </a:r>
          </a:p>
        </p:txBody>
      </p:sp>
      <p:sp>
        <p:nvSpPr>
          <p:cNvPr id="3" name="Content Placeholder 2">
            <a:extLst>
              <a:ext uri="{FF2B5EF4-FFF2-40B4-BE49-F238E27FC236}">
                <a16:creationId xmlns:a16="http://schemas.microsoft.com/office/drawing/2014/main" id="{3AFFD3AB-9762-44D5-8AB6-5ED2DBAEEA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891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49B9-E423-4456-9C40-E24810E9FFC4}"/>
              </a:ext>
            </a:extLst>
          </p:cNvPr>
          <p:cNvSpPr>
            <a:spLocks noGrp="1"/>
          </p:cNvSpPr>
          <p:nvPr>
            <p:ph type="title"/>
          </p:nvPr>
        </p:nvSpPr>
        <p:spPr/>
        <p:txBody>
          <a:bodyPr/>
          <a:lstStyle/>
          <a:p>
            <a:r>
              <a:rPr lang="en-US" dirty="0"/>
              <a:t>Which is best to follow this line?</a:t>
            </a:r>
          </a:p>
        </p:txBody>
      </p:sp>
      <p:sp>
        <p:nvSpPr>
          <p:cNvPr id="8" name="Rectangle 7">
            <a:extLst>
              <a:ext uri="{FF2B5EF4-FFF2-40B4-BE49-F238E27FC236}">
                <a16:creationId xmlns:a16="http://schemas.microsoft.com/office/drawing/2014/main" id="{F52536B5-3CE8-4AF2-A251-E5598AEEB0A3}"/>
              </a:ext>
            </a:extLst>
          </p:cNvPr>
          <p:cNvSpPr/>
          <p:nvPr/>
        </p:nvSpPr>
        <p:spPr>
          <a:xfrm>
            <a:off x="657224" y="3207496"/>
            <a:ext cx="450471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solidFill>
                  <a:srgbClr val="0000FF"/>
                </a:solidFill>
                <a:latin typeface="Courier New" panose="02070309020205020404" pitchFamily="49" charset="0"/>
              </a:rPr>
              <a:t>if</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has_dog</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b="1" dirty="0">
                <a:solidFill>
                  <a:srgbClr val="0000FF"/>
                </a:solidFill>
                <a:latin typeface="Courier New" panose="02070309020205020404" pitchFamily="49" charset="0"/>
              </a:rPr>
              <a:t>True</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b="1" dirty="0">
                <a:solidFill>
                  <a:srgbClr val="0000FF"/>
                </a:solidFill>
                <a:latin typeface="Courier New" panose="02070309020205020404" pitchFamily="49" charset="0"/>
              </a:rPr>
              <a:t>else</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b="1" dirty="0">
                <a:solidFill>
                  <a:srgbClr val="0000FF"/>
                </a:solidFill>
                <a:latin typeface="Courier New" panose="02070309020205020404" pitchFamily="49" charset="0"/>
              </a:rPr>
              <a:t>False</a:t>
            </a:r>
            <a:r>
              <a:rPr lang="en-US" sz="2400" b="1" dirty="0">
                <a:solidFill>
                  <a:srgbClr val="000080"/>
                </a:solidFill>
                <a:latin typeface="Courier New" panose="02070309020205020404" pitchFamily="49" charset="0"/>
              </a:rPr>
              <a:t>)</a:t>
            </a:r>
            <a:endParaRPr lang="en-US" sz="2400" dirty="0"/>
          </a:p>
        </p:txBody>
      </p:sp>
      <p:sp>
        <p:nvSpPr>
          <p:cNvPr id="9" name="Rectangle 8">
            <a:extLst>
              <a:ext uri="{FF2B5EF4-FFF2-40B4-BE49-F238E27FC236}">
                <a16:creationId xmlns:a16="http://schemas.microsoft.com/office/drawing/2014/main" id="{45E201F7-95C3-498D-8A81-B78E748745AC}"/>
              </a:ext>
            </a:extLst>
          </p:cNvPr>
          <p:cNvSpPr/>
          <p:nvPr/>
        </p:nvSpPr>
        <p:spPr>
          <a:xfrm>
            <a:off x="657224" y="5569286"/>
            <a:ext cx="2765501"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has_dog</a:t>
            </a:r>
            <a:r>
              <a:rPr lang="en-US" sz="2400" b="1" dirty="0">
                <a:solidFill>
                  <a:srgbClr val="000080"/>
                </a:solidFill>
                <a:latin typeface="Courier New" panose="02070309020205020404" pitchFamily="49" charset="0"/>
              </a:rPr>
              <a:t>)</a:t>
            </a:r>
            <a:endParaRPr lang="en-US" sz="2400" dirty="0"/>
          </a:p>
        </p:txBody>
      </p:sp>
      <p:sp>
        <p:nvSpPr>
          <p:cNvPr id="10" name="Rectangle 9">
            <a:extLst>
              <a:ext uri="{FF2B5EF4-FFF2-40B4-BE49-F238E27FC236}">
                <a16:creationId xmlns:a16="http://schemas.microsoft.com/office/drawing/2014/main" id="{316A557A-1FE4-45A9-BED2-606CD72900C7}"/>
              </a:ext>
            </a:extLst>
          </p:cNvPr>
          <p:cNvSpPr/>
          <p:nvPr/>
        </p:nvSpPr>
        <p:spPr>
          <a:xfrm>
            <a:off x="6634375" y="3207496"/>
            <a:ext cx="427703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solidFill>
                  <a:srgbClr val="0000FF"/>
                </a:solidFill>
                <a:latin typeface="Courier New" panose="02070309020205020404" pitchFamily="49" charset="0"/>
              </a:rPr>
              <a:t>if</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has_dog</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True</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b="1" dirty="0">
                <a:solidFill>
                  <a:srgbClr val="0000FF"/>
                </a:solidFill>
                <a:latin typeface="Courier New" panose="02070309020205020404" pitchFamily="49" charset="0"/>
              </a:rPr>
              <a:t>True</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b="1" dirty="0">
                <a:solidFill>
                  <a:srgbClr val="0000FF"/>
                </a:solidFill>
                <a:latin typeface="Courier New" panose="02070309020205020404" pitchFamily="49" charset="0"/>
              </a:rPr>
              <a:t>else</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b="1" dirty="0">
                <a:solidFill>
                  <a:srgbClr val="0000FF"/>
                </a:solidFill>
                <a:latin typeface="Courier New" panose="02070309020205020404" pitchFamily="49" charset="0"/>
              </a:rPr>
              <a:t>False</a:t>
            </a:r>
            <a:r>
              <a:rPr lang="en-US" sz="2400" b="1" dirty="0">
                <a:solidFill>
                  <a:srgbClr val="000080"/>
                </a:solidFill>
                <a:latin typeface="Courier New" panose="02070309020205020404" pitchFamily="49" charset="0"/>
              </a:rPr>
              <a:t>)</a:t>
            </a:r>
            <a:endParaRPr lang="en-US" sz="2400" dirty="0"/>
          </a:p>
        </p:txBody>
      </p:sp>
      <p:sp>
        <p:nvSpPr>
          <p:cNvPr id="14" name="Rectangle 13">
            <a:extLst>
              <a:ext uri="{FF2B5EF4-FFF2-40B4-BE49-F238E27FC236}">
                <a16:creationId xmlns:a16="http://schemas.microsoft.com/office/drawing/2014/main" id="{BBF202B9-8CB7-4D21-8E2E-59FEF41281CC}"/>
              </a:ext>
            </a:extLst>
          </p:cNvPr>
          <p:cNvSpPr/>
          <p:nvPr/>
        </p:nvSpPr>
        <p:spPr>
          <a:xfrm>
            <a:off x="6634375" y="5569286"/>
            <a:ext cx="4240263"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has_dog</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True</a:t>
            </a:r>
            <a:r>
              <a:rPr lang="en-US" sz="2400" b="1" dirty="0">
                <a:solidFill>
                  <a:srgbClr val="000080"/>
                </a:solidFill>
                <a:latin typeface="Courier New" panose="02070309020205020404" pitchFamily="49" charset="0"/>
              </a:rPr>
              <a:t>)</a:t>
            </a:r>
            <a:endParaRPr lang="en-US" sz="2400" dirty="0"/>
          </a:p>
        </p:txBody>
      </p:sp>
      <p:sp>
        <p:nvSpPr>
          <p:cNvPr id="15" name="TextBox 14">
            <a:extLst>
              <a:ext uri="{FF2B5EF4-FFF2-40B4-BE49-F238E27FC236}">
                <a16:creationId xmlns:a16="http://schemas.microsoft.com/office/drawing/2014/main" id="{341C8854-DCF9-452D-97F7-77587FFA130D}"/>
              </a:ext>
            </a:extLst>
          </p:cNvPr>
          <p:cNvSpPr txBox="1"/>
          <p:nvPr/>
        </p:nvSpPr>
        <p:spPr>
          <a:xfrm>
            <a:off x="657224" y="2570681"/>
            <a:ext cx="444352" cy="646331"/>
          </a:xfrm>
          <a:prstGeom prst="rect">
            <a:avLst/>
          </a:prstGeom>
          <a:noFill/>
        </p:spPr>
        <p:txBody>
          <a:bodyPr wrap="none" rtlCol="0">
            <a:spAutoFit/>
          </a:bodyPr>
          <a:lstStyle/>
          <a:p>
            <a:r>
              <a:rPr lang="en-US" sz="3600" b="1" dirty="0"/>
              <a:t>A</a:t>
            </a:r>
          </a:p>
        </p:txBody>
      </p:sp>
      <p:sp>
        <p:nvSpPr>
          <p:cNvPr id="16" name="TextBox 15">
            <a:extLst>
              <a:ext uri="{FF2B5EF4-FFF2-40B4-BE49-F238E27FC236}">
                <a16:creationId xmlns:a16="http://schemas.microsoft.com/office/drawing/2014/main" id="{6F871620-479C-44C6-A5A8-25611DDC4060}"/>
              </a:ext>
            </a:extLst>
          </p:cNvPr>
          <p:cNvSpPr txBox="1"/>
          <p:nvPr/>
        </p:nvSpPr>
        <p:spPr>
          <a:xfrm>
            <a:off x="6634375" y="2570681"/>
            <a:ext cx="426720" cy="646331"/>
          </a:xfrm>
          <a:prstGeom prst="rect">
            <a:avLst/>
          </a:prstGeom>
          <a:noFill/>
        </p:spPr>
        <p:txBody>
          <a:bodyPr wrap="none" rtlCol="0">
            <a:spAutoFit/>
          </a:bodyPr>
          <a:lstStyle/>
          <a:p>
            <a:r>
              <a:rPr lang="en-US" sz="3600" b="1" dirty="0"/>
              <a:t>B</a:t>
            </a:r>
          </a:p>
        </p:txBody>
      </p:sp>
      <p:sp>
        <p:nvSpPr>
          <p:cNvPr id="17" name="TextBox 16">
            <a:extLst>
              <a:ext uri="{FF2B5EF4-FFF2-40B4-BE49-F238E27FC236}">
                <a16:creationId xmlns:a16="http://schemas.microsoft.com/office/drawing/2014/main" id="{D59549E9-4552-49DD-A0A9-61A24B400A7F}"/>
              </a:ext>
            </a:extLst>
          </p:cNvPr>
          <p:cNvSpPr txBox="1"/>
          <p:nvPr/>
        </p:nvSpPr>
        <p:spPr>
          <a:xfrm>
            <a:off x="657224" y="4922955"/>
            <a:ext cx="426720" cy="646331"/>
          </a:xfrm>
          <a:prstGeom prst="rect">
            <a:avLst/>
          </a:prstGeom>
          <a:noFill/>
        </p:spPr>
        <p:txBody>
          <a:bodyPr wrap="none" rtlCol="0">
            <a:spAutoFit/>
          </a:bodyPr>
          <a:lstStyle/>
          <a:p>
            <a:r>
              <a:rPr lang="en-US" sz="3600" b="1" dirty="0"/>
              <a:t>C</a:t>
            </a:r>
          </a:p>
        </p:txBody>
      </p:sp>
      <p:sp>
        <p:nvSpPr>
          <p:cNvPr id="18" name="TextBox 17">
            <a:extLst>
              <a:ext uri="{FF2B5EF4-FFF2-40B4-BE49-F238E27FC236}">
                <a16:creationId xmlns:a16="http://schemas.microsoft.com/office/drawing/2014/main" id="{67F16704-9502-40C0-8EAB-BE0473B6A8CA}"/>
              </a:ext>
            </a:extLst>
          </p:cNvPr>
          <p:cNvSpPr txBox="1"/>
          <p:nvPr/>
        </p:nvSpPr>
        <p:spPr>
          <a:xfrm>
            <a:off x="6634375" y="4922955"/>
            <a:ext cx="460382" cy="646331"/>
          </a:xfrm>
          <a:prstGeom prst="rect">
            <a:avLst/>
          </a:prstGeom>
          <a:noFill/>
        </p:spPr>
        <p:txBody>
          <a:bodyPr wrap="none" rtlCol="0">
            <a:spAutoFit/>
          </a:bodyPr>
          <a:lstStyle/>
          <a:p>
            <a:r>
              <a:rPr lang="en-US" sz="3600" b="1" dirty="0"/>
              <a:t>D</a:t>
            </a:r>
          </a:p>
        </p:txBody>
      </p:sp>
      <p:sp>
        <p:nvSpPr>
          <p:cNvPr id="19" name="Rectangle 18">
            <a:extLst>
              <a:ext uri="{FF2B5EF4-FFF2-40B4-BE49-F238E27FC236}">
                <a16:creationId xmlns:a16="http://schemas.microsoft.com/office/drawing/2014/main" id="{3CC7F1F6-9F8C-4D1B-B947-E0A88E45CF58}"/>
              </a:ext>
            </a:extLst>
          </p:cNvPr>
          <p:cNvSpPr/>
          <p:nvPr/>
        </p:nvSpPr>
        <p:spPr>
          <a:xfrm>
            <a:off x="657224" y="1784189"/>
            <a:ext cx="3191899" cy="523220"/>
          </a:xfrm>
          <a:prstGeom prst="rect">
            <a:avLst/>
          </a:prstGeom>
        </p:spPr>
        <p:txBody>
          <a:bodyPr wrap="none">
            <a:spAutoFit/>
          </a:bodyPr>
          <a:lstStyle/>
          <a:p>
            <a:r>
              <a:rPr lang="en-US" sz="2800" dirty="0" err="1">
                <a:solidFill>
                  <a:srgbClr val="000000"/>
                </a:solidFill>
                <a:latin typeface="Courier New" panose="02070309020205020404" pitchFamily="49" charset="0"/>
              </a:rPr>
              <a:t>has_dog</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a:t>
            </a:r>
            <a:r>
              <a:rPr lang="en-US" sz="2800" dirty="0">
                <a:solidFill>
                  <a:srgbClr val="000000"/>
                </a:solidFill>
                <a:latin typeface="Courier New" panose="02070309020205020404" pitchFamily="49" charset="0"/>
              </a:rPr>
              <a:t> </a:t>
            </a:r>
            <a:r>
              <a:rPr lang="en-US" sz="2800" b="1" dirty="0">
                <a:solidFill>
                  <a:srgbClr val="0000FF"/>
                </a:solidFill>
                <a:latin typeface="Courier New" panose="02070309020205020404" pitchFamily="49" charset="0"/>
              </a:rPr>
              <a:t>True</a:t>
            </a:r>
            <a:endParaRPr lang="en-US" sz="2800" dirty="0"/>
          </a:p>
        </p:txBody>
      </p:sp>
    </p:spTree>
    <p:extLst>
      <p:ext uri="{BB962C8B-B14F-4D97-AF65-F5344CB8AC3E}">
        <p14:creationId xmlns:p14="http://schemas.microsoft.com/office/powerpoint/2010/main" val="355368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DC02A6-E7EA-47B7-9208-0A2773AEAF38}"/>
              </a:ext>
            </a:extLst>
          </p:cNvPr>
          <p:cNvSpPr>
            <a:spLocks noGrp="1"/>
          </p:cNvSpPr>
          <p:nvPr>
            <p:ph type="title"/>
          </p:nvPr>
        </p:nvSpPr>
        <p:spPr/>
        <p:txBody>
          <a:bodyPr/>
          <a:lstStyle/>
          <a:p>
            <a:r>
              <a:rPr lang="en-US" dirty="0"/>
              <a:t>Two Mistakes</a:t>
            </a:r>
          </a:p>
        </p:txBody>
      </p:sp>
      <p:sp>
        <p:nvSpPr>
          <p:cNvPr id="6" name="Content Placeholder 5">
            <a:extLst>
              <a:ext uri="{FF2B5EF4-FFF2-40B4-BE49-F238E27FC236}">
                <a16:creationId xmlns:a16="http://schemas.microsoft.com/office/drawing/2014/main" id="{71B12721-5A37-43BC-A552-6E0769B490FE}"/>
              </a:ext>
            </a:extLst>
          </p:cNvPr>
          <p:cNvSpPr>
            <a:spLocks noGrp="1"/>
          </p:cNvSpPr>
          <p:nvPr>
            <p:ph idx="1"/>
          </p:nvPr>
        </p:nvSpPr>
        <p:spPr/>
        <p:txBody>
          <a:bodyPr>
            <a:normAutofit fontScale="92500" lnSpcReduction="10000"/>
          </a:bodyPr>
          <a:lstStyle/>
          <a:p>
            <a:r>
              <a:rPr lang="en-US" sz="3600" dirty="0"/>
              <a:t>If </a:t>
            </a:r>
            <a:r>
              <a:rPr lang="en-US" sz="3600" dirty="0" err="1"/>
              <a:t>boolean</a:t>
            </a:r>
            <a:r>
              <a:rPr lang="en-US" sz="3600" dirty="0"/>
              <a:t> == True</a:t>
            </a:r>
          </a:p>
          <a:p>
            <a:endParaRPr lang="en-US" sz="3600" dirty="0"/>
          </a:p>
          <a:p>
            <a:endParaRPr lang="en-US" sz="3600" dirty="0"/>
          </a:p>
          <a:p>
            <a:r>
              <a:rPr lang="en-US" sz="3600" dirty="0"/>
              <a:t>if Boolean,</a:t>
            </a:r>
          </a:p>
          <a:p>
            <a:pPr lvl="1"/>
            <a:r>
              <a:rPr lang="en-US" sz="3600" dirty="0"/>
              <a:t>return True</a:t>
            </a:r>
          </a:p>
          <a:p>
            <a:r>
              <a:rPr lang="en-US" sz="3600" dirty="0"/>
              <a:t>Else</a:t>
            </a:r>
          </a:p>
          <a:p>
            <a:pPr lvl="1"/>
            <a:r>
              <a:rPr lang="en-US" sz="3600" dirty="0"/>
              <a:t>return False</a:t>
            </a:r>
          </a:p>
        </p:txBody>
      </p:sp>
      <p:sp>
        <p:nvSpPr>
          <p:cNvPr id="7" name="TextBox 6">
            <a:extLst>
              <a:ext uri="{FF2B5EF4-FFF2-40B4-BE49-F238E27FC236}">
                <a16:creationId xmlns:a16="http://schemas.microsoft.com/office/drawing/2014/main" id="{1A2D9B56-B314-4FA0-B369-125EFB8A592F}"/>
              </a:ext>
            </a:extLst>
          </p:cNvPr>
          <p:cNvSpPr txBox="1"/>
          <p:nvPr/>
        </p:nvSpPr>
        <p:spPr>
          <a:xfrm>
            <a:off x="4159629" y="4495958"/>
            <a:ext cx="1974471" cy="408623"/>
          </a:xfrm>
          <a:prstGeom prst="wedgeRoundRectCallout">
            <a:avLst>
              <a:gd name="adj1" fmla="val -61558"/>
              <a:gd name="adj2" fmla="val 992"/>
              <a:gd name="adj3" fmla="val 16667"/>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=&gt; return </a:t>
            </a:r>
            <a:r>
              <a:rPr lang="en-US" dirty="0" err="1"/>
              <a:t>boolean</a:t>
            </a:r>
            <a:r>
              <a:rPr lang="en-US" dirty="0"/>
              <a:t>!</a:t>
            </a:r>
          </a:p>
        </p:txBody>
      </p:sp>
      <p:sp>
        <p:nvSpPr>
          <p:cNvPr id="8" name="TextBox 7">
            <a:extLst>
              <a:ext uri="{FF2B5EF4-FFF2-40B4-BE49-F238E27FC236}">
                <a16:creationId xmlns:a16="http://schemas.microsoft.com/office/drawing/2014/main" id="{F76B61AF-4806-4781-836F-8133CDDE722F}"/>
              </a:ext>
            </a:extLst>
          </p:cNvPr>
          <p:cNvSpPr txBox="1"/>
          <p:nvPr/>
        </p:nvSpPr>
        <p:spPr>
          <a:xfrm>
            <a:off x="5381475" y="2157730"/>
            <a:ext cx="1505249" cy="408623"/>
          </a:xfrm>
          <a:prstGeom prst="wedgeRoundRectCallout">
            <a:avLst>
              <a:gd name="adj1" fmla="val -109890"/>
              <a:gd name="adj2" fmla="val -32996"/>
              <a:gd name="adj3" fmla="val 16667"/>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=&gt; If </a:t>
            </a:r>
            <a:r>
              <a:rPr lang="en-US" dirty="0" err="1"/>
              <a:t>boolean</a:t>
            </a:r>
            <a:r>
              <a:rPr lang="en-US" dirty="0"/>
              <a:t>!</a:t>
            </a:r>
          </a:p>
        </p:txBody>
      </p:sp>
    </p:spTree>
    <p:extLst>
      <p:ext uri="{BB962C8B-B14F-4D97-AF65-F5344CB8AC3E}">
        <p14:creationId xmlns:p14="http://schemas.microsoft.com/office/powerpoint/2010/main" val="298782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3CD1-F8CB-4F1D-8DE9-18AC5F03D2D1}"/>
              </a:ext>
            </a:extLst>
          </p:cNvPr>
          <p:cNvSpPr>
            <a:spLocks noGrp="1"/>
          </p:cNvSpPr>
          <p:nvPr>
            <p:ph type="title"/>
          </p:nvPr>
        </p:nvSpPr>
        <p:spPr/>
        <p:txBody>
          <a:bodyPr/>
          <a:lstStyle/>
          <a:p>
            <a:r>
              <a:rPr lang="en-US" dirty="0"/>
              <a:t>How many paths total to the end?</a:t>
            </a:r>
          </a:p>
        </p:txBody>
      </p:sp>
      <p:sp>
        <p:nvSpPr>
          <p:cNvPr id="6" name="Rectangle 5">
            <a:extLst>
              <a:ext uri="{FF2B5EF4-FFF2-40B4-BE49-F238E27FC236}">
                <a16:creationId xmlns:a16="http://schemas.microsoft.com/office/drawing/2014/main" id="{2D8477F0-38B7-4A27-84D8-D7C39192CF29}"/>
              </a:ext>
            </a:extLst>
          </p:cNvPr>
          <p:cNvSpPr/>
          <p:nvPr/>
        </p:nvSpPr>
        <p:spPr>
          <a:xfrm>
            <a:off x="657224" y="1641538"/>
            <a:ext cx="9592905" cy="4562788"/>
          </a:xfrm>
          <a:prstGeom prst="rect">
            <a:avLst/>
          </a:prstGeom>
        </p:spPr>
        <p:txBody>
          <a:bodyPr wrap="square">
            <a:spAutoFit/>
          </a:bodyPr>
          <a:lstStyle/>
          <a:p>
            <a:pPr>
              <a:lnSpc>
                <a:spcPct val="150000"/>
              </a:lnSpc>
            </a:pPr>
            <a:r>
              <a:rPr lang="en-US" sz="2800" b="1" dirty="0">
                <a:solidFill>
                  <a:srgbClr val="0000FF"/>
                </a:solidFill>
                <a:latin typeface="Courier New" panose="02070309020205020404" pitchFamily="49" charset="0"/>
              </a:rPr>
              <a:t>if</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has_dog</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dirty="0">
                <a:solidFill>
                  <a:srgbClr val="000000"/>
                </a:solidFill>
                <a:latin typeface="Courier New" panose="02070309020205020404" pitchFamily="49" charset="0"/>
              </a:rPr>
              <a:t>    </a:t>
            </a:r>
            <a:r>
              <a:rPr lang="en-US" sz="2800" b="1" dirty="0">
                <a:solidFill>
                  <a:srgbClr val="0000FF"/>
                </a:solidFill>
                <a:latin typeface="Courier New" panose="02070309020205020404" pitchFamily="49" charset="0"/>
              </a:rPr>
              <a:t>if</a:t>
            </a:r>
            <a:r>
              <a:rPr lang="en-US" sz="2800" dirty="0">
                <a:solidFill>
                  <a:srgbClr val="000000"/>
                </a:solidFill>
                <a:latin typeface="Courier New" panose="02070309020205020404" pitchFamily="49" charset="0"/>
              </a:rPr>
              <a:t> </a:t>
            </a:r>
            <a:r>
              <a:rPr lang="en-US" sz="2800" dirty="0" err="1">
                <a:solidFill>
                  <a:srgbClr val="000000"/>
                </a:solidFill>
                <a:latin typeface="Courier New" panose="02070309020205020404" pitchFamily="49" charset="0"/>
              </a:rPr>
              <a:t>number_of_dogs</a:t>
            </a:r>
            <a:r>
              <a:rPr lang="en-US" sz="2800" dirty="0">
                <a:solidFill>
                  <a:srgbClr val="000000"/>
                </a:solidFill>
                <a:latin typeface="Courier New" panose="02070309020205020404" pitchFamily="49" charset="0"/>
              </a:rPr>
              <a:t> </a:t>
            </a:r>
            <a:r>
              <a:rPr lang="en-US" sz="2800" b="1" dirty="0">
                <a:solidFill>
                  <a:srgbClr val="000080"/>
                </a:solidFill>
                <a:latin typeface="Courier New" panose="02070309020205020404" pitchFamily="49" charset="0"/>
              </a:rPr>
              <a:t>&gt;</a:t>
            </a:r>
            <a:r>
              <a:rPr lang="en-US" sz="2800" dirty="0">
                <a:solidFill>
                  <a:srgbClr val="000000"/>
                </a:solidFill>
                <a:latin typeface="Courier New" panose="02070309020205020404" pitchFamily="49" charset="0"/>
              </a:rPr>
              <a:t> </a:t>
            </a:r>
            <a:r>
              <a:rPr lang="en-US" sz="2800" dirty="0">
                <a:solidFill>
                  <a:srgbClr val="800000"/>
                </a:solidFill>
                <a:latin typeface="Courier New" panose="02070309020205020404" pitchFamily="49" charset="0"/>
              </a:rPr>
              <a:t>5</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dirty="0">
                <a:solidFill>
                  <a:srgbClr val="000000"/>
                </a:solidFill>
                <a:latin typeface="Courier New" panose="02070309020205020404" pitchFamily="49" charset="0"/>
              </a:rPr>
              <a:t>        </a:t>
            </a:r>
            <a:r>
              <a:rPr lang="en-US" sz="2800" dirty="0">
                <a:latin typeface="Courier New" panose="02070309020205020404" pitchFamily="49" charset="0"/>
              </a:rPr>
              <a:t>print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"A lot of dogs!"</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dirty="0">
                <a:solidFill>
                  <a:srgbClr val="000000"/>
                </a:solidFill>
                <a:latin typeface="Courier New" panose="02070309020205020404" pitchFamily="49" charset="0"/>
              </a:rPr>
              <a:t>    </a:t>
            </a:r>
            <a:r>
              <a:rPr lang="en-US" sz="2800" b="1" dirty="0">
                <a:solidFill>
                  <a:srgbClr val="0000FF"/>
                </a:solidFill>
                <a:latin typeface="Courier New" panose="02070309020205020404" pitchFamily="49" charset="0"/>
              </a:rPr>
              <a:t>else</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dirty="0">
                <a:solidFill>
                  <a:srgbClr val="000000"/>
                </a:solidFill>
                <a:latin typeface="Courier New" panose="02070309020205020404" pitchFamily="49" charset="0"/>
              </a:rPr>
              <a:t>        </a:t>
            </a:r>
            <a:r>
              <a:rPr lang="en-US" sz="2800" dirty="0">
                <a:latin typeface="Courier New" panose="02070309020205020404" pitchFamily="49" charset="0"/>
              </a:rPr>
              <a:t>print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"A few dogs"</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b="1" dirty="0">
                <a:solidFill>
                  <a:srgbClr val="0000FF"/>
                </a:solidFill>
                <a:latin typeface="Courier New" panose="02070309020205020404" pitchFamily="49" charset="0"/>
              </a:rPr>
              <a:t>else</a:t>
            </a:r>
            <a:r>
              <a:rPr lang="en-US" sz="2800" b="1" dirty="0">
                <a:solidFill>
                  <a:srgbClr val="000080"/>
                </a:solidFill>
                <a:latin typeface="Courier New" panose="02070309020205020404" pitchFamily="49" charset="0"/>
              </a:rPr>
              <a:t>:</a:t>
            </a:r>
            <a:endParaRPr lang="en-US" sz="2800" dirty="0">
              <a:solidFill>
                <a:srgbClr val="000000"/>
              </a:solidFill>
              <a:latin typeface="Courier New" panose="02070309020205020404" pitchFamily="49" charset="0"/>
            </a:endParaRPr>
          </a:p>
          <a:p>
            <a:pPr>
              <a:lnSpc>
                <a:spcPct val="150000"/>
              </a:lnSpc>
            </a:pPr>
            <a:r>
              <a:rPr lang="en-US" sz="2800" dirty="0">
                <a:solidFill>
                  <a:srgbClr val="000000"/>
                </a:solidFill>
                <a:latin typeface="Courier New" panose="02070309020205020404" pitchFamily="49" charset="0"/>
              </a:rPr>
              <a:t>    </a:t>
            </a:r>
            <a:r>
              <a:rPr lang="en-US" sz="2800" dirty="0">
                <a:latin typeface="Courier New" panose="02070309020205020404" pitchFamily="49" charset="0"/>
              </a:rPr>
              <a:t>print</a:t>
            </a:r>
            <a:r>
              <a:rPr lang="en-US" sz="2800" b="1" dirty="0">
                <a:solidFill>
                  <a:srgbClr val="000080"/>
                </a:solidFill>
                <a:latin typeface="Courier New" panose="02070309020205020404" pitchFamily="49" charset="0"/>
              </a:rPr>
              <a:t>(</a:t>
            </a:r>
            <a:r>
              <a:rPr lang="en-US" sz="2800" dirty="0">
                <a:solidFill>
                  <a:srgbClr val="008000"/>
                </a:solidFill>
                <a:latin typeface="Courier New" panose="02070309020205020404" pitchFamily="49" charset="0"/>
              </a:rPr>
              <a:t>"No dogs"</a:t>
            </a:r>
            <a:r>
              <a:rPr lang="en-US" sz="2800" b="1" dirty="0">
                <a:solidFill>
                  <a:srgbClr val="000080"/>
                </a:solidFill>
                <a:latin typeface="Courier New" panose="02070309020205020404" pitchFamily="49" charset="0"/>
              </a:rPr>
              <a:t>)</a:t>
            </a:r>
            <a:endParaRPr lang="en-US" sz="2800" dirty="0"/>
          </a:p>
        </p:txBody>
      </p:sp>
      <p:cxnSp>
        <p:nvCxnSpPr>
          <p:cNvPr id="8" name="Straight Arrow Connector 7">
            <a:extLst>
              <a:ext uri="{FF2B5EF4-FFF2-40B4-BE49-F238E27FC236}">
                <a16:creationId xmlns:a16="http://schemas.microsoft.com/office/drawing/2014/main" id="{331E15A8-FE96-4315-81A2-0F4E851C21EE}"/>
              </a:ext>
            </a:extLst>
          </p:cNvPr>
          <p:cNvCxnSpPr>
            <a:cxnSpLocks/>
          </p:cNvCxnSpPr>
          <p:nvPr/>
        </p:nvCxnSpPr>
        <p:spPr>
          <a:xfrm>
            <a:off x="657224" y="2157731"/>
            <a:ext cx="847111" cy="36088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5DE08F37-F311-499E-8DCE-1CF3E979EFB1}"/>
              </a:ext>
            </a:extLst>
          </p:cNvPr>
          <p:cNvCxnSpPr>
            <a:cxnSpLocks/>
          </p:cNvCxnSpPr>
          <p:nvPr/>
        </p:nvCxnSpPr>
        <p:spPr>
          <a:xfrm>
            <a:off x="657224" y="2157731"/>
            <a:ext cx="847111" cy="688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76B9473-C22A-45D7-AE7B-9BF58D6F809A}"/>
              </a:ext>
            </a:extLst>
          </p:cNvPr>
          <p:cNvCxnSpPr>
            <a:cxnSpLocks/>
          </p:cNvCxnSpPr>
          <p:nvPr/>
        </p:nvCxnSpPr>
        <p:spPr>
          <a:xfrm>
            <a:off x="1487281" y="2846439"/>
            <a:ext cx="847111" cy="1563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147BE85-B1D3-4C73-ABCE-F009B53381BA}"/>
              </a:ext>
            </a:extLst>
          </p:cNvPr>
          <p:cNvCxnSpPr>
            <a:cxnSpLocks/>
          </p:cNvCxnSpPr>
          <p:nvPr/>
        </p:nvCxnSpPr>
        <p:spPr>
          <a:xfrm>
            <a:off x="1487281" y="2846439"/>
            <a:ext cx="847111" cy="334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106BAE2-16D4-4E07-963D-250F6B1AF54F}"/>
              </a:ext>
            </a:extLst>
          </p:cNvPr>
          <p:cNvSpPr txBox="1"/>
          <p:nvPr/>
        </p:nvSpPr>
        <p:spPr>
          <a:xfrm>
            <a:off x="9555558" y="1687354"/>
            <a:ext cx="1109599" cy="5170646"/>
          </a:xfrm>
          <a:prstGeom prst="rect">
            <a:avLst/>
          </a:prstGeom>
          <a:noFill/>
        </p:spPr>
        <p:txBody>
          <a:bodyPr wrap="none" rtlCol="0">
            <a:spAutoFit/>
          </a:bodyPr>
          <a:lstStyle/>
          <a:p>
            <a:pPr marL="342900" indent="-342900">
              <a:lnSpc>
                <a:spcPct val="150000"/>
              </a:lnSpc>
              <a:buAutoNum type="alphaUcParenR"/>
            </a:pPr>
            <a:r>
              <a:rPr lang="en-US" sz="4400" dirty="0"/>
              <a:t> 0</a:t>
            </a:r>
          </a:p>
          <a:p>
            <a:pPr marL="342900" indent="-342900">
              <a:lnSpc>
                <a:spcPct val="150000"/>
              </a:lnSpc>
              <a:buAutoNum type="alphaUcParenR"/>
            </a:pPr>
            <a:r>
              <a:rPr lang="en-US" sz="4400" dirty="0"/>
              <a:t> 1</a:t>
            </a:r>
          </a:p>
          <a:p>
            <a:pPr marL="342900" indent="-342900">
              <a:lnSpc>
                <a:spcPct val="150000"/>
              </a:lnSpc>
              <a:buAutoNum type="alphaUcParenR"/>
            </a:pPr>
            <a:r>
              <a:rPr lang="en-US" sz="4400" dirty="0"/>
              <a:t> 2</a:t>
            </a:r>
          </a:p>
          <a:p>
            <a:pPr marL="342900" indent="-342900">
              <a:lnSpc>
                <a:spcPct val="150000"/>
              </a:lnSpc>
              <a:buAutoNum type="alphaUcParenR"/>
            </a:pPr>
            <a:r>
              <a:rPr lang="en-US" sz="4400" dirty="0"/>
              <a:t> 3</a:t>
            </a:r>
          </a:p>
          <a:p>
            <a:pPr marL="342900" indent="-342900">
              <a:lnSpc>
                <a:spcPct val="150000"/>
              </a:lnSpc>
              <a:buAutoNum type="alphaUcParenR"/>
            </a:pPr>
            <a:r>
              <a:rPr lang="en-US" sz="4400" dirty="0"/>
              <a:t> 4</a:t>
            </a:r>
          </a:p>
        </p:txBody>
      </p:sp>
    </p:spTree>
    <p:extLst>
      <p:ext uri="{BB962C8B-B14F-4D97-AF65-F5344CB8AC3E}">
        <p14:creationId xmlns:p14="http://schemas.microsoft.com/office/powerpoint/2010/main" val="31495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par>
                                <p:cTn id="15" presetID="22" presetClass="entr" presetSubtype="8"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p:txBody>
          <a:bodyPr/>
          <a:lstStyle/>
          <a:p>
            <a:r>
              <a:rPr lang="en-US" dirty="0"/>
              <a:t>How many keywords?</a:t>
            </a:r>
          </a:p>
        </p:txBody>
      </p:sp>
      <p:sp>
        <p:nvSpPr>
          <p:cNvPr id="4" name="Content Placeholder 3">
            <a:extLst>
              <a:ext uri="{FF2B5EF4-FFF2-40B4-BE49-F238E27FC236}">
                <a16:creationId xmlns:a16="http://schemas.microsoft.com/office/drawing/2014/main" id="{7EFB77CC-34FF-46ED-99AE-7DA2BF719657}"/>
              </a:ext>
            </a:extLst>
          </p:cNvPr>
          <p:cNvSpPr>
            <a:spLocks noGrp="1"/>
          </p:cNvSpPr>
          <p:nvPr>
            <p:ph sz="half" idx="1"/>
          </p:nvPr>
        </p:nvSpPr>
        <p:spPr/>
        <p:txBody>
          <a:bodyPr>
            <a:normAutofit/>
          </a:bodyPr>
          <a:lstStyle/>
          <a:p>
            <a:r>
              <a:rPr lang="en-US" sz="3600" dirty="0">
                <a:latin typeface="Courier New" panose="02070309020205020404" pitchFamily="49" charset="0"/>
                <a:cs typeface="Courier New" panose="02070309020205020404" pitchFamily="49" charset="0"/>
              </a:rPr>
              <a:t>if</a:t>
            </a:r>
          </a:p>
          <a:p>
            <a:r>
              <a:rPr lang="en-US" sz="3600" dirty="0">
                <a:latin typeface="Courier New" panose="02070309020205020404" pitchFamily="49" charset="0"/>
                <a:cs typeface="Courier New" panose="02070309020205020404" pitchFamily="49" charset="0"/>
              </a:rPr>
              <a:t>for</a:t>
            </a:r>
          </a:p>
          <a:p>
            <a:r>
              <a:rPr lang="en-US" sz="3600" dirty="0">
                <a:latin typeface="Courier New" panose="02070309020205020404" pitchFamily="49" charset="0"/>
                <a:cs typeface="Courier New" panose="02070309020205020404" pitchFamily="49" charset="0"/>
              </a:rPr>
              <a:t>input</a:t>
            </a:r>
          </a:p>
          <a:p>
            <a:r>
              <a:rPr lang="en-US" sz="3600" dirty="0">
                <a:latin typeface="Courier New" panose="02070309020205020404" pitchFamily="49" charset="0"/>
                <a:cs typeface="Courier New" panose="02070309020205020404" pitchFamily="49" charset="0"/>
              </a:rPr>
              <a:t>print</a:t>
            </a:r>
          </a:p>
          <a:p>
            <a:r>
              <a:rPr lang="en-US" sz="3600" dirty="0">
                <a:latin typeface="Courier New" panose="02070309020205020404" pitchFamily="49" charset="0"/>
                <a:cs typeface="Courier New" panose="02070309020205020404" pitchFamily="49" charset="0"/>
              </a:rPr>
              <a:t>def</a:t>
            </a:r>
          </a:p>
          <a:p>
            <a:r>
              <a:rPr lang="en-US" sz="3600" dirty="0" err="1">
                <a:latin typeface="Courier New" panose="02070309020205020404" pitchFamily="49" charset="0"/>
                <a:cs typeface="Courier New" panose="02070309020205020404" pitchFamily="49" charset="0"/>
              </a:rPr>
              <a:t>len</a:t>
            </a:r>
            <a:endParaRPr lang="en-US" sz="3600"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p:txBody>
          <a:bodyPr>
            <a:normAutofit fontScale="92500" lnSpcReduction="20000"/>
          </a:bodyPr>
          <a:lstStyle/>
          <a:p>
            <a:pPr marL="457200" indent="-457200">
              <a:lnSpc>
                <a:spcPct val="150000"/>
              </a:lnSpc>
              <a:buAutoNum type="alphaUcParenR"/>
            </a:pPr>
            <a:r>
              <a:rPr lang="en-US" sz="3200" dirty="0"/>
              <a:t>2</a:t>
            </a:r>
          </a:p>
          <a:p>
            <a:pPr marL="457200" indent="-457200">
              <a:lnSpc>
                <a:spcPct val="150000"/>
              </a:lnSpc>
              <a:buAutoNum type="alphaUcParenR"/>
            </a:pPr>
            <a:r>
              <a:rPr lang="en-US" sz="3200" dirty="0"/>
              <a:t>3</a:t>
            </a:r>
          </a:p>
          <a:p>
            <a:pPr marL="457200" indent="-457200">
              <a:lnSpc>
                <a:spcPct val="150000"/>
              </a:lnSpc>
              <a:buAutoNum type="alphaUcParenR"/>
            </a:pPr>
            <a:r>
              <a:rPr lang="en-US" sz="3200" dirty="0"/>
              <a:t>4</a:t>
            </a:r>
          </a:p>
          <a:p>
            <a:pPr marL="457200" indent="-457200">
              <a:lnSpc>
                <a:spcPct val="150000"/>
              </a:lnSpc>
              <a:buAutoNum type="alphaUcParenR"/>
            </a:pPr>
            <a:r>
              <a:rPr lang="en-US" sz="3200" dirty="0"/>
              <a:t>5</a:t>
            </a:r>
          </a:p>
          <a:p>
            <a:pPr marL="457200" indent="-457200">
              <a:lnSpc>
                <a:spcPct val="150000"/>
              </a:lnSpc>
              <a:buAutoNum type="alphaUcParenR"/>
            </a:pPr>
            <a:r>
              <a:rPr lang="en-US" sz="3200" dirty="0"/>
              <a:t>6</a:t>
            </a:r>
          </a:p>
        </p:txBody>
      </p:sp>
    </p:spTree>
    <p:extLst>
      <p:ext uri="{BB962C8B-B14F-4D97-AF65-F5344CB8AC3E}">
        <p14:creationId xmlns:p14="http://schemas.microsoft.com/office/powerpoint/2010/main" val="210025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p:txBody>
          <a:bodyPr/>
          <a:lstStyle/>
          <a:p>
            <a:r>
              <a:rPr lang="en-US" dirty="0"/>
              <a:t>How many keywords?</a:t>
            </a:r>
          </a:p>
        </p:txBody>
      </p:sp>
      <p:sp>
        <p:nvSpPr>
          <p:cNvPr id="4" name="Content Placeholder 3">
            <a:extLst>
              <a:ext uri="{FF2B5EF4-FFF2-40B4-BE49-F238E27FC236}">
                <a16:creationId xmlns:a16="http://schemas.microsoft.com/office/drawing/2014/main" id="{7EFB77CC-34FF-46ED-99AE-7DA2BF719657}"/>
              </a:ext>
            </a:extLst>
          </p:cNvPr>
          <p:cNvSpPr>
            <a:spLocks noGrp="1"/>
          </p:cNvSpPr>
          <p:nvPr>
            <p:ph sz="half" idx="1"/>
          </p:nvPr>
        </p:nvSpPr>
        <p:spPr/>
        <p:txBody>
          <a:bodyPr>
            <a:normAutofit/>
          </a:bodyPr>
          <a:lstStyle/>
          <a:p>
            <a:r>
              <a:rPr lang="en-US" sz="3600" b="1" dirty="0">
                <a:latin typeface="Courier New" panose="02070309020205020404" pitchFamily="49" charset="0"/>
                <a:cs typeface="Courier New" panose="02070309020205020404" pitchFamily="49" charset="0"/>
              </a:rPr>
              <a:t>if</a:t>
            </a:r>
          </a:p>
          <a:p>
            <a:r>
              <a:rPr lang="en-US" sz="3600" b="1" dirty="0">
                <a:latin typeface="Courier New" panose="02070309020205020404" pitchFamily="49" charset="0"/>
                <a:cs typeface="Courier New" panose="02070309020205020404" pitchFamily="49" charset="0"/>
              </a:rPr>
              <a:t>for</a:t>
            </a:r>
          </a:p>
          <a:p>
            <a:r>
              <a:rPr lang="en-US" sz="3600" dirty="0">
                <a:latin typeface="Courier New" panose="02070309020205020404" pitchFamily="49" charset="0"/>
                <a:cs typeface="Courier New" panose="02070309020205020404" pitchFamily="49" charset="0"/>
              </a:rPr>
              <a:t>input</a:t>
            </a:r>
          </a:p>
          <a:p>
            <a:r>
              <a:rPr lang="en-US" sz="3600" dirty="0">
                <a:latin typeface="Courier New" panose="02070309020205020404" pitchFamily="49" charset="0"/>
                <a:cs typeface="Courier New" panose="02070309020205020404" pitchFamily="49" charset="0"/>
              </a:rPr>
              <a:t>print</a:t>
            </a:r>
          </a:p>
          <a:p>
            <a:r>
              <a:rPr lang="en-US" sz="3600" b="1" dirty="0">
                <a:latin typeface="Courier New" panose="02070309020205020404" pitchFamily="49" charset="0"/>
                <a:cs typeface="Courier New" panose="02070309020205020404" pitchFamily="49" charset="0"/>
              </a:rPr>
              <a:t>def</a:t>
            </a:r>
          </a:p>
          <a:p>
            <a:r>
              <a:rPr lang="en-US" sz="3600" dirty="0" err="1">
                <a:latin typeface="Courier New" panose="02070309020205020404" pitchFamily="49" charset="0"/>
                <a:cs typeface="Courier New" panose="02070309020205020404" pitchFamily="49" charset="0"/>
              </a:rPr>
              <a:t>len</a:t>
            </a:r>
            <a:endParaRPr lang="en-US" sz="3600"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p:txBody>
          <a:bodyPr>
            <a:normAutofit fontScale="92500" lnSpcReduction="20000"/>
          </a:bodyPr>
          <a:lstStyle/>
          <a:p>
            <a:pPr marL="457200" indent="-457200">
              <a:lnSpc>
                <a:spcPct val="150000"/>
              </a:lnSpc>
              <a:buAutoNum type="alphaUcParenR"/>
            </a:pPr>
            <a:r>
              <a:rPr lang="en-US" sz="3200" dirty="0"/>
              <a:t>2</a:t>
            </a:r>
          </a:p>
          <a:p>
            <a:pPr marL="457200" indent="-457200">
              <a:lnSpc>
                <a:spcPct val="150000"/>
              </a:lnSpc>
              <a:buAutoNum type="alphaUcParenR"/>
            </a:pPr>
            <a:r>
              <a:rPr lang="en-US" sz="3200" dirty="0"/>
              <a:t>3</a:t>
            </a:r>
          </a:p>
          <a:p>
            <a:pPr marL="457200" indent="-457200">
              <a:lnSpc>
                <a:spcPct val="150000"/>
              </a:lnSpc>
              <a:buAutoNum type="alphaUcParenR"/>
            </a:pPr>
            <a:r>
              <a:rPr lang="en-US" sz="3200" dirty="0"/>
              <a:t>4</a:t>
            </a:r>
          </a:p>
          <a:p>
            <a:pPr marL="457200" indent="-457200">
              <a:lnSpc>
                <a:spcPct val="150000"/>
              </a:lnSpc>
              <a:buAutoNum type="alphaUcParenR"/>
            </a:pPr>
            <a:r>
              <a:rPr lang="en-US" sz="3200" dirty="0"/>
              <a:t>5</a:t>
            </a:r>
          </a:p>
          <a:p>
            <a:pPr marL="457200" indent="-457200">
              <a:lnSpc>
                <a:spcPct val="150000"/>
              </a:lnSpc>
              <a:buAutoNum type="alphaUcParenR"/>
            </a:pPr>
            <a:r>
              <a:rPr lang="en-US" sz="3200" dirty="0"/>
              <a:t>6</a:t>
            </a:r>
          </a:p>
        </p:txBody>
      </p:sp>
      <p:sp>
        <p:nvSpPr>
          <p:cNvPr id="3" name="Speech Bubble: Rectangle with Corners Rounded 2">
            <a:extLst>
              <a:ext uri="{FF2B5EF4-FFF2-40B4-BE49-F238E27FC236}">
                <a16:creationId xmlns:a16="http://schemas.microsoft.com/office/drawing/2014/main" id="{B8D63160-0409-42B1-9013-C8590394BDF1}"/>
              </a:ext>
            </a:extLst>
          </p:cNvPr>
          <p:cNvSpPr/>
          <p:nvPr/>
        </p:nvSpPr>
        <p:spPr>
          <a:xfrm>
            <a:off x="2890683" y="3314700"/>
            <a:ext cx="1238865" cy="341632"/>
          </a:xfrm>
          <a:prstGeom prst="wedgeRoundRectCallout">
            <a:avLst>
              <a:gd name="adj1" fmla="val -82598"/>
              <a:gd name="adj2" fmla="val -1268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t>Function</a:t>
            </a:r>
          </a:p>
        </p:txBody>
      </p:sp>
      <p:sp>
        <p:nvSpPr>
          <p:cNvPr id="6" name="Speech Bubble: Rectangle with Corners Rounded 5">
            <a:extLst>
              <a:ext uri="{FF2B5EF4-FFF2-40B4-BE49-F238E27FC236}">
                <a16:creationId xmlns:a16="http://schemas.microsoft.com/office/drawing/2014/main" id="{8AFB888F-FA00-4CF0-A6E7-85CBAA0BBC06}"/>
              </a:ext>
            </a:extLst>
          </p:cNvPr>
          <p:cNvSpPr/>
          <p:nvPr/>
        </p:nvSpPr>
        <p:spPr>
          <a:xfrm>
            <a:off x="2890683" y="4042287"/>
            <a:ext cx="1238865" cy="341632"/>
          </a:xfrm>
          <a:prstGeom prst="wedgeRoundRectCallout">
            <a:avLst>
              <a:gd name="adj1" fmla="val -82598"/>
              <a:gd name="adj2" fmla="val -1268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t>Function</a:t>
            </a:r>
          </a:p>
        </p:txBody>
      </p:sp>
      <p:sp>
        <p:nvSpPr>
          <p:cNvPr id="7" name="Speech Bubble: Rectangle with Corners Rounded 6">
            <a:extLst>
              <a:ext uri="{FF2B5EF4-FFF2-40B4-BE49-F238E27FC236}">
                <a16:creationId xmlns:a16="http://schemas.microsoft.com/office/drawing/2014/main" id="{43526F46-A15A-43AB-8B24-4D32A897B994}"/>
              </a:ext>
            </a:extLst>
          </p:cNvPr>
          <p:cNvSpPr/>
          <p:nvPr/>
        </p:nvSpPr>
        <p:spPr>
          <a:xfrm>
            <a:off x="2890683" y="5206924"/>
            <a:ext cx="1238865" cy="341632"/>
          </a:xfrm>
          <a:prstGeom prst="wedgeRoundRectCallout">
            <a:avLst>
              <a:gd name="adj1" fmla="val -126646"/>
              <a:gd name="adj2" fmla="val 1753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t>Function</a:t>
            </a:r>
          </a:p>
        </p:txBody>
      </p:sp>
    </p:spTree>
    <p:extLst>
      <p:ext uri="{BB962C8B-B14F-4D97-AF65-F5344CB8AC3E}">
        <p14:creationId xmlns:p14="http://schemas.microsoft.com/office/powerpoint/2010/main" val="32830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1026" name="Picture 2" descr="Image result for question mark dog">
            <a:extLst>
              <a:ext uri="{FF2B5EF4-FFF2-40B4-BE49-F238E27FC236}">
                <a16:creationId xmlns:a16="http://schemas.microsoft.com/office/drawing/2014/main" id="{7FCCFD00-D8C7-4F22-9AAC-C841589B4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6" y="2157731"/>
            <a:ext cx="31813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9262</TotalTime>
  <Words>672</Words>
  <Application>Microsoft Office PowerPoint</Application>
  <PresentationFormat>Widescreen</PresentationFormat>
  <Paragraphs>94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Metropolitan</vt:lpstr>
      <vt:lpstr>If Statements</vt:lpstr>
      <vt:lpstr>If Statements</vt:lpstr>
      <vt:lpstr>Truthiness</vt:lpstr>
      <vt:lpstr>Which is best to follow this line?</vt:lpstr>
      <vt:lpstr>Two Mistakes</vt:lpstr>
      <vt:lpstr>How many paths total to the end?</vt:lpstr>
      <vt:lpstr>How many keywords?</vt:lpstr>
      <vt:lpstr>How many keywords?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198</cp:revision>
  <dcterms:created xsi:type="dcterms:W3CDTF">2017-08-24T16:45:08Z</dcterms:created>
  <dcterms:modified xsi:type="dcterms:W3CDTF">2018-02-04T19:45:07Z</dcterms:modified>
</cp:coreProperties>
</file>