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72" r:id="rId3"/>
    <p:sldId id="273" r:id="rId4"/>
    <p:sldId id="271" r:id="rId5"/>
    <p:sldId id="275" r:id="rId6"/>
    <p:sldId id="274" r:id="rId7"/>
    <p:sldId id="27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8664" autoAdjust="0"/>
  </p:normalViewPr>
  <p:slideViewPr>
    <p:cSldViewPr snapToGrid="0" showGuides="1">
      <p:cViewPr varScale="1">
        <p:scale>
          <a:sx n="53" d="100"/>
          <a:sy n="53" d="100"/>
        </p:scale>
        <p:origin x="1296" y="66"/>
      </p:cViewPr>
      <p:guideLst>
        <p:guide orient="horz" pos="208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loops are an amazing invention. They are a very safe form of iteration that lets us work with lists. When you use a for loop, you have an abstract element that represents "some element of the list" and you write code that uses it. The for loop is the primary way to loop in Python.</a:t>
            </a:r>
          </a:p>
          <a:p>
            <a:endParaRPr lang="en-US" dirty="0"/>
          </a:p>
          <a:p>
            <a:r>
              <a:rPr lang="en-US" dirty="0"/>
              <a:t>If you're feeling belligerent, this is the first opportunity to trash talk While loops. Students with prior programming experience flock to While loops and try to use them everywhere because that's what other languages emphasize. But to do so, they make their lives harder and their code more complex.</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26204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how to write loops is hard, but it helps to start developing schemas for common loop patterns. Besides knowing the mechanics of loops, let students know that they should be able to recite any of these patterns from scratch. Also, point out that all of them work with almost any kind of data. You can apply the Accumulate pattern on a list of Booleans, or a list of integers, or a list of lists.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42650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example problem.</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79444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more potential example problems.</a:t>
            </a:r>
          </a:p>
          <a:p>
            <a:endParaRPr lang="en-US" dirty="0"/>
          </a:p>
          <a:p>
            <a:r>
              <a:rPr lang="en-US" dirty="0"/>
              <a:t>def </a:t>
            </a:r>
            <a:r>
              <a:rPr lang="en-US" dirty="0" err="1"/>
              <a:t>count_trues</a:t>
            </a:r>
            <a:r>
              <a:rPr lang="en-US" dirty="0"/>
              <a:t>(</a:t>
            </a:r>
            <a:r>
              <a:rPr lang="en-US" dirty="0" err="1"/>
              <a:t>test_subjects</a:t>
            </a:r>
            <a:r>
              <a:rPr lang="en-US" dirty="0"/>
              <a:t>):</a:t>
            </a:r>
          </a:p>
          <a:p>
            <a:r>
              <a:rPr lang="en-US" dirty="0"/>
              <a:t>    count = 0</a:t>
            </a:r>
          </a:p>
          <a:p>
            <a:r>
              <a:rPr lang="en-US" dirty="0"/>
              <a:t>    for test in </a:t>
            </a:r>
            <a:r>
              <a:rPr lang="en-US" dirty="0" err="1"/>
              <a:t>test_subjects</a:t>
            </a:r>
            <a:r>
              <a:rPr lang="en-US" dirty="0"/>
              <a:t>:</a:t>
            </a:r>
          </a:p>
          <a:p>
            <a:r>
              <a:rPr lang="en-US" dirty="0"/>
              <a:t>        if test:</a:t>
            </a:r>
          </a:p>
          <a:p>
            <a:r>
              <a:rPr lang="en-US" dirty="0"/>
              <a:t>            count += 1</a:t>
            </a:r>
          </a:p>
          <a:p>
            <a:r>
              <a:rPr lang="en-US" dirty="0"/>
              <a:t>    return count</a:t>
            </a:r>
          </a:p>
          <a:p>
            <a:endParaRPr lang="en-US" dirty="0"/>
          </a:p>
          <a:p>
            <a:r>
              <a:rPr lang="en-US" dirty="0"/>
              <a:t>def </a:t>
            </a:r>
            <a:r>
              <a:rPr lang="en-US" dirty="0" err="1"/>
              <a:t>has_harry_potter</a:t>
            </a:r>
            <a:r>
              <a:rPr lang="en-US" dirty="0"/>
              <a:t>(</a:t>
            </a:r>
            <a:r>
              <a:rPr lang="en-US" dirty="0" err="1"/>
              <a:t>some_books</a:t>
            </a:r>
            <a:r>
              <a:rPr lang="en-US" dirty="0"/>
              <a:t>):</a:t>
            </a:r>
          </a:p>
          <a:p>
            <a:r>
              <a:rPr lang="en-US" dirty="0"/>
              <a:t>    result = False</a:t>
            </a:r>
          </a:p>
          <a:p>
            <a:r>
              <a:rPr lang="en-US" dirty="0"/>
              <a:t>    for book in </a:t>
            </a:r>
            <a:r>
              <a:rPr lang="en-US" dirty="0" err="1"/>
              <a:t>some_books</a:t>
            </a:r>
            <a:r>
              <a:rPr lang="en-US" dirty="0"/>
              <a:t>:</a:t>
            </a:r>
          </a:p>
          <a:p>
            <a:r>
              <a:rPr lang="en-US" dirty="0"/>
              <a:t>        result = result or ("harry potter" in </a:t>
            </a:r>
            <a:r>
              <a:rPr lang="en-US" dirty="0" err="1"/>
              <a:t>book.lower</a:t>
            </a:r>
            <a:r>
              <a:rPr lang="en-US" dirty="0"/>
              <a:t>())</a:t>
            </a:r>
          </a:p>
          <a:p>
            <a:r>
              <a:rPr lang="en-US" dirty="0"/>
              <a:t>    return result</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88971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for the benefit of those who have prior programming experience. </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54521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here shows the difference between using indexes to access elements rather than just using the elements directly. In this course, "That's what makes sense to me" is NOT a justification for using while loops or for/range looping constructs. Students need to get comfortable working with collection-based iteration correctly.</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416044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sz="5200" dirty="0"/>
              <a:t>For Loops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6 – Day 1</a:t>
            </a:r>
          </a:p>
          <a:p>
            <a:r>
              <a:rPr lang="en-US" dirty="0"/>
              <a:t>CS-1064 "Intro to Python"</a:t>
            </a:r>
          </a:p>
        </p:txBody>
      </p:sp>
      <p:sp>
        <p:nvSpPr>
          <p:cNvPr id="4" name="TextBox 3">
            <a:extLst>
              <a:ext uri="{FF2B5EF4-FFF2-40B4-BE49-F238E27FC236}">
                <a16:creationId xmlns:a16="http://schemas.microsoft.com/office/drawing/2014/main" id="{2B36DC45-80A2-47E8-940B-297D75D0D8F6}"/>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5CE-8EA3-4408-AC6A-E2C7D0006436}"/>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6F755B35-3006-4128-A61C-6D3DF51D6F91}"/>
              </a:ext>
            </a:extLst>
          </p:cNvPr>
          <p:cNvSpPr>
            <a:spLocks noGrp="1"/>
          </p:cNvSpPr>
          <p:nvPr>
            <p:ph idx="1"/>
          </p:nvPr>
        </p:nvSpPr>
        <p:spPr/>
        <p:txBody>
          <a:bodyPr/>
          <a:lstStyle/>
          <a:p>
            <a:r>
              <a:rPr lang="en-US" dirty="0"/>
              <a:t>One of the best ideas in looping ever</a:t>
            </a:r>
          </a:p>
        </p:txBody>
      </p:sp>
    </p:spTree>
    <p:extLst>
      <p:ext uri="{BB962C8B-B14F-4D97-AF65-F5344CB8AC3E}">
        <p14:creationId xmlns:p14="http://schemas.microsoft.com/office/powerpoint/2010/main" val="248705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76E0-4AB5-4172-901A-56A527F25672}"/>
              </a:ext>
            </a:extLst>
          </p:cNvPr>
          <p:cNvSpPr>
            <a:spLocks noGrp="1"/>
          </p:cNvSpPr>
          <p:nvPr>
            <p:ph type="title"/>
          </p:nvPr>
        </p:nvSpPr>
        <p:spPr/>
        <p:txBody>
          <a:bodyPr/>
          <a:lstStyle/>
          <a:p>
            <a:r>
              <a:rPr lang="en-US" dirty="0"/>
              <a:t>Loop Patterns: Memorize them!</a:t>
            </a:r>
          </a:p>
        </p:txBody>
      </p:sp>
      <p:sp>
        <p:nvSpPr>
          <p:cNvPr id="3" name="Content Placeholder 2">
            <a:extLst>
              <a:ext uri="{FF2B5EF4-FFF2-40B4-BE49-F238E27FC236}">
                <a16:creationId xmlns:a16="http://schemas.microsoft.com/office/drawing/2014/main" id="{FDCF44F3-0B22-436C-9989-6E2F4F7CBAA1}"/>
              </a:ext>
            </a:extLst>
          </p:cNvPr>
          <p:cNvSpPr>
            <a:spLocks noGrp="1"/>
          </p:cNvSpPr>
          <p:nvPr>
            <p:ph idx="1"/>
          </p:nvPr>
        </p:nvSpPr>
        <p:spPr/>
        <p:txBody>
          <a:bodyPr/>
          <a:lstStyle/>
          <a:p>
            <a:r>
              <a:rPr lang="en-US" dirty="0"/>
              <a:t>Accumulate</a:t>
            </a:r>
          </a:p>
          <a:p>
            <a:pPr lvl="1"/>
            <a:r>
              <a:rPr lang="en-US" dirty="0"/>
              <a:t>Count</a:t>
            </a:r>
          </a:p>
          <a:p>
            <a:pPr lvl="1"/>
            <a:r>
              <a:rPr lang="en-US" dirty="0"/>
              <a:t>Sum</a:t>
            </a:r>
          </a:p>
          <a:p>
            <a:r>
              <a:rPr lang="en-US" dirty="0"/>
              <a:t>Filter</a:t>
            </a:r>
          </a:p>
          <a:p>
            <a:r>
              <a:rPr lang="en-US" dirty="0"/>
              <a:t>Map/Transform</a:t>
            </a:r>
          </a:p>
          <a:p>
            <a:r>
              <a:rPr lang="en-US" dirty="0"/>
              <a:t>Min/Max</a:t>
            </a:r>
          </a:p>
        </p:txBody>
      </p:sp>
    </p:spTree>
    <p:extLst>
      <p:ext uri="{BB962C8B-B14F-4D97-AF65-F5344CB8AC3E}">
        <p14:creationId xmlns:p14="http://schemas.microsoft.com/office/powerpoint/2010/main" val="184585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1834-1748-4732-B0DE-0E3EAA1E4075}"/>
              </a:ext>
            </a:extLst>
          </p:cNvPr>
          <p:cNvSpPr>
            <a:spLocks noGrp="1"/>
          </p:cNvSpPr>
          <p:nvPr>
            <p:ph type="title"/>
          </p:nvPr>
        </p:nvSpPr>
        <p:spPr/>
        <p:txBody>
          <a:bodyPr/>
          <a:lstStyle/>
          <a:p>
            <a:r>
              <a:rPr lang="en-US" dirty="0"/>
              <a:t>Lists and Loops</a:t>
            </a:r>
          </a:p>
        </p:txBody>
      </p:sp>
      <p:sp>
        <p:nvSpPr>
          <p:cNvPr id="3" name="Content Placeholder 2">
            <a:extLst>
              <a:ext uri="{FF2B5EF4-FFF2-40B4-BE49-F238E27FC236}">
                <a16:creationId xmlns:a16="http://schemas.microsoft.com/office/drawing/2014/main" id="{368392CA-EF8B-425B-B48C-60740F94C8A4}"/>
              </a:ext>
            </a:extLst>
          </p:cNvPr>
          <p:cNvSpPr>
            <a:spLocks noGrp="1"/>
          </p:cNvSpPr>
          <p:nvPr>
            <p:ph idx="1"/>
          </p:nvPr>
        </p:nvSpPr>
        <p:spPr/>
        <p:txBody>
          <a:bodyPr/>
          <a:lstStyle/>
          <a:p>
            <a:r>
              <a:rPr lang="en-US" dirty="0"/>
              <a:t>"Create a function that will consume a list of numbers and returns the sum of all the numbers that are negative"</a:t>
            </a:r>
          </a:p>
          <a:p>
            <a:pPr lvl="1"/>
            <a:r>
              <a:rPr lang="en-US" dirty="0"/>
              <a:t>Filter + sum</a:t>
            </a:r>
          </a:p>
          <a:p>
            <a:endParaRPr lang="en-US" dirty="0"/>
          </a:p>
          <a:p>
            <a:r>
              <a:rPr lang="en-US" dirty="0"/>
              <a:t>Input: [-10, -5, 0, 5, 10]</a:t>
            </a:r>
          </a:p>
          <a:p>
            <a:r>
              <a:rPr lang="en-US" dirty="0"/>
              <a:t>Output: -15</a:t>
            </a:r>
          </a:p>
        </p:txBody>
      </p:sp>
    </p:spTree>
    <p:extLst>
      <p:ext uri="{BB962C8B-B14F-4D97-AF65-F5344CB8AC3E}">
        <p14:creationId xmlns:p14="http://schemas.microsoft.com/office/powerpoint/2010/main" val="242140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0E7D-A5E8-4B98-BFC0-4FA6A202ED73}"/>
              </a:ext>
            </a:extLst>
          </p:cNvPr>
          <p:cNvSpPr>
            <a:spLocks noGrp="1"/>
          </p:cNvSpPr>
          <p:nvPr>
            <p:ph type="title"/>
          </p:nvPr>
        </p:nvSpPr>
        <p:spPr/>
        <p:txBody>
          <a:bodyPr/>
          <a:lstStyle/>
          <a:p>
            <a:r>
              <a:rPr lang="en-US" dirty="0"/>
              <a:t>Processing Lists of Any Type</a:t>
            </a:r>
          </a:p>
        </p:txBody>
      </p:sp>
      <p:sp>
        <p:nvSpPr>
          <p:cNvPr id="3" name="Content Placeholder 2">
            <a:extLst>
              <a:ext uri="{FF2B5EF4-FFF2-40B4-BE49-F238E27FC236}">
                <a16:creationId xmlns:a16="http://schemas.microsoft.com/office/drawing/2014/main" id="{7389DAF5-8EA6-4510-B950-3C1AA5BD41A9}"/>
              </a:ext>
            </a:extLst>
          </p:cNvPr>
          <p:cNvSpPr>
            <a:spLocks noGrp="1"/>
          </p:cNvSpPr>
          <p:nvPr>
            <p:ph idx="1"/>
          </p:nvPr>
        </p:nvSpPr>
        <p:spPr/>
        <p:txBody>
          <a:bodyPr/>
          <a:lstStyle/>
          <a:p>
            <a:r>
              <a:rPr lang="en-US" dirty="0"/>
              <a:t>A scientist has a long list of Boolean values indicating whether his test subjects responded to a treatment. Create a function that consumes a list of Boolean values and count the number of times that it was True.</a:t>
            </a:r>
          </a:p>
          <a:p>
            <a:pPr lvl="1"/>
            <a:r>
              <a:rPr lang="en-US" dirty="0"/>
              <a:t>Count + Filter</a:t>
            </a:r>
          </a:p>
          <a:p>
            <a:pPr lvl="1"/>
            <a:endParaRPr lang="en-US" dirty="0"/>
          </a:p>
          <a:p>
            <a:r>
              <a:rPr lang="en-US" dirty="0"/>
              <a:t>Write a function that consumes a list of strings representing books and returns whether any of the strings contains the word "harry potter". </a:t>
            </a:r>
          </a:p>
          <a:p>
            <a:pPr lvl="1"/>
            <a:r>
              <a:rPr lang="en-US" dirty="0"/>
              <a:t>Accumulate</a:t>
            </a:r>
          </a:p>
        </p:txBody>
      </p:sp>
    </p:spTree>
    <p:extLst>
      <p:ext uri="{BB962C8B-B14F-4D97-AF65-F5344CB8AC3E}">
        <p14:creationId xmlns:p14="http://schemas.microsoft.com/office/powerpoint/2010/main" val="270059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45FF-C7FD-4206-95F7-8FA6E4469C31}"/>
              </a:ext>
            </a:extLst>
          </p:cNvPr>
          <p:cNvSpPr>
            <a:spLocks noGrp="1"/>
          </p:cNvSpPr>
          <p:nvPr>
            <p:ph type="title"/>
          </p:nvPr>
        </p:nvSpPr>
        <p:spPr>
          <a:xfrm>
            <a:off x="657224" y="499533"/>
            <a:ext cx="10772775" cy="1658198"/>
          </a:xfrm>
        </p:spPr>
        <p:txBody>
          <a:bodyPr/>
          <a:lstStyle/>
          <a:p>
            <a:r>
              <a:rPr lang="en-US" dirty="0"/>
              <a:t>Which of the following solutions is the best way to sum the list?</a:t>
            </a:r>
          </a:p>
        </p:txBody>
      </p:sp>
      <p:sp>
        <p:nvSpPr>
          <p:cNvPr id="5" name="Rectangle 4">
            <a:extLst>
              <a:ext uri="{FF2B5EF4-FFF2-40B4-BE49-F238E27FC236}">
                <a16:creationId xmlns:a16="http://schemas.microsoft.com/office/drawing/2014/main" id="{64360E44-9E89-451C-A6C5-E4D365C09C7B}"/>
              </a:ext>
            </a:extLst>
          </p:cNvPr>
          <p:cNvSpPr/>
          <p:nvPr/>
        </p:nvSpPr>
        <p:spPr>
          <a:xfrm>
            <a:off x="353568" y="2819916"/>
            <a:ext cx="4840224"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solidFill>
                  <a:srgbClr val="000000"/>
                </a:solidFill>
                <a:latin typeface="Courier New" panose="02070309020205020404" pitchFamily="49" charset="0"/>
              </a:rPr>
              <a:t>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0</a:t>
            </a:r>
            <a:endParaRPr lang="en-US" sz="2800" dirty="0">
              <a:solidFill>
                <a:srgbClr val="000000"/>
              </a:solidFill>
              <a:latin typeface="Courier New" panose="02070309020205020404" pitchFamily="49" charset="0"/>
            </a:endParaRPr>
          </a:p>
          <a:p>
            <a:r>
              <a:rPr lang="en-US" sz="2800" b="1" dirty="0">
                <a:solidFill>
                  <a:srgbClr val="0000FF"/>
                </a:solidFill>
                <a:latin typeface="Courier New" panose="02070309020205020404" pitchFamily="49" charset="0"/>
              </a:rPr>
              <a:t>for</a:t>
            </a:r>
            <a:r>
              <a:rPr lang="en-US" sz="2800" dirty="0">
                <a:solidFill>
                  <a:srgbClr val="000000"/>
                </a:solidFill>
                <a:latin typeface="Courier New" panose="02070309020205020404" pitchFamily="49" charset="0"/>
              </a:rPr>
              <a:t> price </a:t>
            </a:r>
            <a:r>
              <a:rPr lang="en-US" sz="2800" b="1" dirty="0">
                <a:solidFill>
                  <a:srgbClr val="0000FF"/>
                </a:solidFill>
                <a:latin typeface="Courier New" panose="02070309020205020404" pitchFamily="49" charset="0"/>
              </a:rPr>
              <a:t>in</a:t>
            </a:r>
            <a:r>
              <a:rPr lang="en-US" sz="2800" dirty="0">
                <a:solidFill>
                  <a:srgbClr val="000000"/>
                </a:solidFill>
                <a:latin typeface="Courier New" panose="02070309020205020404" pitchFamily="49" charset="0"/>
              </a:rPr>
              <a:t> prices</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a:solidFill>
                  <a:srgbClr val="000000"/>
                </a:solidFill>
                <a:latin typeface="Courier New" panose="02070309020205020404" pitchFamily="49" charset="0"/>
              </a:rPr>
              <a:t>    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price</a:t>
            </a:r>
          </a:p>
        </p:txBody>
      </p:sp>
      <p:sp>
        <p:nvSpPr>
          <p:cNvPr id="6" name="Rectangle 5">
            <a:extLst>
              <a:ext uri="{FF2B5EF4-FFF2-40B4-BE49-F238E27FC236}">
                <a16:creationId xmlns:a16="http://schemas.microsoft.com/office/drawing/2014/main" id="{4E9702BB-8E80-4C5A-8C10-60D86831F6EE}"/>
              </a:ext>
            </a:extLst>
          </p:cNvPr>
          <p:cNvSpPr/>
          <p:nvPr/>
        </p:nvSpPr>
        <p:spPr>
          <a:xfrm>
            <a:off x="353568" y="4746784"/>
            <a:ext cx="540715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solidFill>
                  <a:srgbClr val="000000"/>
                </a:solidFill>
                <a:latin typeface="Courier New" panose="02070309020205020404" pitchFamily="49" charset="0"/>
              </a:rPr>
              <a:t>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0</a:t>
            </a:r>
            <a:endParaRPr lang="en-US" sz="2800" dirty="0">
              <a:solidFill>
                <a:srgbClr val="000000"/>
              </a:solidFill>
              <a:latin typeface="Courier New" panose="02070309020205020404" pitchFamily="49" charset="0"/>
            </a:endParaRPr>
          </a:p>
          <a:p>
            <a:r>
              <a:rPr lang="en-US" sz="2800" b="1" dirty="0">
                <a:solidFill>
                  <a:srgbClr val="0000FF"/>
                </a:solidFill>
                <a:latin typeface="Courier New" panose="02070309020205020404" pitchFamily="49" charset="0"/>
              </a:rPr>
              <a:t>for</a:t>
            </a:r>
            <a:r>
              <a:rPr lang="en-US" sz="2800" dirty="0">
                <a:solidFill>
                  <a:srgbClr val="000000"/>
                </a:solidFill>
                <a:latin typeface="Courier New" panose="02070309020205020404" pitchFamily="49" charset="0"/>
              </a:rPr>
              <a:t> index </a:t>
            </a:r>
            <a:r>
              <a:rPr lang="en-US" sz="2800" b="1" dirty="0">
                <a:solidFill>
                  <a:srgbClr val="0000FF"/>
                </a:solidFill>
                <a:latin typeface="Courier New" panose="02070309020205020404" pitchFamily="49" charset="0"/>
              </a:rPr>
              <a:t>in</a:t>
            </a:r>
            <a:r>
              <a:rPr lang="en-US" sz="2800" dirty="0">
                <a:solidFill>
                  <a:srgbClr val="000000"/>
                </a:solidFill>
                <a:latin typeface="Courier New" panose="02070309020205020404" pitchFamily="49" charset="0"/>
              </a:rPr>
              <a:t> range</a:t>
            </a:r>
            <a:r>
              <a:rPr lang="en-US" sz="2800" b="1" dirty="0">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len</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prices</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a:solidFill>
                  <a:srgbClr val="000000"/>
                </a:solidFill>
                <a:latin typeface="Courier New" panose="02070309020205020404" pitchFamily="49" charset="0"/>
              </a:rPr>
              <a:t>    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price</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index</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43DCC5E4-00B4-4949-B358-6328837AB6B4}"/>
              </a:ext>
            </a:extLst>
          </p:cNvPr>
          <p:cNvSpPr/>
          <p:nvPr/>
        </p:nvSpPr>
        <p:spPr>
          <a:xfrm>
            <a:off x="6134100" y="3061114"/>
            <a:ext cx="5804538"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solidFill>
                  <a:srgbClr val="000000"/>
                </a:solidFill>
                <a:latin typeface="Courier New" panose="02070309020205020404" pitchFamily="49" charset="0"/>
              </a:rPr>
              <a:t>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0</a:t>
            </a:r>
            <a:endParaRPr lang="en-US" sz="2800" dirty="0">
              <a:solidFill>
                <a:srgbClr val="000000"/>
              </a:solidFill>
              <a:latin typeface="Courier New" panose="02070309020205020404" pitchFamily="49" charset="0"/>
            </a:endParaRPr>
          </a:p>
          <a:p>
            <a:r>
              <a:rPr lang="en-US" sz="2800" dirty="0">
                <a:solidFill>
                  <a:srgbClr val="000000"/>
                </a:solidFill>
                <a:latin typeface="Courier New" panose="02070309020205020404" pitchFamily="49" charset="0"/>
              </a:rPr>
              <a:t>index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0</a:t>
            </a:r>
            <a:endParaRPr lang="en-US" sz="2800" dirty="0">
              <a:solidFill>
                <a:srgbClr val="000000"/>
              </a:solidFill>
              <a:latin typeface="Courier New" panose="02070309020205020404" pitchFamily="49" charset="0"/>
            </a:endParaRPr>
          </a:p>
          <a:p>
            <a:r>
              <a:rPr lang="en-US" sz="2800" b="1" dirty="0">
                <a:solidFill>
                  <a:srgbClr val="0000FF"/>
                </a:solidFill>
                <a:latin typeface="Courier New" panose="02070309020205020404" pitchFamily="49" charset="0"/>
              </a:rPr>
              <a:t>while</a:t>
            </a:r>
            <a:r>
              <a:rPr lang="en-US" sz="2800" dirty="0">
                <a:solidFill>
                  <a:srgbClr val="000000"/>
                </a:solidFill>
                <a:latin typeface="Courier New" panose="02070309020205020404" pitchFamily="49" charset="0"/>
              </a:rPr>
              <a:t> index </a:t>
            </a:r>
            <a:r>
              <a:rPr lang="en-US" sz="2800" b="1" dirty="0">
                <a:solidFill>
                  <a:srgbClr val="000080"/>
                </a:solidFill>
                <a:latin typeface="Courier New" panose="02070309020205020404" pitchFamily="49" charset="0"/>
              </a:rPr>
              <a:t>&lt;</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len</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prices</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a:solidFill>
                  <a:srgbClr val="000000"/>
                </a:solidFill>
                <a:latin typeface="Courier New" panose="02070309020205020404" pitchFamily="49" charset="0"/>
              </a:rPr>
              <a:t>    sum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prices</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index</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a:solidFill>
                  <a:srgbClr val="000000"/>
                </a:solidFill>
                <a:latin typeface="Courier New" panose="02070309020205020404" pitchFamily="49" charset="0"/>
              </a:rPr>
              <a:t>    index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1</a:t>
            </a:r>
            <a:endParaRPr lang="en-US" sz="2800" dirty="0">
              <a:solidFill>
                <a:srgbClr val="000000"/>
              </a:solidFill>
              <a:latin typeface="Courier New" panose="02070309020205020404" pitchFamily="49" charset="0"/>
            </a:endParaRPr>
          </a:p>
        </p:txBody>
      </p:sp>
      <p:sp>
        <p:nvSpPr>
          <p:cNvPr id="8" name="TextBox 7">
            <a:extLst>
              <a:ext uri="{FF2B5EF4-FFF2-40B4-BE49-F238E27FC236}">
                <a16:creationId xmlns:a16="http://schemas.microsoft.com/office/drawing/2014/main" id="{E6083FAA-FD7F-4187-8197-639706D9284B}"/>
              </a:ext>
            </a:extLst>
          </p:cNvPr>
          <p:cNvSpPr txBox="1"/>
          <p:nvPr/>
        </p:nvSpPr>
        <p:spPr>
          <a:xfrm>
            <a:off x="353568" y="2340864"/>
            <a:ext cx="538930" cy="584775"/>
          </a:xfrm>
          <a:prstGeom prst="rect">
            <a:avLst/>
          </a:prstGeom>
          <a:noFill/>
        </p:spPr>
        <p:txBody>
          <a:bodyPr wrap="none" rtlCol="0">
            <a:spAutoFit/>
          </a:bodyPr>
          <a:lstStyle/>
          <a:p>
            <a:r>
              <a:rPr lang="en-US" sz="3200" dirty="0"/>
              <a:t>A)</a:t>
            </a:r>
          </a:p>
        </p:txBody>
      </p:sp>
      <p:sp>
        <p:nvSpPr>
          <p:cNvPr id="9" name="TextBox 8">
            <a:extLst>
              <a:ext uri="{FF2B5EF4-FFF2-40B4-BE49-F238E27FC236}">
                <a16:creationId xmlns:a16="http://schemas.microsoft.com/office/drawing/2014/main" id="{65FEA4BC-3C1F-47BC-BD76-CC41BC9DDF99}"/>
              </a:ext>
            </a:extLst>
          </p:cNvPr>
          <p:cNvSpPr txBox="1"/>
          <p:nvPr/>
        </p:nvSpPr>
        <p:spPr>
          <a:xfrm>
            <a:off x="319474" y="4281880"/>
            <a:ext cx="538930" cy="584775"/>
          </a:xfrm>
          <a:prstGeom prst="rect">
            <a:avLst/>
          </a:prstGeom>
          <a:noFill/>
        </p:spPr>
        <p:txBody>
          <a:bodyPr wrap="square" rtlCol="0">
            <a:spAutoFit/>
          </a:bodyPr>
          <a:lstStyle/>
          <a:p>
            <a:r>
              <a:rPr lang="en-US" sz="3200" dirty="0"/>
              <a:t>B)</a:t>
            </a:r>
          </a:p>
        </p:txBody>
      </p:sp>
      <p:sp>
        <p:nvSpPr>
          <p:cNvPr id="10" name="TextBox 9">
            <a:extLst>
              <a:ext uri="{FF2B5EF4-FFF2-40B4-BE49-F238E27FC236}">
                <a16:creationId xmlns:a16="http://schemas.microsoft.com/office/drawing/2014/main" id="{B4EBB111-CCAF-4BE5-8FD5-32F5D1A160BA}"/>
              </a:ext>
            </a:extLst>
          </p:cNvPr>
          <p:cNvSpPr txBox="1"/>
          <p:nvPr/>
        </p:nvSpPr>
        <p:spPr>
          <a:xfrm>
            <a:off x="6134100" y="2496894"/>
            <a:ext cx="538930" cy="584775"/>
          </a:xfrm>
          <a:prstGeom prst="rect">
            <a:avLst/>
          </a:prstGeom>
          <a:noFill/>
        </p:spPr>
        <p:txBody>
          <a:bodyPr wrap="square" rtlCol="0">
            <a:spAutoFit/>
          </a:bodyPr>
          <a:lstStyle/>
          <a:p>
            <a:r>
              <a:rPr lang="en-US" sz="3200" dirty="0"/>
              <a:t>C)</a:t>
            </a:r>
          </a:p>
        </p:txBody>
      </p:sp>
    </p:spTree>
    <p:extLst>
      <p:ext uri="{BB962C8B-B14F-4D97-AF65-F5344CB8AC3E}">
        <p14:creationId xmlns:p14="http://schemas.microsoft.com/office/powerpoint/2010/main" val="364540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609-38CB-4A34-920D-F9A6A4C5C3D0}"/>
              </a:ext>
            </a:extLst>
          </p:cNvPr>
          <p:cNvSpPr>
            <a:spLocks noGrp="1"/>
          </p:cNvSpPr>
          <p:nvPr>
            <p:ph type="title"/>
          </p:nvPr>
        </p:nvSpPr>
        <p:spPr/>
        <p:txBody>
          <a:bodyPr/>
          <a:lstStyle/>
          <a:p>
            <a:r>
              <a:rPr lang="en-US" dirty="0"/>
              <a:t>No more indexing in loops</a:t>
            </a:r>
          </a:p>
        </p:txBody>
      </p:sp>
      <p:sp>
        <p:nvSpPr>
          <p:cNvPr id="3" name="Content Placeholder 2">
            <a:extLst>
              <a:ext uri="{FF2B5EF4-FFF2-40B4-BE49-F238E27FC236}">
                <a16:creationId xmlns:a16="http://schemas.microsoft.com/office/drawing/2014/main" id="{9C8EAE99-B467-4C62-9F51-18E16B2D98DF}"/>
              </a:ext>
            </a:extLst>
          </p:cNvPr>
          <p:cNvSpPr>
            <a:spLocks noGrp="1"/>
          </p:cNvSpPr>
          <p:nvPr>
            <p:ph idx="1"/>
          </p:nvPr>
        </p:nvSpPr>
        <p:spPr>
          <a:xfrm>
            <a:off x="676656" y="2011680"/>
            <a:ext cx="10753725" cy="3766185"/>
          </a:xfrm>
        </p:spPr>
        <p:txBody>
          <a:bodyPr/>
          <a:lstStyle/>
          <a:p>
            <a:r>
              <a:rPr lang="en-US" dirty="0"/>
              <a:t>If you have programmed in Java, C, etc. before:</a:t>
            </a:r>
          </a:p>
        </p:txBody>
      </p:sp>
      <p:sp>
        <p:nvSpPr>
          <p:cNvPr id="4" name="Rectangle 3">
            <a:extLst>
              <a:ext uri="{FF2B5EF4-FFF2-40B4-BE49-F238E27FC236}">
                <a16:creationId xmlns:a16="http://schemas.microsoft.com/office/drawing/2014/main" id="{4842464A-6920-4243-989E-D4AE932FCC0F}"/>
              </a:ext>
            </a:extLst>
          </p:cNvPr>
          <p:cNvSpPr/>
          <p:nvPr/>
        </p:nvSpPr>
        <p:spPr>
          <a:xfrm>
            <a:off x="676656" y="2945368"/>
            <a:ext cx="3502882" cy="461665"/>
          </a:xfrm>
          <a:prstGeom prst="rect">
            <a:avLst/>
          </a:prstGeom>
        </p:spPr>
        <p:txBody>
          <a:bodyPr wrap="none">
            <a:spAutoFit/>
          </a:bodyPr>
          <a:lstStyle/>
          <a:p>
            <a:r>
              <a:rPr lang="en-US" sz="2400" dirty="0">
                <a:solidFill>
                  <a:srgbClr val="000000"/>
                </a:solidFill>
                <a:latin typeface="Courier New" panose="02070309020205020404" pitchFamily="49" charset="0"/>
              </a:rPr>
              <a:t>prices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800000"/>
                </a:solidFill>
                <a:latin typeface="Courier New" panose="02070309020205020404" pitchFamily="49" charset="0"/>
              </a:rPr>
              <a:t>4</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3</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6</a:t>
            </a:r>
            <a:r>
              <a:rPr lang="en-US" sz="2400" b="1" dirty="0">
                <a:solidFill>
                  <a:srgbClr val="000080"/>
                </a:solidFill>
                <a:latin typeface="Courier New" panose="02070309020205020404" pitchFamily="49" charset="0"/>
              </a:rPr>
              <a:t>]</a:t>
            </a:r>
            <a:endParaRPr lang="en-US" sz="2400" dirty="0"/>
          </a:p>
        </p:txBody>
      </p:sp>
      <p:sp>
        <p:nvSpPr>
          <p:cNvPr id="5" name="Rectangle 4">
            <a:extLst>
              <a:ext uri="{FF2B5EF4-FFF2-40B4-BE49-F238E27FC236}">
                <a16:creationId xmlns:a16="http://schemas.microsoft.com/office/drawing/2014/main" id="{FEFB8C91-A3AF-4199-A37D-835484D21088}"/>
              </a:ext>
            </a:extLst>
          </p:cNvPr>
          <p:cNvSpPr/>
          <p:nvPr/>
        </p:nvSpPr>
        <p:spPr>
          <a:xfrm>
            <a:off x="676656" y="3912896"/>
            <a:ext cx="6096000" cy="830997"/>
          </a:xfrm>
          <a:prstGeom prst="rect">
            <a:avLst/>
          </a:prstGeom>
        </p:spPr>
        <p:txBody>
          <a:bodyPr>
            <a:spAutoFit/>
          </a:bodyPr>
          <a:lstStyle/>
          <a:p>
            <a:r>
              <a:rPr lang="en-US" sz="2400" b="1" dirty="0">
                <a:solidFill>
                  <a:srgbClr val="0000FF"/>
                </a:solidFill>
                <a:latin typeface="Courier New" panose="02070309020205020404" pitchFamily="49" charset="0"/>
              </a:rPr>
              <a:t>for</a:t>
            </a:r>
            <a:r>
              <a:rPr lang="en-US" sz="2400" dirty="0">
                <a:solidFill>
                  <a:srgbClr val="000000"/>
                </a:solidFill>
                <a:latin typeface="Courier New" panose="02070309020205020404" pitchFamily="49" charset="0"/>
              </a:rPr>
              <a:t> price </a:t>
            </a:r>
            <a:r>
              <a:rPr lang="en-US" sz="2400" b="1" dirty="0">
                <a:solidFill>
                  <a:srgbClr val="0000FF"/>
                </a:solidFill>
                <a:latin typeface="Courier New" panose="02070309020205020404" pitchFamily="49" charset="0"/>
              </a:rPr>
              <a:t>in</a:t>
            </a:r>
            <a:r>
              <a:rPr lang="en-US" sz="2400" dirty="0">
                <a:solidFill>
                  <a:srgbClr val="000000"/>
                </a:solidFill>
                <a:latin typeface="Courier New" panose="02070309020205020404" pitchFamily="49" charset="0"/>
              </a:rPr>
              <a:t> prices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 price …</a:t>
            </a:r>
            <a:endParaRPr lang="en-US" sz="2400" dirty="0"/>
          </a:p>
        </p:txBody>
      </p:sp>
      <p:sp>
        <p:nvSpPr>
          <p:cNvPr id="6" name="Rectangle 5">
            <a:extLst>
              <a:ext uri="{FF2B5EF4-FFF2-40B4-BE49-F238E27FC236}">
                <a16:creationId xmlns:a16="http://schemas.microsoft.com/office/drawing/2014/main" id="{9C73B98E-0490-4BAE-8BC5-60A2C9D9FB30}"/>
              </a:ext>
            </a:extLst>
          </p:cNvPr>
          <p:cNvSpPr/>
          <p:nvPr/>
        </p:nvSpPr>
        <p:spPr>
          <a:xfrm>
            <a:off x="1131538" y="5162198"/>
            <a:ext cx="6096000" cy="830997"/>
          </a:xfrm>
          <a:prstGeom prst="rect">
            <a:avLst/>
          </a:prstGeom>
        </p:spPr>
        <p:txBody>
          <a:bodyPr>
            <a:spAutoFit/>
          </a:bodyPr>
          <a:lstStyle/>
          <a:p>
            <a:r>
              <a:rPr lang="en-US" sz="2400" b="1" dirty="0">
                <a:solidFill>
                  <a:srgbClr val="0000FF"/>
                </a:solidFill>
                <a:latin typeface="Courier New" panose="02070309020205020404" pitchFamily="49" charset="0"/>
              </a:rPr>
              <a:t>for</a:t>
            </a:r>
            <a:r>
              <a:rPr lang="en-US" sz="2400" dirty="0">
                <a:solidFill>
                  <a:srgbClr val="000000"/>
                </a:solidFill>
                <a:latin typeface="Courier New" panose="02070309020205020404" pitchFamily="49" charset="0"/>
              </a:rPr>
              <a:t> index </a:t>
            </a:r>
            <a:r>
              <a:rPr lang="en-US" sz="2400" b="1" dirty="0">
                <a:solidFill>
                  <a:srgbClr val="0000FF"/>
                </a:solidFill>
                <a:latin typeface="Courier New" panose="02070309020205020404" pitchFamily="49" charset="0"/>
              </a:rPr>
              <a:t>in</a:t>
            </a:r>
            <a:r>
              <a:rPr lang="en-US" sz="2400" dirty="0">
                <a:solidFill>
                  <a:srgbClr val="000000"/>
                </a:solidFill>
                <a:latin typeface="Courier New" panose="02070309020205020404" pitchFamily="49" charset="0"/>
              </a:rPr>
              <a:t> range</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len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prices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 price</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index</a:t>
            </a:r>
            <a:r>
              <a:rPr lang="en-US" sz="2400" b="1" dirty="0">
                <a:solidFill>
                  <a:srgbClr val="000080"/>
                </a:solidFill>
                <a:latin typeface="Courier New" panose="02070309020205020404" pitchFamily="49" charset="0"/>
              </a:rPr>
              <a:t>] …</a:t>
            </a:r>
            <a:endParaRPr lang="en-US" sz="2400" dirty="0"/>
          </a:p>
        </p:txBody>
      </p:sp>
      <p:sp>
        <p:nvSpPr>
          <p:cNvPr id="9" name="Multiplication Sign 8">
            <a:extLst>
              <a:ext uri="{FF2B5EF4-FFF2-40B4-BE49-F238E27FC236}">
                <a16:creationId xmlns:a16="http://schemas.microsoft.com/office/drawing/2014/main" id="{5DE1CF9F-DF59-447A-9A39-CB0E748EBA85}"/>
              </a:ext>
            </a:extLst>
          </p:cNvPr>
          <p:cNvSpPr/>
          <p:nvPr/>
        </p:nvSpPr>
        <p:spPr>
          <a:xfrm>
            <a:off x="569032" y="5249756"/>
            <a:ext cx="670131" cy="615667"/>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D043AD16-8C09-435B-8310-961BC7F3D9DC}"/>
              </a:ext>
            </a:extLst>
          </p:cNvPr>
          <p:cNvSpPr/>
          <p:nvPr/>
        </p:nvSpPr>
        <p:spPr>
          <a:xfrm>
            <a:off x="7227538" y="3912896"/>
            <a:ext cx="2196681" cy="415498"/>
          </a:xfrm>
          <a:prstGeom prst="wedgeRoundRectCallout">
            <a:avLst>
              <a:gd name="adj1" fmla="val -155783"/>
              <a:gd name="adj2" fmla="val 3055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Beautiful!</a:t>
            </a:r>
          </a:p>
        </p:txBody>
      </p:sp>
      <p:sp>
        <p:nvSpPr>
          <p:cNvPr id="11" name="Speech Bubble: Rectangle with Corners Rounded 10">
            <a:extLst>
              <a:ext uri="{FF2B5EF4-FFF2-40B4-BE49-F238E27FC236}">
                <a16:creationId xmlns:a16="http://schemas.microsoft.com/office/drawing/2014/main" id="{4E87578F-F953-4BEA-9D84-62EB769E9C85}"/>
              </a:ext>
            </a:extLst>
          </p:cNvPr>
          <p:cNvSpPr/>
          <p:nvPr/>
        </p:nvSpPr>
        <p:spPr>
          <a:xfrm>
            <a:off x="9547951" y="5042007"/>
            <a:ext cx="2196681" cy="415498"/>
          </a:xfrm>
          <a:prstGeom prst="wedgeRoundRectCallout">
            <a:avLst>
              <a:gd name="adj1" fmla="val -155783"/>
              <a:gd name="adj2" fmla="val 3055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Horrifying!</a:t>
            </a:r>
          </a:p>
        </p:txBody>
      </p:sp>
    </p:spTree>
    <p:extLst>
      <p:ext uri="{BB962C8B-B14F-4D97-AF65-F5344CB8AC3E}">
        <p14:creationId xmlns:p14="http://schemas.microsoft.com/office/powerpoint/2010/main" val="381846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1026" name="Picture 2" descr="Image result for question mark dog">
            <a:extLst>
              <a:ext uri="{FF2B5EF4-FFF2-40B4-BE49-F238E27FC236}">
                <a16:creationId xmlns:a16="http://schemas.microsoft.com/office/drawing/2014/main" id="{7FCCFD00-D8C7-4F22-9AAC-C841589B4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6" y="2157731"/>
            <a:ext cx="31813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10762</TotalTime>
  <Words>667</Words>
  <Application>Microsoft Office PowerPoint</Application>
  <PresentationFormat>Widescreen</PresentationFormat>
  <Paragraphs>77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Metropolitan</vt:lpstr>
      <vt:lpstr>For Loops</vt:lpstr>
      <vt:lpstr>For Loops</vt:lpstr>
      <vt:lpstr>Loop Patterns: Memorize them!</vt:lpstr>
      <vt:lpstr>Lists and Loops</vt:lpstr>
      <vt:lpstr>Processing Lists of Any Type</vt:lpstr>
      <vt:lpstr>Which of the following solutions is the best way to sum the list?</vt:lpstr>
      <vt:lpstr>No more indexing in loops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215</cp:revision>
  <dcterms:created xsi:type="dcterms:W3CDTF">2017-08-24T16:45:08Z</dcterms:created>
  <dcterms:modified xsi:type="dcterms:W3CDTF">2018-02-04T20:10:58Z</dcterms:modified>
</cp:coreProperties>
</file>