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
  </p:notesMasterIdLst>
  <p:sldIdLst>
    <p:sldId id="256" r:id="rId2"/>
    <p:sldId id="274" r:id="rId3"/>
    <p:sldId id="275" r:id="rId4"/>
    <p:sldId id="271" r:id="rId5"/>
    <p:sldId id="273"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75461" autoAdjust="0"/>
  </p:normalViewPr>
  <p:slideViewPr>
    <p:cSldViewPr snapToGrid="0" showGuides="1">
      <p:cViewPr varScale="1">
        <p:scale>
          <a:sx n="51" d="100"/>
          <a:sy n="51" d="100"/>
        </p:scale>
        <p:origin x="1374" y="66"/>
      </p:cViewPr>
      <p:guideLst>
        <p:guide orient="horz" pos="206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3/4/2018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Around this time, people seem to get confused about how to iterate through strings. They don't realize that they can iterate by character through using the string as the iteration list, rather than using the split method. It's important that they understand that the split method is only used when you need to GROUP characters using some rule, as opposed to iterating through each character.</a:t>
            </a:r>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194287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the convenient List Comprehension syntax. In particular, describe how it is read inside out (the "for x in y" part comes first, then the filter condition, then the item expression).  You also can highlight the filter condition as an optional piece.</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3192940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Nothing better than an example! You can solve this problem in two ways, using the if/append approach or with a list comprehension. Worth talking about how one answer is less complex and requires fewer lines of code. However, you can remind them this only works for Map/Filter problems, not Accumulation type.</a:t>
            </a:r>
          </a:p>
          <a:p>
            <a:endParaRPr lang="en-US" dirty="0"/>
          </a:p>
          <a:p>
            <a:r>
              <a:rPr lang="en-US" dirty="0"/>
              <a:t>def </a:t>
            </a:r>
            <a:r>
              <a:rPr lang="en-US" dirty="0" err="1"/>
              <a:t>remove_evens</a:t>
            </a:r>
            <a:r>
              <a:rPr lang="en-US" dirty="0"/>
              <a:t>(</a:t>
            </a:r>
            <a:r>
              <a:rPr lang="en-US" dirty="0" err="1"/>
              <a:t>a_list</a:t>
            </a:r>
            <a:r>
              <a:rPr lang="en-US" dirty="0"/>
              <a:t>):</a:t>
            </a:r>
          </a:p>
          <a:p>
            <a:r>
              <a:rPr lang="en-US" dirty="0"/>
              <a:t>    new = []</a:t>
            </a:r>
          </a:p>
          <a:p>
            <a:r>
              <a:rPr lang="en-US" dirty="0"/>
              <a:t>    for item in </a:t>
            </a:r>
            <a:r>
              <a:rPr lang="en-US" dirty="0" err="1"/>
              <a:t>a_list</a:t>
            </a:r>
            <a:r>
              <a:rPr lang="en-US" dirty="0"/>
              <a:t>:</a:t>
            </a:r>
          </a:p>
          <a:p>
            <a:r>
              <a:rPr lang="en-US" dirty="0"/>
              <a:t>        if item &gt;= 0:</a:t>
            </a:r>
          </a:p>
          <a:p>
            <a:r>
              <a:rPr lang="en-US" dirty="0"/>
              <a:t>            </a:t>
            </a:r>
            <a:r>
              <a:rPr lang="en-US" dirty="0" err="1"/>
              <a:t>new.append</a:t>
            </a:r>
            <a:r>
              <a:rPr lang="en-US" dirty="0"/>
              <a:t>(item)</a:t>
            </a:r>
          </a:p>
          <a:p>
            <a:r>
              <a:rPr lang="en-US" dirty="0"/>
              <a:t>    return new</a:t>
            </a:r>
          </a:p>
          <a:p>
            <a:r>
              <a:rPr lang="en-US" dirty="0"/>
              <a:t>    </a:t>
            </a:r>
          </a:p>
          <a:p>
            <a:r>
              <a:rPr lang="en-US" dirty="0"/>
              <a:t>def </a:t>
            </a:r>
            <a:r>
              <a:rPr lang="en-US" dirty="0" err="1"/>
              <a:t>remove_evens</a:t>
            </a:r>
            <a:r>
              <a:rPr lang="en-US" dirty="0"/>
              <a:t>(</a:t>
            </a:r>
            <a:r>
              <a:rPr lang="en-US" dirty="0" err="1"/>
              <a:t>a_list</a:t>
            </a:r>
            <a:r>
              <a:rPr lang="en-US" dirty="0"/>
              <a:t>):</a:t>
            </a:r>
          </a:p>
          <a:p>
            <a:r>
              <a:rPr lang="en-US" dirty="0"/>
              <a:t>    return [item for item in </a:t>
            </a:r>
            <a:r>
              <a:rPr lang="en-US" dirty="0" err="1"/>
              <a:t>a_list</a:t>
            </a:r>
            <a:r>
              <a:rPr lang="en-US" dirty="0"/>
              <a:t> if item &gt;= 0]</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2809670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also an opportunity to talk about mutability of lists. List comprehensions require us to think about "Make a new list from an old list" instead of "Change the list". The idea is to remove mutable state.  When you have big programs, you want to pass new lists around rather than having the program repeatedly modify the same list. This is the same justification as Global Variables - it is easier to reason about small chunks of code in isolation.  Now, students may not be ready for this lesson, but I think it helps to vocalize the idea so they can come back to it later in their careers.</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2350248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3/4/2018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3/4/2018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3/4/2018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3/4/2018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3/4/2018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3/4/2018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sz="5200" dirty="0"/>
              <a:t>More Lists</a:t>
            </a:r>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7 – Day 1</a:t>
            </a:r>
          </a:p>
          <a:p>
            <a:r>
              <a:rPr lang="en-US" dirty="0"/>
              <a:t>CS-1064 "Intro to Python"</a:t>
            </a:r>
          </a:p>
        </p:txBody>
      </p:sp>
      <p:sp>
        <p:nvSpPr>
          <p:cNvPr id="4" name="TextBox 3">
            <a:extLst>
              <a:ext uri="{FF2B5EF4-FFF2-40B4-BE49-F238E27FC236}">
                <a16:creationId xmlns:a16="http://schemas.microsoft.com/office/drawing/2014/main" id="{07825EE0-FE84-4E8A-AFB2-572093AA16BE}"/>
              </a:ext>
            </a:extLst>
          </p:cNvPr>
          <p:cNvSpPr txBox="1"/>
          <p:nvPr/>
        </p:nvSpPr>
        <p:spPr>
          <a:xfrm>
            <a:off x="8644490" y="6488668"/>
            <a:ext cx="3547510" cy="369332"/>
          </a:xfrm>
          <a:prstGeom prst="rect">
            <a:avLst/>
          </a:prstGeom>
          <a:noFill/>
        </p:spPr>
        <p:txBody>
          <a:bodyPr wrap="none" rtlCol="0">
            <a:spAutoFit/>
          </a:bodyPr>
          <a:lstStyle/>
          <a:p>
            <a:pPr algn="r"/>
            <a:r>
              <a:rPr lang="en-US" dirty="0"/>
              <a:t>Austin Cory Bart, Virginia Tech, 2018</a:t>
            </a:r>
          </a:p>
        </p:txBody>
      </p:sp>
    </p:spTree>
    <p:extLst>
      <p:ext uri="{BB962C8B-B14F-4D97-AF65-F5344CB8AC3E}">
        <p14:creationId xmlns:p14="http://schemas.microsoft.com/office/powerpoint/2010/main" val="220935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BA34-962A-46FE-9B6B-8CCB50D43502}"/>
              </a:ext>
            </a:extLst>
          </p:cNvPr>
          <p:cNvSpPr>
            <a:spLocks noGrp="1"/>
          </p:cNvSpPr>
          <p:nvPr>
            <p:ph type="title"/>
          </p:nvPr>
        </p:nvSpPr>
        <p:spPr/>
        <p:txBody>
          <a:bodyPr/>
          <a:lstStyle/>
          <a:p>
            <a:r>
              <a:rPr lang="en-US" dirty="0"/>
              <a:t>Looping over Strings</a:t>
            </a:r>
          </a:p>
        </p:txBody>
      </p:sp>
      <p:sp>
        <p:nvSpPr>
          <p:cNvPr id="3" name="Content Placeholder 2">
            <a:extLst>
              <a:ext uri="{FF2B5EF4-FFF2-40B4-BE49-F238E27FC236}">
                <a16:creationId xmlns:a16="http://schemas.microsoft.com/office/drawing/2014/main" id="{B2677E41-11CC-4141-9717-59A06F76D450}"/>
              </a:ext>
            </a:extLst>
          </p:cNvPr>
          <p:cNvSpPr>
            <a:spLocks noGrp="1"/>
          </p:cNvSpPr>
          <p:nvPr>
            <p:ph idx="1"/>
          </p:nvPr>
        </p:nvSpPr>
        <p:spPr/>
        <p:txBody>
          <a:bodyPr>
            <a:normAutofit/>
          </a:bodyPr>
          <a:lstStyle/>
          <a:p>
            <a:r>
              <a:rPr lang="en-US" dirty="0"/>
              <a:t>Three ideas:</a:t>
            </a:r>
          </a:p>
          <a:p>
            <a:endParaRPr lang="en-US" dirty="0"/>
          </a:p>
          <a:p>
            <a:pPr lvl="1"/>
            <a:r>
              <a:rPr lang="en-US" dirty="0"/>
              <a:t>Iterating by character</a:t>
            </a:r>
          </a:p>
          <a:p>
            <a:pPr lvl="2"/>
            <a:endParaRPr lang="en-US" dirty="0"/>
          </a:p>
          <a:p>
            <a:pPr lvl="2"/>
            <a:endParaRPr lang="en-US" dirty="0"/>
          </a:p>
          <a:p>
            <a:pPr lvl="1"/>
            <a:r>
              <a:rPr lang="en-US" dirty="0"/>
              <a:t>Iterating on a split list</a:t>
            </a:r>
          </a:p>
          <a:p>
            <a:pPr lvl="1"/>
            <a:endParaRPr lang="en-US" dirty="0"/>
          </a:p>
          <a:p>
            <a:pPr lvl="1"/>
            <a:endParaRPr lang="en-US" dirty="0"/>
          </a:p>
          <a:p>
            <a:pPr lvl="1"/>
            <a:r>
              <a:rPr lang="en-US" dirty="0"/>
              <a:t>Iterating on whitespace</a:t>
            </a:r>
          </a:p>
        </p:txBody>
      </p:sp>
      <p:sp>
        <p:nvSpPr>
          <p:cNvPr id="5" name="Rectangle 4">
            <a:extLst>
              <a:ext uri="{FF2B5EF4-FFF2-40B4-BE49-F238E27FC236}">
                <a16:creationId xmlns:a16="http://schemas.microsoft.com/office/drawing/2014/main" id="{BDA0ABC1-0BC1-4690-B1DB-B8AF35B3EB1B}"/>
              </a:ext>
            </a:extLst>
          </p:cNvPr>
          <p:cNvSpPr/>
          <p:nvPr/>
        </p:nvSpPr>
        <p:spPr>
          <a:xfrm>
            <a:off x="4768644" y="2074972"/>
            <a:ext cx="7423356" cy="3785652"/>
          </a:xfrm>
          <a:prstGeom prst="rect">
            <a:avLst/>
          </a:prstGeom>
        </p:spPr>
        <p:txBody>
          <a:bodyPr wrap="square">
            <a:spAutoFit/>
          </a:bodyPr>
          <a:lstStyle/>
          <a:p>
            <a:r>
              <a:rPr lang="en-US" sz="2400" dirty="0" err="1">
                <a:solidFill>
                  <a:srgbClr val="000000"/>
                </a:solidFill>
                <a:highlight>
                  <a:srgbClr val="FFFFFF"/>
                </a:highlight>
                <a:latin typeface="Courier New" panose="02070309020205020404" pitchFamily="49" charset="0"/>
              </a:rPr>
              <a:t>a_string</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"1, 2, 3"</a:t>
            </a:r>
            <a:endParaRPr lang="en-US" sz="2400" dirty="0">
              <a:solidFill>
                <a:srgbClr val="000000"/>
              </a:solidFill>
              <a:highlight>
                <a:srgbClr val="FFFFFF"/>
              </a:highlight>
              <a:latin typeface="Courier New" panose="02070309020205020404" pitchFamily="49" charset="0"/>
            </a:endParaRPr>
          </a:p>
          <a:p>
            <a:endParaRPr lang="en-US" sz="2400" dirty="0">
              <a:solidFill>
                <a:srgbClr val="000000"/>
              </a:solidFill>
              <a:highlight>
                <a:srgbClr val="FFFFFF"/>
              </a:highlight>
              <a:latin typeface="Courier New" panose="02070309020205020404" pitchFamily="49" charset="0"/>
            </a:endParaRPr>
          </a:p>
          <a:p>
            <a:r>
              <a:rPr lang="en-US" sz="2400" b="1" dirty="0">
                <a:solidFill>
                  <a:srgbClr val="0000FF"/>
                </a:solidFill>
                <a:highlight>
                  <a:srgbClr val="FFFFFF"/>
                </a:highlight>
                <a:latin typeface="Courier New" panose="02070309020205020404" pitchFamily="49" charset="0"/>
              </a:rPr>
              <a:t>for</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a_character</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in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a_string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a_character</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    </a:t>
            </a:r>
          </a:p>
          <a:p>
            <a:r>
              <a:rPr lang="en-US" sz="2400" b="1" dirty="0">
                <a:solidFill>
                  <a:srgbClr val="0000FF"/>
                </a:solidFill>
                <a:highlight>
                  <a:srgbClr val="FFFFFF"/>
                </a:highlight>
                <a:latin typeface="Courier New" panose="02070309020205020404" pitchFamily="49" charset="0"/>
              </a:rPr>
              <a:t>for</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an_item</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in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a_string</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split</a:t>
            </a:r>
            <a:r>
              <a:rPr lang="en-US" sz="2400" b="1" dirty="0">
                <a:solidFill>
                  <a:srgbClr val="000080"/>
                </a:solidFill>
                <a:highlight>
                  <a:srgbClr val="FFFFFF"/>
                </a:highlight>
                <a:latin typeface="Courier New" panose="02070309020205020404" pitchFamily="49" charset="0"/>
              </a:rPr>
              <a:t>(</a:t>
            </a:r>
            <a:r>
              <a:rPr lang="en-US" sz="2400" dirty="0">
                <a:solidFill>
                  <a:srgbClr val="008000"/>
                </a:solidFill>
                <a:highlight>
                  <a:srgbClr val="FFFFFF"/>
                </a:highlight>
                <a:latin typeface="Courier New" panose="02070309020205020404" pitchFamily="49" charset="0"/>
              </a:rPr>
              <a:t>","</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an_item</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solidFill>
                <a:srgbClr val="000000"/>
              </a:solidFill>
              <a:highlight>
                <a:srgbClr val="FFFFFF"/>
              </a:highlight>
              <a:latin typeface="Courier New" panose="02070309020205020404" pitchFamily="49" charset="0"/>
            </a:endParaRPr>
          </a:p>
          <a:p>
            <a:r>
              <a:rPr lang="en-US" sz="2400" b="1" dirty="0">
                <a:solidFill>
                  <a:srgbClr val="0000FF"/>
                </a:solidFill>
                <a:highlight>
                  <a:srgbClr val="FFFFFF"/>
                </a:highlight>
                <a:latin typeface="Courier New" panose="02070309020205020404" pitchFamily="49" charset="0"/>
              </a:rPr>
              <a:t>for</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a_chunk</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in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a_string</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split</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a_chunk</a:t>
            </a:r>
            <a:r>
              <a:rPr lang="en-US" sz="2400" b="1" dirty="0">
                <a:solidFill>
                  <a:srgbClr val="000080"/>
                </a:solidFill>
                <a:highlight>
                  <a:srgbClr val="FFFFFF"/>
                </a:highlight>
                <a:latin typeface="Courier New" panose="02070309020205020404" pitchFamily="49" charset="0"/>
              </a:rPr>
              <a:t>)</a:t>
            </a:r>
            <a:endParaRPr lang="en-US" sz="2400" dirty="0"/>
          </a:p>
        </p:txBody>
      </p:sp>
      <p:sp>
        <p:nvSpPr>
          <p:cNvPr id="6" name="Arrow: Right 5">
            <a:extLst>
              <a:ext uri="{FF2B5EF4-FFF2-40B4-BE49-F238E27FC236}">
                <a16:creationId xmlns:a16="http://schemas.microsoft.com/office/drawing/2014/main" id="{A990AEE0-AE26-425F-83E7-CC37E38993DE}"/>
              </a:ext>
            </a:extLst>
          </p:cNvPr>
          <p:cNvSpPr/>
          <p:nvPr/>
        </p:nvSpPr>
        <p:spPr>
          <a:xfrm>
            <a:off x="4080502" y="2890684"/>
            <a:ext cx="678426" cy="38591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Arrow: Right 6">
            <a:extLst>
              <a:ext uri="{FF2B5EF4-FFF2-40B4-BE49-F238E27FC236}">
                <a16:creationId xmlns:a16="http://schemas.microsoft.com/office/drawing/2014/main" id="{E11403F1-68C4-4EC5-A4AD-FDD97C264167}"/>
              </a:ext>
            </a:extLst>
          </p:cNvPr>
          <p:cNvSpPr/>
          <p:nvPr/>
        </p:nvSpPr>
        <p:spPr>
          <a:xfrm>
            <a:off x="4080502" y="3948358"/>
            <a:ext cx="678426" cy="38591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Arrow: Right 7">
            <a:extLst>
              <a:ext uri="{FF2B5EF4-FFF2-40B4-BE49-F238E27FC236}">
                <a16:creationId xmlns:a16="http://schemas.microsoft.com/office/drawing/2014/main" id="{187B7D7D-56D1-4632-A7E5-4E08682C7672}"/>
              </a:ext>
            </a:extLst>
          </p:cNvPr>
          <p:cNvSpPr/>
          <p:nvPr/>
        </p:nvSpPr>
        <p:spPr>
          <a:xfrm>
            <a:off x="4090218" y="5124020"/>
            <a:ext cx="678426" cy="38591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9984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F619-DABA-443E-A5B5-9F04253D86F5}"/>
              </a:ext>
            </a:extLst>
          </p:cNvPr>
          <p:cNvSpPr>
            <a:spLocks noGrp="1"/>
          </p:cNvSpPr>
          <p:nvPr>
            <p:ph type="title"/>
          </p:nvPr>
        </p:nvSpPr>
        <p:spPr/>
        <p:txBody>
          <a:bodyPr/>
          <a:lstStyle/>
          <a:p>
            <a:r>
              <a:rPr lang="en-US" dirty="0"/>
              <a:t>List Comprehensions</a:t>
            </a:r>
          </a:p>
        </p:txBody>
      </p:sp>
      <p:sp>
        <p:nvSpPr>
          <p:cNvPr id="3" name="Content Placeholder 2">
            <a:extLst>
              <a:ext uri="{FF2B5EF4-FFF2-40B4-BE49-F238E27FC236}">
                <a16:creationId xmlns:a16="http://schemas.microsoft.com/office/drawing/2014/main" id="{B06CD13C-8501-4B5E-AAFB-03BBB77A70CF}"/>
              </a:ext>
            </a:extLst>
          </p:cNvPr>
          <p:cNvSpPr>
            <a:spLocks noGrp="1"/>
          </p:cNvSpPr>
          <p:nvPr>
            <p:ph idx="1"/>
          </p:nvPr>
        </p:nvSpPr>
        <p:spPr/>
        <p:txBody>
          <a:bodyPr/>
          <a:lstStyle/>
          <a:p>
            <a:r>
              <a:rPr lang="en-US" dirty="0"/>
              <a:t>When you want a new list based on an old list</a:t>
            </a:r>
          </a:p>
        </p:txBody>
      </p:sp>
      <p:sp>
        <p:nvSpPr>
          <p:cNvPr id="4" name="Rectangle 3">
            <a:extLst>
              <a:ext uri="{FF2B5EF4-FFF2-40B4-BE49-F238E27FC236}">
                <a16:creationId xmlns:a16="http://schemas.microsoft.com/office/drawing/2014/main" id="{B02BA543-3060-45F8-AE06-8817F396691D}"/>
              </a:ext>
            </a:extLst>
          </p:cNvPr>
          <p:cNvSpPr/>
          <p:nvPr/>
        </p:nvSpPr>
        <p:spPr>
          <a:xfrm>
            <a:off x="657224" y="3776940"/>
            <a:ext cx="10858120" cy="1200329"/>
          </a:xfrm>
          <a:prstGeom prst="rect">
            <a:avLst/>
          </a:prstGeom>
        </p:spPr>
        <p:txBody>
          <a:bodyPr wrap="square">
            <a:spAutoFit/>
          </a:bodyPr>
          <a:lstStyle/>
          <a:p>
            <a:r>
              <a:rPr lang="en-US" sz="2400" dirty="0" err="1">
                <a:solidFill>
                  <a:srgbClr val="000000"/>
                </a:solidFill>
                <a:highlight>
                  <a:srgbClr val="FFFFFF"/>
                </a:highlight>
                <a:latin typeface="Courier New" panose="02070309020205020404" pitchFamily="49" charset="0"/>
              </a:rPr>
              <a:t>old_list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800000"/>
                </a:solidFill>
                <a:highlight>
                  <a:srgbClr val="FFFFFF"/>
                </a:highlight>
                <a:latin typeface="Courier New" panose="02070309020205020404" pitchFamily="49" charset="0"/>
              </a:rPr>
              <a:t>1</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800000"/>
                </a:solidFill>
                <a:highlight>
                  <a:srgbClr val="FFFFFF"/>
                </a:highlight>
                <a:latin typeface="Courier New" panose="02070309020205020404" pitchFamily="49" charset="0"/>
              </a:rPr>
              <a:t>10</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800000"/>
                </a:solidFill>
                <a:highlight>
                  <a:srgbClr val="FFFFFF"/>
                </a:highlight>
                <a:latin typeface="Courier New" panose="02070309020205020404" pitchFamily="49" charset="0"/>
              </a:rPr>
              <a:t>15</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800000"/>
                </a:solidFill>
                <a:highlight>
                  <a:srgbClr val="FFFFFF"/>
                </a:highlight>
                <a:latin typeface="Courier New" panose="02070309020205020404" pitchFamily="49" charset="0"/>
              </a:rPr>
              <a:t>20</a:t>
            </a:r>
            <a:r>
              <a:rPr lang="en-US" sz="2400" b="1" dirty="0">
                <a:solidFill>
                  <a:srgbClr val="000080"/>
                </a:solidFill>
                <a:highlight>
                  <a:srgbClr val="FFFFFF"/>
                </a:highlight>
                <a:latin typeface="Courier New" panose="02070309020205020404" pitchFamily="49" charset="0"/>
              </a:rPr>
              <a:t>]</a:t>
            </a:r>
          </a:p>
          <a:p>
            <a:endParaRPr lang="en-US" sz="2400" dirty="0">
              <a:solidFill>
                <a:srgbClr val="000000"/>
              </a:solidFill>
              <a:highlight>
                <a:srgbClr val="FFFFFF"/>
              </a:highlight>
              <a:latin typeface="Courier New" panose="02070309020205020404" pitchFamily="49" charset="0"/>
            </a:endParaRPr>
          </a:p>
          <a:p>
            <a:r>
              <a:rPr lang="en-US" sz="2400" dirty="0" err="1">
                <a:solidFill>
                  <a:srgbClr val="000000"/>
                </a:solidFill>
                <a:highlight>
                  <a:srgbClr val="FFFFFF"/>
                </a:highlight>
                <a:latin typeface="Courier New" panose="02070309020205020404" pitchFamily="49" charset="0"/>
              </a:rPr>
              <a:t>new_list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item </a:t>
            </a:r>
            <a:r>
              <a:rPr lang="en-US" sz="2400" b="1" dirty="0">
                <a:solidFill>
                  <a:srgbClr val="0000FF"/>
                </a:solidFill>
                <a:highlight>
                  <a:srgbClr val="FFFFFF"/>
                </a:highlight>
                <a:latin typeface="Courier New" panose="02070309020205020404" pitchFamily="49" charset="0"/>
              </a:rPr>
              <a:t>for</a:t>
            </a:r>
            <a:r>
              <a:rPr lang="en-US" sz="2400" dirty="0">
                <a:solidFill>
                  <a:srgbClr val="000000"/>
                </a:solidFill>
                <a:highlight>
                  <a:srgbClr val="FFFFFF"/>
                </a:highlight>
                <a:latin typeface="Courier New" panose="02070309020205020404" pitchFamily="49" charset="0"/>
              </a:rPr>
              <a:t> item </a:t>
            </a:r>
            <a:r>
              <a:rPr lang="en-US" sz="2400" b="1" dirty="0">
                <a:solidFill>
                  <a:srgbClr val="0000FF"/>
                </a:solidFill>
                <a:highlight>
                  <a:srgbClr val="FFFFFF"/>
                </a:highlight>
                <a:latin typeface="Courier New" panose="02070309020205020404" pitchFamily="49" charset="0"/>
              </a:rPr>
              <a:t>in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old_list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if</a:t>
            </a:r>
            <a:r>
              <a:rPr lang="en-US" sz="2400" dirty="0">
                <a:solidFill>
                  <a:srgbClr val="000000"/>
                </a:solidFill>
                <a:highlight>
                  <a:srgbClr val="FFFFFF"/>
                </a:highlight>
                <a:latin typeface="Courier New" panose="02070309020205020404" pitchFamily="49" charset="0"/>
              </a:rPr>
              <a:t> item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800000"/>
                </a:solidFill>
                <a:highlight>
                  <a:srgbClr val="FFFFFF"/>
                </a:highlight>
                <a:latin typeface="Courier New" panose="02070309020205020404" pitchFamily="49" charset="0"/>
              </a:rPr>
              <a:t>10</a:t>
            </a:r>
            <a:r>
              <a:rPr lang="en-US" sz="2400" b="1" dirty="0">
                <a:solidFill>
                  <a:srgbClr val="000080"/>
                </a:solidFill>
                <a:highlight>
                  <a:srgbClr val="FFFFFF"/>
                </a:highlight>
                <a:latin typeface="Courier New" panose="02070309020205020404" pitchFamily="49" charset="0"/>
              </a:rPr>
              <a:t>]</a:t>
            </a:r>
            <a:endParaRPr lang="en-US" sz="2400" dirty="0"/>
          </a:p>
        </p:txBody>
      </p:sp>
    </p:spTree>
    <p:extLst>
      <p:ext uri="{BB962C8B-B14F-4D97-AF65-F5344CB8AC3E}">
        <p14:creationId xmlns:p14="http://schemas.microsoft.com/office/powerpoint/2010/main" val="754553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54F3-DAB8-48B9-B509-1FA5A07B2FEC}"/>
              </a:ext>
            </a:extLst>
          </p:cNvPr>
          <p:cNvSpPr>
            <a:spLocks noGrp="1"/>
          </p:cNvSpPr>
          <p:nvPr>
            <p:ph type="title"/>
          </p:nvPr>
        </p:nvSpPr>
        <p:spPr/>
        <p:txBody>
          <a:bodyPr/>
          <a:lstStyle/>
          <a:p>
            <a:r>
              <a:rPr lang="en-US" dirty="0"/>
              <a:t>Filtering List Comprehension</a:t>
            </a:r>
          </a:p>
        </p:txBody>
      </p:sp>
      <p:sp>
        <p:nvSpPr>
          <p:cNvPr id="3" name="Content Placeholder 2">
            <a:extLst>
              <a:ext uri="{FF2B5EF4-FFF2-40B4-BE49-F238E27FC236}">
                <a16:creationId xmlns:a16="http://schemas.microsoft.com/office/drawing/2014/main" id="{F58111E3-FE0E-4CC9-8BEB-E6A4A3D88141}"/>
              </a:ext>
            </a:extLst>
          </p:cNvPr>
          <p:cNvSpPr>
            <a:spLocks noGrp="1"/>
          </p:cNvSpPr>
          <p:nvPr>
            <p:ph idx="1"/>
          </p:nvPr>
        </p:nvSpPr>
        <p:spPr/>
        <p:txBody>
          <a:bodyPr/>
          <a:lstStyle/>
          <a:p>
            <a:r>
              <a:rPr lang="en-US" dirty="0"/>
              <a:t>Write a function </a:t>
            </a:r>
            <a:r>
              <a:rPr lang="en-US" dirty="0" err="1"/>
              <a:t>remove_evens</a:t>
            </a:r>
            <a:r>
              <a:rPr lang="en-US" dirty="0"/>
              <a:t> that consumes a list and returns a new list without any negative numbers.</a:t>
            </a:r>
          </a:p>
        </p:txBody>
      </p:sp>
    </p:spTree>
    <p:extLst>
      <p:ext uri="{BB962C8B-B14F-4D97-AF65-F5344CB8AC3E}">
        <p14:creationId xmlns:p14="http://schemas.microsoft.com/office/powerpoint/2010/main" val="414076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EE9B-F8EA-4F5F-8884-73CF37A015D6}"/>
              </a:ext>
            </a:extLst>
          </p:cNvPr>
          <p:cNvSpPr>
            <a:spLocks noGrp="1"/>
          </p:cNvSpPr>
          <p:nvPr>
            <p:ph type="title"/>
          </p:nvPr>
        </p:nvSpPr>
        <p:spPr/>
        <p:txBody>
          <a:bodyPr/>
          <a:lstStyle/>
          <a:p>
            <a:r>
              <a:rPr lang="en-US" dirty="0"/>
              <a:t>Mutability</a:t>
            </a:r>
          </a:p>
        </p:txBody>
      </p:sp>
      <p:sp>
        <p:nvSpPr>
          <p:cNvPr id="3" name="Content Placeholder 2">
            <a:extLst>
              <a:ext uri="{FF2B5EF4-FFF2-40B4-BE49-F238E27FC236}">
                <a16:creationId xmlns:a16="http://schemas.microsoft.com/office/drawing/2014/main" id="{B511780E-0263-4639-9E4E-3A1962F9EFAB}"/>
              </a:ext>
            </a:extLst>
          </p:cNvPr>
          <p:cNvSpPr>
            <a:spLocks noGrp="1"/>
          </p:cNvSpPr>
          <p:nvPr>
            <p:ph idx="1"/>
          </p:nvPr>
        </p:nvSpPr>
        <p:spPr/>
        <p:txBody>
          <a:bodyPr/>
          <a:lstStyle/>
          <a:p>
            <a:r>
              <a:rPr lang="en-US" dirty="0"/>
              <a:t>Don't change your lists – make new lists</a:t>
            </a:r>
          </a:p>
        </p:txBody>
      </p:sp>
    </p:spTree>
    <p:extLst>
      <p:ext uri="{BB962C8B-B14F-4D97-AF65-F5344CB8AC3E}">
        <p14:creationId xmlns:p14="http://schemas.microsoft.com/office/powerpoint/2010/main" val="383461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1AF3-4A9B-497A-92C8-C6C7466B0C35}"/>
              </a:ext>
            </a:extLst>
          </p:cNvPr>
          <p:cNvSpPr>
            <a:spLocks noGrp="1"/>
          </p:cNvSpPr>
          <p:nvPr>
            <p:ph type="title"/>
          </p:nvPr>
        </p:nvSpPr>
        <p:spPr/>
        <p:txBody>
          <a:bodyPr/>
          <a:lstStyle/>
          <a:p>
            <a:r>
              <a:rPr lang="en-US" dirty="0"/>
              <a:t>Any questions?</a:t>
            </a:r>
          </a:p>
        </p:txBody>
      </p:sp>
      <p:pic>
        <p:nvPicPr>
          <p:cNvPr id="1026" name="Picture 2" descr="Image result for question mark dog">
            <a:extLst>
              <a:ext uri="{FF2B5EF4-FFF2-40B4-BE49-F238E27FC236}">
                <a16:creationId xmlns:a16="http://schemas.microsoft.com/office/drawing/2014/main" id="{7FCCFD00-D8C7-4F22-9AAC-C841589B4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936" y="2157731"/>
            <a:ext cx="318135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550975"/>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11661</TotalTime>
  <Words>552</Words>
  <Application>Microsoft Office PowerPoint</Application>
  <PresentationFormat>Widescreen</PresentationFormat>
  <Paragraphs>52</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Courier New</vt:lpstr>
      <vt:lpstr>Metropolitan</vt:lpstr>
      <vt:lpstr>More Lists</vt:lpstr>
      <vt:lpstr>Looping over Strings</vt:lpstr>
      <vt:lpstr>List Comprehensions</vt:lpstr>
      <vt:lpstr>Filtering List Comprehension</vt:lpstr>
      <vt:lpstr>Mutability</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acbart</cp:lastModifiedBy>
  <cp:revision>225</cp:revision>
  <dcterms:created xsi:type="dcterms:W3CDTF">2017-08-24T16:45:08Z</dcterms:created>
  <dcterms:modified xsi:type="dcterms:W3CDTF">2018-03-05T02:46:58Z</dcterms:modified>
</cp:coreProperties>
</file>