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
  </p:notesMasterIdLst>
  <p:sldIdLst>
    <p:sldId id="256" r:id="rId2"/>
    <p:sldId id="272" r:id="rId3"/>
    <p:sldId id="270" r:id="rId4"/>
    <p:sldId id="268" r:id="rId5"/>
    <p:sldId id="267" r:id="rId6"/>
    <p:sldId id="269" r:id="rId7"/>
    <p:sldId id="274" r:id="rId8"/>
    <p:sldId id="273"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79520" autoAdjust="0"/>
  </p:normalViewPr>
  <p:slideViewPr>
    <p:cSldViewPr snapToGrid="0" showGuides="1">
      <p:cViewPr varScale="1">
        <p:scale>
          <a:sx n="54" d="100"/>
          <a:sy n="54" d="100"/>
        </p:scale>
        <p:origin x="1212" y="66"/>
      </p:cViewPr>
      <p:guideLst>
        <p:guide orient="horz" pos="206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3/4/2018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we're trying to capture more realistic things, we need more sophisticated data representations. This means putting lists inside of dictionaries inside of lists inside of dictionaries</a:t>
            </a:r>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3529935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no end to how much we can nest things, besides what our computer can store in memory – and our computers have a lot of memory.</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2296418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speaks back to the old problem that students have with typing in python. They want to make a function consume a specific type, so they try to enforce types with the literal syntax. The answer is (A).</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2928569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question is a set-up for the next question, but students frequently get it wrong – they will say it's a dictionary instead of B) List. Of course, the variable's name sort of gives it away, so hopefully they don't make a mistake here.</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2424304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things go off the rails. They think that because the string is unique and identifying (a natural index, even), that's what game will be. But you need to hit home here: game is a D) dictionary: it is a composite of several keys and values.</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3546134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dictionary of dictionaries and a list of dictionaries that are very long (perhaps make one with a mocker library like faker). Then, demonstrate the difference between finding an element (iteration) vs. looking up an element (dictionary access). This is when the difference between a dictionary and a list can really shine.</a:t>
            </a:r>
          </a:p>
          <a:p>
            <a:endParaRPr lang="en-US" dirty="0"/>
          </a:p>
          <a:p>
            <a:r>
              <a:rPr lang="en-US" dirty="0"/>
              <a:t>for item in </a:t>
            </a:r>
            <a:r>
              <a:rPr lang="en-US" dirty="0" err="1"/>
              <a:t>a_list</a:t>
            </a:r>
            <a:r>
              <a:rPr lang="en-US" dirty="0"/>
              <a:t>:</a:t>
            </a:r>
          </a:p>
          <a:p>
            <a:r>
              <a:rPr lang="en-US" dirty="0"/>
              <a:t>    if item['name'] == "Virginia Tech":</a:t>
            </a:r>
          </a:p>
          <a:p>
            <a:r>
              <a:rPr lang="en-US" dirty="0"/>
              <a:t>        print(item[students']</a:t>
            </a:r>
          </a:p>
          <a:p>
            <a:r>
              <a:rPr lang="en-US" dirty="0"/>
              <a:t># vs.</a:t>
            </a:r>
          </a:p>
          <a:p>
            <a:r>
              <a:rPr lang="en-US" dirty="0"/>
              <a:t>print(item['Virginia Tech']['students']</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4112883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the time, wrap up the conversation by discussing the strategies for reading the problems. They start getting more complicated now, with all these </a:t>
            </a:r>
            <a:r>
              <a:rPr lang="en-US"/>
              <a:t>different components.</a:t>
            </a:r>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8</a:t>
            </a:fld>
            <a:endParaRPr lang="en-US"/>
          </a:p>
        </p:txBody>
      </p:sp>
    </p:spTree>
    <p:extLst>
      <p:ext uri="{BB962C8B-B14F-4D97-AF65-F5344CB8AC3E}">
        <p14:creationId xmlns:p14="http://schemas.microsoft.com/office/powerpoint/2010/main" val="2482782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3/4/2018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3/4/2018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3/4/2018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3/4/2018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3/4/2018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3/4/2018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sz="5200" dirty="0"/>
              <a:t>Nested Data</a:t>
            </a:r>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9 – Day 1</a:t>
            </a:r>
          </a:p>
          <a:p>
            <a:r>
              <a:rPr lang="en-US" dirty="0"/>
              <a:t>CS-1064 "Intro to Python"</a:t>
            </a:r>
          </a:p>
        </p:txBody>
      </p:sp>
      <p:sp>
        <p:nvSpPr>
          <p:cNvPr id="4" name="TextBox 3">
            <a:extLst>
              <a:ext uri="{FF2B5EF4-FFF2-40B4-BE49-F238E27FC236}">
                <a16:creationId xmlns:a16="http://schemas.microsoft.com/office/drawing/2014/main" id="{BD26CCB7-43A1-4D31-9BC5-C93C05D1DA1B}"/>
              </a:ext>
            </a:extLst>
          </p:cNvPr>
          <p:cNvSpPr txBox="1"/>
          <p:nvPr/>
        </p:nvSpPr>
        <p:spPr>
          <a:xfrm>
            <a:off x="8644490" y="6488668"/>
            <a:ext cx="3547510" cy="369332"/>
          </a:xfrm>
          <a:prstGeom prst="rect">
            <a:avLst/>
          </a:prstGeom>
          <a:noFill/>
        </p:spPr>
        <p:txBody>
          <a:bodyPr wrap="none" rtlCol="0">
            <a:spAutoFit/>
          </a:bodyPr>
          <a:lstStyle/>
          <a:p>
            <a:pPr algn="r"/>
            <a:r>
              <a:rPr lang="en-US" dirty="0"/>
              <a:t>Austin Cory Bart, Virginia Tech, 2018</a:t>
            </a:r>
          </a:p>
        </p:txBody>
      </p:sp>
    </p:spTree>
    <p:extLst>
      <p:ext uri="{BB962C8B-B14F-4D97-AF65-F5344CB8AC3E}">
        <p14:creationId xmlns:p14="http://schemas.microsoft.com/office/powerpoint/2010/main" val="220935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E51B-736F-4304-B68E-CCD49803C618}"/>
              </a:ext>
            </a:extLst>
          </p:cNvPr>
          <p:cNvSpPr>
            <a:spLocks noGrp="1"/>
          </p:cNvSpPr>
          <p:nvPr>
            <p:ph type="title"/>
          </p:nvPr>
        </p:nvSpPr>
        <p:spPr/>
        <p:txBody>
          <a:bodyPr/>
          <a:lstStyle/>
          <a:p>
            <a:r>
              <a:rPr lang="en-US" dirty="0"/>
              <a:t>Representing the Real World</a:t>
            </a:r>
          </a:p>
        </p:txBody>
      </p:sp>
      <p:graphicFrame>
        <p:nvGraphicFramePr>
          <p:cNvPr id="4" name="Table 3">
            <a:extLst>
              <a:ext uri="{FF2B5EF4-FFF2-40B4-BE49-F238E27FC236}">
                <a16:creationId xmlns:a16="http://schemas.microsoft.com/office/drawing/2014/main" id="{37233DDE-4EE1-4269-A30F-ED255C230312}"/>
              </a:ext>
            </a:extLst>
          </p:cNvPr>
          <p:cNvGraphicFramePr>
            <a:graphicFrameLocks noGrp="1"/>
          </p:cNvGraphicFramePr>
          <p:nvPr>
            <p:extLst>
              <p:ext uri="{D42A27DB-BD31-4B8C-83A1-F6EECF244321}">
                <p14:modId xmlns:p14="http://schemas.microsoft.com/office/powerpoint/2010/main" val="2631747526"/>
              </p:ext>
            </p:extLst>
          </p:nvPr>
        </p:nvGraphicFramePr>
        <p:xfrm>
          <a:off x="4634345" y="1925782"/>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Place</a:t>
                      </a:r>
                    </a:p>
                  </a:txBody>
                  <a:tcPr/>
                </a:tc>
                <a:tc>
                  <a:txBody>
                    <a:bodyPr/>
                    <a:lstStyle/>
                    <a:p>
                      <a:pPr algn="ctr"/>
                      <a:r>
                        <a:rPr lang="en-US" dirty="0"/>
                        <a:t>Report</a:t>
                      </a:r>
                    </a:p>
                  </a:txBody>
                  <a:tcPr/>
                </a:tc>
                <a:tc>
                  <a:txBody>
                    <a:bodyPr/>
                    <a:lstStyle/>
                    <a:p>
                      <a:pPr algn="ctr"/>
                      <a:r>
                        <a:rPr lang="en-US" dirty="0"/>
                        <a:t>Date</a:t>
                      </a:r>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pPr algn="ctr"/>
                      <a:r>
                        <a:rPr lang="en-US" dirty="0"/>
                        <a:t>. . .</a:t>
                      </a:r>
                    </a:p>
                  </a:txBody>
                  <a:tcPr/>
                </a:tc>
                <a:tc>
                  <a:txBody>
                    <a:bodyPr/>
                    <a:lstStyle/>
                    <a:p>
                      <a:pPr algn="ctr"/>
                      <a:r>
                        <a:rPr lang="en-US" dirty="0"/>
                        <a:t>. . .</a:t>
                      </a:r>
                    </a:p>
                  </a:txBody>
                  <a:tcPr/>
                </a:tc>
                <a:tc>
                  <a:txBody>
                    <a:bodyPr/>
                    <a:lstStyle/>
                    <a:p>
                      <a:pPr algn="ctr"/>
                      <a:r>
                        <a:rPr lang="en-US" dirty="0"/>
                        <a:t>. . .</a:t>
                      </a:r>
                    </a:p>
                  </a:txBody>
                  <a:tcPr/>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99ADA6A5-05C5-4601-AF16-B7CCF6697752}"/>
              </a:ext>
            </a:extLst>
          </p:cNvPr>
          <p:cNvGraphicFramePr>
            <a:graphicFrameLocks noGrp="1"/>
          </p:cNvGraphicFramePr>
          <p:nvPr>
            <p:extLst>
              <p:ext uri="{D42A27DB-BD31-4B8C-83A1-F6EECF244321}">
                <p14:modId xmlns:p14="http://schemas.microsoft.com/office/powerpoint/2010/main" val="3587573468"/>
              </p:ext>
            </p:extLst>
          </p:nvPr>
        </p:nvGraphicFramePr>
        <p:xfrm>
          <a:off x="3872345" y="4440382"/>
          <a:ext cx="2514600" cy="838200"/>
        </p:xfrm>
        <a:graphic>
          <a:graphicData uri="http://schemas.openxmlformats.org/drawingml/2006/table">
            <a:tbl>
              <a:tblPr firstRow="1" bandRow="1">
                <a:tableStyleId>{5C22544A-7EE6-4342-B048-85BDC9FD1C3A}</a:tableStyleId>
              </a:tblPr>
              <a:tblGrid>
                <a:gridCol w="1173479">
                  <a:extLst>
                    <a:ext uri="{9D8B030D-6E8A-4147-A177-3AD203B41FA5}">
                      <a16:colId xmlns:a16="http://schemas.microsoft.com/office/drawing/2014/main" val="20000"/>
                    </a:ext>
                  </a:extLst>
                </a:gridCol>
                <a:gridCol w="655322">
                  <a:extLst>
                    <a:ext uri="{9D8B030D-6E8A-4147-A177-3AD203B41FA5}">
                      <a16:colId xmlns:a16="http://schemas.microsoft.com/office/drawing/2014/main" val="20001"/>
                    </a:ext>
                  </a:extLst>
                </a:gridCol>
                <a:gridCol w="685799">
                  <a:extLst>
                    <a:ext uri="{9D8B030D-6E8A-4147-A177-3AD203B41FA5}">
                      <a16:colId xmlns:a16="http://schemas.microsoft.com/office/drawing/2014/main" val="20002"/>
                    </a:ext>
                  </a:extLst>
                </a:gridCol>
              </a:tblGrid>
              <a:tr h="419100">
                <a:tc>
                  <a:txBody>
                    <a:bodyPr/>
                    <a:lstStyle/>
                    <a:p>
                      <a:pPr algn="ctr"/>
                      <a:r>
                        <a:rPr lang="en-US" sz="1400" dirty="0"/>
                        <a:t>City</a:t>
                      </a:r>
                    </a:p>
                  </a:txBody>
                  <a:tcPr/>
                </a:tc>
                <a:tc>
                  <a:txBody>
                    <a:bodyPr/>
                    <a:lstStyle/>
                    <a:p>
                      <a:pPr algn="ctr"/>
                      <a:r>
                        <a:rPr lang="en-US" sz="1400" dirty="0"/>
                        <a:t>State</a:t>
                      </a:r>
                    </a:p>
                  </a:txBody>
                  <a:tcPr/>
                </a:tc>
                <a:tc>
                  <a:txBody>
                    <a:bodyPr/>
                    <a:lstStyle/>
                    <a:p>
                      <a:pPr algn="ctr"/>
                      <a:r>
                        <a:rPr lang="en-US" sz="1400" dirty="0"/>
                        <a:t>Zip</a:t>
                      </a:r>
                    </a:p>
                  </a:txBody>
                  <a:tcPr/>
                </a:tc>
                <a:extLst>
                  <a:ext uri="{0D108BD9-81ED-4DB2-BD59-A6C34878D82A}">
                    <a16:rowId xmlns:a16="http://schemas.microsoft.com/office/drawing/2014/main" val="10000"/>
                  </a:ext>
                </a:extLst>
              </a:tr>
              <a:tr h="419100">
                <a:tc>
                  <a:txBody>
                    <a:bodyPr/>
                    <a:lstStyle/>
                    <a:p>
                      <a:pPr algn="ctr"/>
                      <a:r>
                        <a:rPr lang="en-US" sz="1200" b="1" dirty="0"/>
                        <a:t>Blacksburg</a:t>
                      </a:r>
                    </a:p>
                  </a:txBody>
                  <a:tcPr/>
                </a:tc>
                <a:tc>
                  <a:txBody>
                    <a:bodyPr/>
                    <a:lstStyle/>
                    <a:p>
                      <a:pPr algn="ctr"/>
                      <a:r>
                        <a:rPr lang="en-US" sz="1200" b="1" dirty="0"/>
                        <a:t>VA</a:t>
                      </a:r>
                    </a:p>
                  </a:txBody>
                  <a:tcPr/>
                </a:tc>
                <a:tc>
                  <a:txBody>
                    <a:bodyPr/>
                    <a:lstStyle/>
                    <a:p>
                      <a:pPr algn="ctr"/>
                      <a:r>
                        <a:rPr lang="en-US" sz="1200" b="1" dirty="0"/>
                        <a:t>24061</a:t>
                      </a:r>
                    </a:p>
                  </a:txBody>
                  <a:tcPr/>
                </a:tc>
                <a:extLst>
                  <a:ext uri="{0D108BD9-81ED-4DB2-BD59-A6C34878D82A}">
                    <a16:rowId xmlns:a16="http://schemas.microsoft.com/office/drawing/2014/main" val="10001"/>
                  </a:ext>
                </a:extLst>
              </a:tr>
            </a:tbl>
          </a:graphicData>
        </a:graphic>
      </p:graphicFrame>
      <p:graphicFrame>
        <p:nvGraphicFramePr>
          <p:cNvPr id="6" name="Table 5">
            <a:extLst>
              <a:ext uri="{FF2B5EF4-FFF2-40B4-BE49-F238E27FC236}">
                <a16:creationId xmlns:a16="http://schemas.microsoft.com/office/drawing/2014/main" id="{724BAD8A-7DB6-43D6-9C96-4DC404DF770B}"/>
              </a:ext>
            </a:extLst>
          </p:cNvPr>
          <p:cNvGraphicFramePr>
            <a:graphicFrameLocks noGrp="1"/>
          </p:cNvGraphicFramePr>
          <p:nvPr>
            <p:extLst>
              <p:ext uri="{D42A27DB-BD31-4B8C-83A1-F6EECF244321}">
                <p14:modId xmlns:p14="http://schemas.microsoft.com/office/powerpoint/2010/main" val="3366987909"/>
              </p:ext>
            </p:extLst>
          </p:nvPr>
        </p:nvGraphicFramePr>
        <p:xfrm>
          <a:off x="5929745" y="3373582"/>
          <a:ext cx="2971801" cy="838200"/>
        </p:xfrm>
        <a:graphic>
          <a:graphicData uri="http://schemas.openxmlformats.org/drawingml/2006/table">
            <a:tbl>
              <a:tblPr firstRow="1" bandRow="1">
                <a:tableStyleId>{5C22544A-7EE6-4342-B048-85BDC9FD1C3A}</a:tableStyleId>
              </a:tblPr>
              <a:tblGrid>
                <a:gridCol w="1273629">
                  <a:extLst>
                    <a:ext uri="{9D8B030D-6E8A-4147-A177-3AD203B41FA5}">
                      <a16:colId xmlns:a16="http://schemas.microsoft.com/office/drawing/2014/main" val="20000"/>
                    </a:ext>
                  </a:extLst>
                </a:gridCol>
                <a:gridCol w="1012371">
                  <a:extLst>
                    <a:ext uri="{9D8B030D-6E8A-4147-A177-3AD203B41FA5}">
                      <a16:colId xmlns:a16="http://schemas.microsoft.com/office/drawing/2014/main" val="20001"/>
                    </a:ext>
                  </a:extLst>
                </a:gridCol>
                <a:gridCol w="685801">
                  <a:extLst>
                    <a:ext uri="{9D8B030D-6E8A-4147-A177-3AD203B41FA5}">
                      <a16:colId xmlns:a16="http://schemas.microsoft.com/office/drawing/2014/main" val="20002"/>
                    </a:ext>
                  </a:extLst>
                </a:gridCol>
              </a:tblGrid>
              <a:tr h="419100">
                <a:tc>
                  <a:txBody>
                    <a:bodyPr/>
                    <a:lstStyle/>
                    <a:p>
                      <a:pPr algn="ctr"/>
                      <a:r>
                        <a:rPr lang="en-US" sz="1400" dirty="0"/>
                        <a:t>Temperature</a:t>
                      </a:r>
                    </a:p>
                  </a:txBody>
                  <a:tcPr/>
                </a:tc>
                <a:tc>
                  <a:txBody>
                    <a:bodyPr/>
                    <a:lstStyle/>
                    <a:p>
                      <a:pPr algn="ctr"/>
                      <a:r>
                        <a:rPr lang="en-US" sz="1400" dirty="0"/>
                        <a:t>Humidity</a:t>
                      </a:r>
                    </a:p>
                  </a:txBody>
                  <a:tcPr/>
                </a:tc>
                <a:tc>
                  <a:txBody>
                    <a:bodyPr/>
                    <a:lstStyle/>
                    <a:p>
                      <a:pPr algn="ctr"/>
                      <a:r>
                        <a:rPr lang="en-US" sz="1400" dirty="0"/>
                        <a:t>Wind</a:t>
                      </a:r>
                    </a:p>
                  </a:txBody>
                  <a:tcPr/>
                </a:tc>
                <a:extLst>
                  <a:ext uri="{0D108BD9-81ED-4DB2-BD59-A6C34878D82A}">
                    <a16:rowId xmlns:a16="http://schemas.microsoft.com/office/drawing/2014/main" val="10000"/>
                  </a:ext>
                </a:extLst>
              </a:tr>
              <a:tr h="419100">
                <a:tc>
                  <a:txBody>
                    <a:bodyPr/>
                    <a:lstStyle/>
                    <a:p>
                      <a:pPr algn="ctr"/>
                      <a:r>
                        <a:rPr lang="en-US" sz="1200" b="1" dirty="0"/>
                        <a:t>76</a:t>
                      </a:r>
                    </a:p>
                  </a:txBody>
                  <a:tcPr/>
                </a:tc>
                <a:tc>
                  <a:txBody>
                    <a:bodyPr/>
                    <a:lstStyle/>
                    <a:p>
                      <a:pPr algn="ctr"/>
                      <a:r>
                        <a:rPr lang="en-US" sz="1200" b="1" dirty="0"/>
                        <a:t>55</a:t>
                      </a:r>
                    </a:p>
                  </a:txBody>
                  <a:tcPr/>
                </a:tc>
                <a:tc>
                  <a:txBody>
                    <a:bodyPr/>
                    <a:lstStyle/>
                    <a:p>
                      <a:pPr algn="ctr"/>
                      <a:r>
                        <a:rPr lang="en-US" sz="1200" b="1" dirty="0"/>
                        <a:t>18</a:t>
                      </a:r>
                    </a:p>
                  </a:txBody>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BDFB405B-E0DC-4F30-8AD2-5B7351A862AB}"/>
              </a:ext>
            </a:extLst>
          </p:cNvPr>
          <p:cNvGraphicFramePr>
            <a:graphicFrameLocks noGrp="1"/>
          </p:cNvGraphicFramePr>
          <p:nvPr>
            <p:extLst>
              <p:ext uri="{D42A27DB-BD31-4B8C-83A1-F6EECF244321}">
                <p14:modId xmlns:p14="http://schemas.microsoft.com/office/powerpoint/2010/main" val="37951466"/>
              </p:ext>
            </p:extLst>
          </p:nvPr>
        </p:nvGraphicFramePr>
        <p:xfrm>
          <a:off x="8749145" y="4516582"/>
          <a:ext cx="2971799" cy="838200"/>
        </p:xfrm>
        <a:graphic>
          <a:graphicData uri="http://schemas.openxmlformats.org/drawingml/2006/table">
            <a:tbl>
              <a:tblPr firstRow="1" bandRow="1">
                <a:tableStyleId>{5C22544A-7EE6-4342-B048-85BDC9FD1C3A}</a:tableStyleId>
              </a:tblPr>
              <a:tblGrid>
                <a:gridCol w="755072">
                  <a:extLst>
                    <a:ext uri="{9D8B030D-6E8A-4147-A177-3AD203B41FA5}">
                      <a16:colId xmlns:a16="http://schemas.microsoft.com/office/drawing/2014/main" val="20000"/>
                    </a:ext>
                  </a:extLst>
                </a:gridCol>
                <a:gridCol w="616529">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990598">
                  <a:extLst>
                    <a:ext uri="{9D8B030D-6E8A-4147-A177-3AD203B41FA5}">
                      <a16:colId xmlns:a16="http://schemas.microsoft.com/office/drawing/2014/main" val="20003"/>
                    </a:ext>
                  </a:extLst>
                </a:gridCol>
              </a:tblGrid>
              <a:tr h="419100">
                <a:tc>
                  <a:txBody>
                    <a:bodyPr/>
                    <a:lstStyle/>
                    <a:p>
                      <a:pPr algn="ctr"/>
                      <a:r>
                        <a:rPr lang="en-US" sz="1400" dirty="0"/>
                        <a:t>Month</a:t>
                      </a:r>
                    </a:p>
                  </a:txBody>
                  <a:tcPr/>
                </a:tc>
                <a:tc>
                  <a:txBody>
                    <a:bodyPr/>
                    <a:lstStyle/>
                    <a:p>
                      <a:pPr algn="ctr"/>
                      <a:r>
                        <a:rPr lang="en-US" sz="1400" dirty="0"/>
                        <a:t>Day</a:t>
                      </a:r>
                    </a:p>
                  </a:txBody>
                  <a:tcPr/>
                </a:tc>
                <a:tc>
                  <a:txBody>
                    <a:bodyPr/>
                    <a:lstStyle/>
                    <a:p>
                      <a:pPr algn="ctr"/>
                      <a:r>
                        <a:rPr lang="en-US" sz="1400" dirty="0"/>
                        <a:t>Year</a:t>
                      </a:r>
                    </a:p>
                  </a:txBody>
                  <a:tcPr/>
                </a:tc>
                <a:tc>
                  <a:txBody>
                    <a:bodyPr/>
                    <a:lstStyle/>
                    <a:p>
                      <a:pPr algn="ctr"/>
                      <a:r>
                        <a:rPr lang="en-US" sz="1400" dirty="0"/>
                        <a:t>Time</a:t>
                      </a:r>
                    </a:p>
                  </a:txBody>
                  <a:tcPr/>
                </a:tc>
                <a:extLst>
                  <a:ext uri="{0D108BD9-81ED-4DB2-BD59-A6C34878D82A}">
                    <a16:rowId xmlns:a16="http://schemas.microsoft.com/office/drawing/2014/main" val="10000"/>
                  </a:ext>
                </a:extLst>
              </a:tr>
              <a:tr h="419100">
                <a:tc>
                  <a:txBody>
                    <a:bodyPr/>
                    <a:lstStyle/>
                    <a:p>
                      <a:pPr algn="ctr"/>
                      <a:r>
                        <a:rPr lang="en-US" sz="1200" b="1" dirty="0"/>
                        <a:t>May</a:t>
                      </a:r>
                    </a:p>
                  </a:txBody>
                  <a:tcPr/>
                </a:tc>
                <a:tc>
                  <a:txBody>
                    <a:bodyPr/>
                    <a:lstStyle/>
                    <a:p>
                      <a:pPr algn="ctr"/>
                      <a:r>
                        <a:rPr lang="en-US" sz="1200" b="1" dirty="0"/>
                        <a:t>20</a:t>
                      </a:r>
                    </a:p>
                  </a:txBody>
                  <a:tcPr/>
                </a:tc>
                <a:tc>
                  <a:txBody>
                    <a:bodyPr/>
                    <a:lstStyle/>
                    <a:p>
                      <a:pPr algn="ctr"/>
                      <a:r>
                        <a:rPr lang="en-US" sz="1200" b="1" dirty="0"/>
                        <a:t>2015</a:t>
                      </a:r>
                    </a:p>
                  </a:txBody>
                  <a:tcPr/>
                </a:tc>
                <a:tc>
                  <a:txBody>
                    <a:bodyPr/>
                    <a:lstStyle/>
                    <a:p>
                      <a:pPr algn="ctr"/>
                      <a:endParaRPr lang="en-US" sz="1200" b="1" dirty="0"/>
                    </a:p>
                  </a:txBody>
                  <a:tcPr/>
                </a:tc>
                <a:extLst>
                  <a:ext uri="{0D108BD9-81ED-4DB2-BD59-A6C34878D82A}">
                    <a16:rowId xmlns:a16="http://schemas.microsoft.com/office/drawing/2014/main" val="10001"/>
                  </a:ext>
                </a:extLst>
              </a:tr>
            </a:tbl>
          </a:graphicData>
        </a:graphic>
      </p:graphicFrame>
      <p:graphicFrame>
        <p:nvGraphicFramePr>
          <p:cNvPr id="8" name="Table 7">
            <a:extLst>
              <a:ext uri="{FF2B5EF4-FFF2-40B4-BE49-F238E27FC236}">
                <a16:creationId xmlns:a16="http://schemas.microsoft.com/office/drawing/2014/main" id="{4C4FACDB-3CF1-4EF8-AA8E-D434E0D3E04C}"/>
              </a:ext>
            </a:extLst>
          </p:cNvPr>
          <p:cNvGraphicFramePr>
            <a:graphicFrameLocks noGrp="1"/>
          </p:cNvGraphicFramePr>
          <p:nvPr>
            <p:extLst>
              <p:ext uri="{D42A27DB-BD31-4B8C-83A1-F6EECF244321}">
                <p14:modId xmlns:p14="http://schemas.microsoft.com/office/powerpoint/2010/main" val="910963759"/>
              </p:ext>
            </p:extLst>
          </p:nvPr>
        </p:nvGraphicFramePr>
        <p:xfrm>
          <a:off x="8520545" y="5735782"/>
          <a:ext cx="2514600" cy="762000"/>
        </p:xfrm>
        <a:graphic>
          <a:graphicData uri="http://schemas.openxmlformats.org/drawingml/2006/table">
            <a:tbl>
              <a:tblPr firstRow="1" bandRow="1">
                <a:tableStyleId>{5C22544A-7EE6-4342-B048-85BDC9FD1C3A}</a:tableStyleId>
              </a:tblPr>
              <a:tblGrid>
                <a:gridCol w="1173479">
                  <a:extLst>
                    <a:ext uri="{9D8B030D-6E8A-4147-A177-3AD203B41FA5}">
                      <a16:colId xmlns:a16="http://schemas.microsoft.com/office/drawing/2014/main" val="20000"/>
                    </a:ext>
                  </a:extLst>
                </a:gridCol>
                <a:gridCol w="655322">
                  <a:extLst>
                    <a:ext uri="{9D8B030D-6E8A-4147-A177-3AD203B41FA5}">
                      <a16:colId xmlns:a16="http://schemas.microsoft.com/office/drawing/2014/main" val="20001"/>
                    </a:ext>
                  </a:extLst>
                </a:gridCol>
                <a:gridCol w="685799">
                  <a:extLst>
                    <a:ext uri="{9D8B030D-6E8A-4147-A177-3AD203B41FA5}">
                      <a16:colId xmlns:a16="http://schemas.microsoft.com/office/drawing/2014/main" val="20002"/>
                    </a:ext>
                  </a:extLst>
                </a:gridCol>
              </a:tblGrid>
              <a:tr h="381000">
                <a:tc>
                  <a:txBody>
                    <a:bodyPr/>
                    <a:lstStyle/>
                    <a:p>
                      <a:pPr algn="ctr"/>
                      <a:r>
                        <a:rPr lang="en-US" sz="1400" dirty="0"/>
                        <a:t>Hour</a:t>
                      </a:r>
                    </a:p>
                  </a:txBody>
                  <a:tcPr/>
                </a:tc>
                <a:tc>
                  <a:txBody>
                    <a:bodyPr/>
                    <a:lstStyle/>
                    <a:p>
                      <a:pPr algn="ctr"/>
                      <a:r>
                        <a:rPr lang="en-US" sz="1400" dirty="0"/>
                        <a:t>Min</a:t>
                      </a:r>
                    </a:p>
                  </a:txBody>
                  <a:tcPr/>
                </a:tc>
                <a:tc>
                  <a:txBody>
                    <a:bodyPr/>
                    <a:lstStyle/>
                    <a:p>
                      <a:pPr algn="ctr"/>
                      <a:r>
                        <a:rPr lang="en-US" sz="1400" dirty="0"/>
                        <a:t>Sec</a:t>
                      </a:r>
                    </a:p>
                  </a:txBody>
                  <a:tcPr/>
                </a:tc>
                <a:extLst>
                  <a:ext uri="{0D108BD9-81ED-4DB2-BD59-A6C34878D82A}">
                    <a16:rowId xmlns:a16="http://schemas.microsoft.com/office/drawing/2014/main" val="10000"/>
                  </a:ext>
                </a:extLst>
              </a:tr>
              <a:tr h="381000">
                <a:tc>
                  <a:txBody>
                    <a:bodyPr/>
                    <a:lstStyle/>
                    <a:p>
                      <a:pPr algn="ctr"/>
                      <a:r>
                        <a:rPr lang="en-US" sz="1200" b="1" dirty="0"/>
                        <a:t>11</a:t>
                      </a:r>
                    </a:p>
                  </a:txBody>
                  <a:tcPr/>
                </a:tc>
                <a:tc>
                  <a:txBody>
                    <a:bodyPr/>
                    <a:lstStyle/>
                    <a:p>
                      <a:pPr algn="ctr"/>
                      <a:r>
                        <a:rPr lang="en-US" sz="1200" b="1" dirty="0"/>
                        <a:t>32</a:t>
                      </a:r>
                    </a:p>
                  </a:txBody>
                  <a:tcPr/>
                </a:tc>
                <a:tc>
                  <a:txBody>
                    <a:bodyPr/>
                    <a:lstStyle/>
                    <a:p>
                      <a:pPr algn="ctr"/>
                      <a:r>
                        <a:rPr lang="en-US" sz="1200" b="1" dirty="0"/>
                        <a:t>52</a:t>
                      </a:r>
                    </a:p>
                  </a:txBody>
                  <a:tcPr/>
                </a:tc>
                <a:extLst>
                  <a:ext uri="{0D108BD9-81ED-4DB2-BD59-A6C34878D82A}">
                    <a16:rowId xmlns:a16="http://schemas.microsoft.com/office/drawing/2014/main" val="10001"/>
                  </a:ext>
                </a:extLst>
              </a:tr>
            </a:tbl>
          </a:graphicData>
        </a:graphic>
      </p:graphicFrame>
      <p:cxnSp>
        <p:nvCxnSpPr>
          <p:cNvPr id="9" name="Straight Arrow Connector 8">
            <a:extLst>
              <a:ext uri="{FF2B5EF4-FFF2-40B4-BE49-F238E27FC236}">
                <a16:creationId xmlns:a16="http://schemas.microsoft.com/office/drawing/2014/main" id="{0E384CF7-BE86-486C-BE5C-9E65B0667EF8}"/>
              </a:ext>
            </a:extLst>
          </p:cNvPr>
          <p:cNvCxnSpPr/>
          <p:nvPr/>
        </p:nvCxnSpPr>
        <p:spPr>
          <a:xfrm flipH="1">
            <a:off x="5091545" y="2459182"/>
            <a:ext cx="381000" cy="1905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6AD3FB1-A22B-436C-A729-5904C1465E8C}"/>
              </a:ext>
            </a:extLst>
          </p:cNvPr>
          <p:cNvCxnSpPr/>
          <p:nvPr/>
        </p:nvCxnSpPr>
        <p:spPr>
          <a:xfrm>
            <a:off x="7529945" y="2535382"/>
            <a:ext cx="0" cy="762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1247172-C582-460B-95BE-0884BD9163AA}"/>
              </a:ext>
            </a:extLst>
          </p:cNvPr>
          <p:cNvCxnSpPr/>
          <p:nvPr/>
        </p:nvCxnSpPr>
        <p:spPr>
          <a:xfrm>
            <a:off x="9587345" y="2459182"/>
            <a:ext cx="762000" cy="2057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4B5727F-CC6B-4111-B043-386CF4E06B6A}"/>
              </a:ext>
            </a:extLst>
          </p:cNvPr>
          <p:cNvCxnSpPr/>
          <p:nvPr/>
        </p:nvCxnSpPr>
        <p:spPr>
          <a:xfrm flipH="1">
            <a:off x="9892145" y="5126182"/>
            <a:ext cx="1219200" cy="609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5F4F96D-0504-4422-AA7A-0594FBF93EC3}"/>
              </a:ext>
            </a:extLst>
          </p:cNvPr>
          <p:cNvSpPr/>
          <p:nvPr/>
        </p:nvSpPr>
        <p:spPr>
          <a:xfrm>
            <a:off x="1288473" y="1920529"/>
            <a:ext cx="1870363" cy="387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List</a:t>
            </a:r>
            <a:r>
              <a:rPr lang="en-US" dirty="0"/>
              <a:t> </a:t>
            </a:r>
            <a:r>
              <a:rPr lang="en-US" b="1" dirty="0"/>
              <a:t>of</a:t>
            </a:r>
            <a:r>
              <a:rPr lang="en-US" dirty="0"/>
              <a:t> </a:t>
            </a:r>
          </a:p>
        </p:txBody>
      </p:sp>
      <p:cxnSp>
        <p:nvCxnSpPr>
          <p:cNvPr id="14" name="Straight Arrow Connector 13">
            <a:extLst>
              <a:ext uri="{FF2B5EF4-FFF2-40B4-BE49-F238E27FC236}">
                <a16:creationId xmlns:a16="http://schemas.microsoft.com/office/drawing/2014/main" id="{C0A3488E-9F0B-4F17-A3FB-D9309839C987}"/>
              </a:ext>
            </a:extLst>
          </p:cNvPr>
          <p:cNvCxnSpPr>
            <a:cxnSpLocks/>
          </p:cNvCxnSpPr>
          <p:nvPr/>
        </p:nvCxnSpPr>
        <p:spPr>
          <a:xfrm>
            <a:off x="2757055" y="2114492"/>
            <a:ext cx="1801091" cy="1"/>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296FAE9-53B6-4793-A363-F9EDD3B70B8A}"/>
              </a:ext>
            </a:extLst>
          </p:cNvPr>
          <p:cNvSpPr txBox="1"/>
          <p:nvPr/>
        </p:nvSpPr>
        <p:spPr>
          <a:xfrm>
            <a:off x="710046" y="3331017"/>
            <a:ext cx="2701636" cy="923330"/>
          </a:xfrm>
          <a:prstGeom prst="rect">
            <a:avLst/>
          </a:prstGeom>
          <a:noFill/>
        </p:spPr>
        <p:txBody>
          <a:bodyPr wrap="square" rtlCol="0">
            <a:spAutoFit/>
          </a:bodyPr>
          <a:lstStyle/>
          <a:p>
            <a:r>
              <a:rPr lang="en-US" dirty="0"/>
              <a:t>A list of weather forecasts with a place, a date, and a weather information.</a:t>
            </a:r>
          </a:p>
        </p:txBody>
      </p:sp>
    </p:spTree>
    <p:extLst>
      <p:ext uri="{BB962C8B-B14F-4D97-AF65-F5344CB8AC3E}">
        <p14:creationId xmlns:p14="http://schemas.microsoft.com/office/powerpoint/2010/main" val="2559218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86C0-6684-479A-8124-C55446FCFA71}"/>
              </a:ext>
            </a:extLst>
          </p:cNvPr>
          <p:cNvSpPr>
            <a:spLocks noGrp="1"/>
          </p:cNvSpPr>
          <p:nvPr>
            <p:ph type="title"/>
          </p:nvPr>
        </p:nvSpPr>
        <p:spPr/>
        <p:txBody>
          <a:bodyPr/>
          <a:lstStyle/>
          <a:p>
            <a:r>
              <a:rPr lang="en-US" dirty="0"/>
              <a:t>Real Life: Messy and Complex</a:t>
            </a:r>
          </a:p>
        </p:txBody>
      </p:sp>
      <p:pic>
        <p:nvPicPr>
          <p:cNvPr id="2050" name="Picture 2" descr="https://www.drupal.org/files/Drupal8_UPsitesWeb_Schema_10-19-2013.png">
            <a:extLst>
              <a:ext uri="{FF2B5EF4-FFF2-40B4-BE49-F238E27FC236}">
                <a16:creationId xmlns:a16="http://schemas.microsoft.com/office/drawing/2014/main" id="{D41A8822-46F7-474E-B14C-8A6FA1D2281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70116" y="1955945"/>
            <a:ext cx="10146990" cy="4749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52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F6FE4-266B-4866-A5E0-04A2E25C51EC}"/>
              </a:ext>
            </a:extLst>
          </p:cNvPr>
          <p:cNvSpPr>
            <a:spLocks noGrp="1"/>
          </p:cNvSpPr>
          <p:nvPr>
            <p:ph type="title"/>
          </p:nvPr>
        </p:nvSpPr>
        <p:spPr/>
        <p:txBody>
          <a:bodyPr/>
          <a:lstStyle/>
          <a:p>
            <a:r>
              <a:rPr lang="en-US" dirty="0"/>
              <a:t>Which of these consumes a list of dictionaries parameter?</a:t>
            </a:r>
          </a:p>
        </p:txBody>
      </p:sp>
      <p:sp>
        <p:nvSpPr>
          <p:cNvPr id="4" name="Rectangle 3">
            <a:extLst>
              <a:ext uri="{FF2B5EF4-FFF2-40B4-BE49-F238E27FC236}">
                <a16:creationId xmlns:a16="http://schemas.microsoft.com/office/drawing/2014/main" id="{923B4F68-2BBE-4E4B-A3D1-B1BC3D643499}"/>
              </a:ext>
            </a:extLst>
          </p:cNvPr>
          <p:cNvSpPr/>
          <p:nvPr/>
        </p:nvSpPr>
        <p:spPr>
          <a:xfrm>
            <a:off x="1208809" y="2316355"/>
            <a:ext cx="9850582" cy="3785652"/>
          </a:xfrm>
          <a:prstGeom prst="rect">
            <a:avLst/>
          </a:prstGeom>
        </p:spPr>
        <p:txBody>
          <a:bodyPr wrap="square">
            <a:spAutoFit/>
          </a:bodyPr>
          <a:lstStyle/>
          <a:p>
            <a:r>
              <a:rPr lang="en-US" sz="2400" b="1" dirty="0">
                <a:solidFill>
                  <a:srgbClr val="0000FF"/>
                </a:solidFill>
                <a:latin typeface="Courier New" panose="02070309020205020404" pitchFamily="49" charset="0"/>
              </a:rPr>
              <a:t>def</a:t>
            </a:r>
            <a:r>
              <a:rPr lang="en-US" sz="2400" dirty="0">
                <a:solidFill>
                  <a:srgbClr val="000000"/>
                </a:solidFill>
                <a:latin typeface="Courier New" panose="02070309020205020404" pitchFamily="49" charset="0"/>
              </a:rPr>
              <a:t> </a:t>
            </a:r>
            <a:r>
              <a:rPr lang="en-US" sz="2400" dirty="0" err="1">
                <a:solidFill>
                  <a:srgbClr val="FF00FF"/>
                </a:solidFill>
                <a:latin typeface="Courier New" panose="02070309020205020404" pitchFamily="49" charset="0"/>
              </a:rPr>
              <a:t>find_record</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list_of_dictionaries</a:t>
            </a:r>
            <a:r>
              <a:rPr lang="en-US" sz="2400" b="1" dirty="0">
                <a:solidFill>
                  <a:srgbClr val="000080"/>
                </a:solidFill>
                <a:latin typeface="Courier New" panose="02070309020205020404" pitchFamily="49" charset="0"/>
              </a:rPr>
              <a:t>):</a:t>
            </a:r>
            <a:endParaRPr lang="en-US" sz="2400" b="1" dirty="0">
              <a:solidFill>
                <a:srgbClr val="0000FF"/>
              </a:solidFill>
              <a:latin typeface="Courier New" panose="02070309020205020404" pitchFamily="49" charset="0"/>
            </a:endParaRPr>
          </a:p>
          <a:p>
            <a:endParaRPr lang="en-US" sz="2400" b="1" dirty="0">
              <a:solidFill>
                <a:srgbClr val="0000FF"/>
              </a:solidFill>
              <a:latin typeface="Courier New" panose="02070309020205020404" pitchFamily="49" charset="0"/>
            </a:endParaRPr>
          </a:p>
          <a:p>
            <a:endParaRPr lang="en-US" sz="2400" b="1" dirty="0">
              <a:solidFill>
                <a:srgbClr val="0000FF"/>
              </a:solidFill>
              <a:latin typeface="Courier New" panose="02070309020205020404" pitchFamily="49" charset="0"/>
            </a:endParaRPr>
          </a:p>
          <a:p>
            <a:r>
              <a:rPr lang="en-US" sz="2400" b="1" dirty="0">
                <a:solidFill>
                  <a:srgbClr val="0000FF"/>
                </a:solidFill>
                <a:latin typeface="Courier New" panose="02070309020205020404" pitchFamily="49" charset="0"/>
              </a:rPr>
              <a:t>def</a:t>
            </a:r>
            <a:r>
              <a:rPr lang="en-US" sz="2400" dirty="0">
                <a:solidFill>
                  <a:srgbClr val="000000"/>
                </a:solidFill>
                <a:latin typeface="Courier New" panose="02070309020205020404" pitchFamily="49" charset="0"/>
              </a:rPr>
              <a:t> </a:t>
            </a:r>
            <a:r>
              <a:rPr lang="en-US" sz="2400" dirty="0" err="1">
                <a:solidFill>
                  <a:srgbClr val="FF00FF"/>
                </a:solidFill>
                <a:latin typeface="Courier New" panose="02070309020205020404" pitchFamily="49" charset="0"/>
              </a:rPr>
              <a:t>find_record</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list_of_dictionaries</a:t>
            </a:r>
            <a:r>
              <a:rPr lang="en-US" sz="2400" b="1" dirty="0">
                <a:solidFill>
                  <a:srgbClr val="000080"/>
                </a:solidFill>
                <a:latin typeface="Courier New" panose="02070309020205020404" pitchFamily="49" charset="0"/>
              </a:rPr>
              <a:t>]):</a:t>
            </a:r>
            <a:endParaRPr lang="en-US" sz="2400" dirty="0">
              <a:solidFill>
                <a:srgbClr val="000000"/>
              </a:solidFill>
              <a:latin typeface="Courier New" panose="02070309020205020404" pitchFamily="49" charset="0"/>
            </a:endParaRPr>
          </a:p>
          <a:p>
            <a:r>
              <a:rPr lang="en-US" sz="2400" dirty="0">
                <a:solidFill>
                  <a:srgbClr val="000000"/>
                </a:solidFill>
                <a:latin typeface="Courier New" panose="02070309020205020404" pitchFamily="49" charset="0"/>
              </a:rPr>
              <a:t>    </a:t>
            </a:r>
          </a:p>
          <a:p>
            <a:endParaRPr lang="en-US" sz="2400" dirty="0">
              <a:solidFill>
                <a:srgbClr val="000000"/>
              </a:solidFill>
              <a:latin typeface="Courier New" panose="02070309020205020404" pitchFamily="49" charset="0"/>
            </a:endParaRPr>
          </a:p>
          <a:p>
            <a:r>
              <a:rPr lang="en-US" sz="2400" b="1" dirty="0">
                <a:solidFill>
                  <a:srgbClr val="0000FF"/>
                </a:solidFill>
                <a:latin typeface="Courier New" panose="02070309020205020404" pitchFamily="49" charset="0"/>
              </a:rPr>
              <a:t>def</a:t>
            </a:r>
            <a:r>
              <a:rPr lang="en-US" sz="2400" dirty="0">
                <a:solidFill>
                  <a:srgbClr val="000000"/>
                </a:solidFill>
                <a:latin typeface="Courier New" panose="02070309020205020404" pitchFamily="49" charset="0"/>
              </a:rPr>
              <a:t> </a:t>
            </a:r>
            <a:r>
              <a:rPr lang="en-US" sz="2400" dirty="0" err="1">
                <a:solidFill>
                  <a:srgbClr val="FF00FF"/>
                </a:solidFill>
                <a:latin typeface="Courier New" panose="02070309020205020404" pitchFamily="49" charset="0"/>
              </a:rPr>
              <a:t>find_record</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list_of_dictionaries</a:t>
            </a:r>
            <a:r>
              <a:rPr lang="en-US" sz="2400" b="1" dirty="0">
                <a:solidFill>
                  <a:srgbClr val="000080"/>
                </a:solidFill>
                <a:latin typeface="Courier New" panose="02070309020205020404" pitchFamily="49" charset="0"/>
              </a:rPr>
              <a:t>}):</a:t>
            </a:r>
          </a:p>
          <a:p>
            <a:endParaRPr lang="en-US" sz="2400" b="1" dirty="0">
              <a:solidFill>
                <a:srgbClr val="000080"/>
              </a:solidFill>
              <a:latin typeface="Courier New" panose="02070309020205020404" pitchFamily="49" charset="0"/>
            </a:endParaRPr>
          </a:p>
          <a:p>
            <a:endParaRPr lang="en-US" sz="2400" b="1" dirty="0">
              <a:solidFill>
                <a:srgbClr val="000080"/>
              </a:solidFill>
              <a:latin typeface="Courier New" panose="02070309020205020404" pitchFamily="49" charset="0"/>
            </a:endParaRPr>
          </a:p>
          <a:p>
            <a:r>
              <a:rPr lang="en-US" sz="2400" b="1" dirty="0">
                <a:solidFill>
                  <a:srgbClr val="0000FF"/>
                </a:solidFill>
                <a:latin typeface="Courier New" panose="02070309020205020404" pitchFamily="49" charset="0"/>
              </a:rPr>
              <a:t>def</a:t>
            </a:r>
            <a:r>
              <a:rPr lang="en-US" sz="2400" dirty="0">
                <a:solidFill>
                  <a:srgbClr val="000000"/>
                </a:solidFill>
                <a:latin typeface="Courier New" panose="02070309020205020404" pitchFamily="49" charset="0"/>
              </a:rPr>
              <a:t> </a:t>
            </a:r>
            <a:r>
              <a:rPr lang="en-US" sz="2400" dirty="0" err="1">
                <a:solidFill>
                  <a:srgbClr val="FF00FF"/>
                </a:solidFill>
                <a:latin typeface="Courier New" panose="02070309020205020404" pitchFamily="49" charset="0"/>
              </a:rPr>
              <a:t>find_record</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list_of_dictionaries</a:t>
            </a:r>
            <a:r>
              <a:rPr lang="en-US" sz="2400" b="1" dirty="0">
                <a:solidFill>
                  <a:srgbClr val="000080"/>
                </a:solidFill>
                <a:latin typeface="Courier New" panose="02070309020205020404" pitchFamily="49" charset="0"/>
              </a:rPr>
              <a:t>}]):</a:t>
            </a:r>
            <a:endParaRPr lang="en-US" sz="2400" dirty="0">
              <a:solidFill>
                <a:srgbClr val="000000"/>
              </a:solidFill>
              <a:latin typeface="Courier New" panose="02070309020205020404" pitchFamily="49" charset="0"/>
            </a:endParaRPr>
          </a:p>
        </p:txBody>
      </p:sp>
      <p:sp>
        <p:nvSpPr>
          <p:cNvPr id="5" name="Rectangle: Rounded Corners 4">
            <a:extLst>
              <a:ext uri="{FF2B5EF4-FFF2-40B4-BE49-F238E27FC236}">
                <a16:creationId xmlns:a16="http://schemas.microsoft.com/office/drawing/2014/main" id="{2BB0B217-0935-467D-994D-99A881C51EBA}"/>
              </a:ext>
            </a:extLst>
          </p:cNvPr>
          <p:cNvSpPr/>
          <p:nvPr/>
        </p:nvSpPr>
        <p:spPr>
          <a:xfrm>
            <a:off x="657224" y="2188086"/>
            <a:ext cx="457200" cy="5653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a:t>A</a:t>
            </a:r>
          </a:p>
        </p:txBody>
      </p:sp>
      <p:sp>
        <p:nvSpPr>
          <p:cNvPr id="6" name="Rectangle: Rounded Corners 5">
            <a:extLst>
              <a:ext uri="{FF2B5EF4-FFF2-40B4-BE49-F238E27FC236}">
                <a16:creationId xmlns:a16="http://schemas.microsoft.com/office/drawing/2014/main" id="{D9417EA8-4EF1-4232-848F-2C5B9412E570}"/>
              </a:ext>
            </a:extLst>
          </p:cNvPr>
          <p:cNvSpPr/>
          <p:nvPr/>
        </p:nvSpPr>
        <p:spPr>
          <a:xfrm>
            <a:off x="657224" y="3295126"/>
            <a:ext cx="457200" cy="5653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a:t>B</a:t>
            </a:r>
          </a:p>
        </p:txBody>
      </p:sp>
      <p:sp>
        <p:nvSpPr>
          <p:cNvPr id="7" name="Rectangle: Rounded Corners 6">
            <a:extLst>
              <a:ext uri="{FF2B5EF4-FFF2-40B4-BE49-F238E27FC236}">
                <a16:creationId xmlns:a16="http://schemas.microsoft.com/office/drawing/2014/main" id="{AA62FAB7-A79D-4B51-8819-A0614BCFC920}"/>
              </a:ext>
            </a:extLst>
          </p:cNvPr>
          <p:cNvSpPr/>
          <p:nvPr/>
        </p:nvSpPr>
        <p:spPr>
          <a:xfrm>
            <a:off x="657224" y="4402166"/>
            <a:ext cx="457200" cy="5653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a:t>C</a:t>
            </a:r>
          </a:p>
        </p:txBody>
      </p:sp>
      <p:sp>
        <p:nvSpPr>
          <p:cNvPr id="8" name="Rectangle: Rounded Corners 7">
            <a:extLst>
              <a:ext uri="{FF2B5EF4-FFF2-40B4-BE49-F238E27FC236}">
                <a16:creationId xmlns:a16="http://schemas.microsoft.com/office/drawing/2014/main" id="{AB357929-5DA0-49E9-A593-7AA1C5626119}"/>
              </a:ext>
            </a:extLst>
          </p:cNvPr>
          <p:cNvSpPr/>
          <p:nvPr/>
        </p:nvSpPr>
        <p:spPr>
          <a:xfrm>
            <a:off x="657224" y="5509206"/>
            <a:ext cx="457200" cy="5653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a:t>D</a:t>
            </a:r>
          </a:p>
        </p:txBody>
      </p:sp>
    </p:spTree>
    <p:extLst>
      <p:ext uri="{BB962C8B-B14F-4D97-AF65-F5344CB8AC3E}">
        <p14:creationId xmlns:p14="http://schemas.microsoft.com/office/powerpoint/2010/main" val="253262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8D48E-FA3F-46A5-AB68-2EF4ADF44B37}"/>
              </a:ext>
            </a:extLst>
          </p:cNvPr>
          <p:cNvSpPr>
            <a:spLocks noGrp="1"/>
          </p:cNvSpPr>
          <p:nvPr>
            <p:ph type="title"/>
          </p:nvPr>
        </p:nvSpPr>
        <p:spPr/>
        <p:txBody>
          <a:bodyPr/>
          <a:lstStyle/>
          <a:p>
            <a:r>
              <a:rPr lang="en-US" dirty="0"/>
              <a:t>What is the type of </a:t>
            </a:r>
            <a:r>
              <a:rPr lang="en-US" dirty="0" err="1">
                <a:latin typeface="Courier New" panose="02070309020205020404" pitchFamily="49" charset="0"/>
                <a:cs typeface="Courier New" panose="02070309020205020404" pitchFamily="49" charset="0"/>
              </a:rPr>
              <a:t>list_of_games</a:t>
            </a:r>
            <a:r>
              <a:rPr lang="en-US" dirty="0"/>
              <a:t>?</a:t>
            </a:r>
          </a:p>
        </p:txBody>
      </p:sp>
      <p:pic>
        <p:nvPicPr>
          <p:cNvPr id="1026" name="Picture 2" descr="list_dictionary_example.png">
            <a:extLst>
              <a:ext uri="{FF2B5EF4-FFF2-40B4-BE49-F238E27FC236}">
                <a16:creationId xmlns:a16="http://schemas.microsoft.com/office/drawing/2014/main" id="{79AB0B61-BEAB-47BE-8696-8E7B261A6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09" y="2697634"/>
            <a:ext cx="6162117" cy="27702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BD0143-D381-4088-B2C9-DD3F454E475A}"/>
              </a:ext>
            </a:extLst>
          </p:cNvPr>
          <p:cNvSpPr txBox="1"/>
          <p:nvPr/>
        </p:nvSpPr>
        <p:spPr>
          <a:xfrm>
            <a:off x="6858000" y="1775974"/>
            <a:ext cx="3646768" cy="4613571"/>
          </a:xfrm>
          <a:prstGeom prst="rect">
            <a:avLst/>
          </a:prstGeom>
          <a:noFill/>
        </p:spPr>
        <p:txBody>
          <a:bodyPr wrap="none" rtlCol="0">
            <a:spAutoFit/>
          </a:bodyPr>
          <a:lstStyle/>
          <a:p>
            <a:pPr marL="342900" indent="-342900">
              <a:lnSpc>
                <a:spcPct val="150000"/>
              </a:lnSpc>
              <a:buAutoNum type="alphaUcParenR"/>
            </a:pPr>
            <a:r>
              <a:rPr lang="en-US" sz="4000" dirty="0"/>
              <a:t>String</a:t>
            </a:r>
          </a:p>
          <a:p>
            <a:pPr marL="342900" indent="-342900">
              <a:lnSpc>
                <a:spcPct val="150000"/>
              </a:lnSpc>
              <a:buAutoNum type="alphaUcParenR"/>
            </a:pPr>
            <a:r>
              <a:rPr lang="en-US" sz="4000" dirty="0"/>
              <a:t>List</a:t>
            </a:r>
          </a:p>
          <a:p>
            <a:pPr marL="342900" indent="-342900">
              <a:lnSpc>
                <a:spcPct val="150000"/>
              </a:lnSpc>
              <a:buAutoNum type="alphaUcParenR"/>
            </a:pPr>
            <a:r>
              <a:rPr lang="en-US" sz="4000" dirty="0"/>
              <a:t>Integer</a:t>
            </a:r>
          </a:p>
          <a:p>
            <a:pPr marL="342900" indent="-342900">
              <a:lnSpc>
                <a:spcPct val="150000"/>
              </a:lnSpc>
              <a:buAutoNum type="alphaUcParenR"/>
            </a:pPr>
            <a:r>
              <a:rPr lang="en-US" sz="4000" dirty="0"/>
              <a:t>Dictionary</a:t>
            </a:r>
          </a:p>
          <a:p>
            <a:pPr marL="342900" indent="-342900">
              <a:lnSpc>
                <a:spcPct val="150000"/>
              </a:lnSpc>
              <a:buAutoNum type="alphaUcParenR"/>
            </a:pPr>
            <a:r>
              <a:rPr lang="en-US" sz="4000" dirty="0"/>
              <a:t>Raises an error</a:t>
            </a:r>
          </a:p>
        </p:txBody>
      </p:sp>
    </p:spTree>
    <p:extLst>
      <p:ext uri="{BB962C8B-B14F-4D97-AF65-F5344CB8AC3E}">
        <p14:creationId xmlns:p14="http://schemas.microsoft.com/office/powerpoint/2010/main" val="270073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8D48E-FA3F-46A5-AB68-2EF4ADF44B37}"/>
              </a:ext>
            </a:extLst>
          </p:cNvPr>
          <p:cNvSpPr>
            <a:spLocks noGrp="1"/>
          </p:cNvSpPr>
          <p:nvPr>
            <p:ph type="title"/>
          </p:nvPr>
        </p:nvSpPr>
        <p:spPr/>
        <p:txBody>
          <a:bodyPr/>
          <a:lstStyle/>
          <a:p>
            <a:r>
              <a:rPr lang="en-US" dirty="0"/>
              <a:t>What is the type of </a:t>
            </a:r>
            <a:r>
              <a:rPr lang="en-US" dirty="0">
                <a:latin typeface="Courier New" panose="02070309020205020404" pitchFamily="49" charset="0"/>
                <a:cs typeface="Courier New" panose="02070309020205020404" pitchFamily="49" charset="0"/>
              </a:rPr>
              <a:t>game</a:t>
            </a:r>
            <a:r>
              <a:rPr lang="en-US" dirty="0"/>
              <a:t>?</a:t>
            </a:r>
          </a:p>
        </p:txBody>
      </p:sp>
      <p:pic>
        <p:nvPicPr>
          <p:cNvPr id="1026" name="Picture 2" descr="list_dictionary_example.png">
            <a:extLst>
              <a:ext uri="{FF2B5EF4-FFF2-40B4-BE49-F238E27FC236}">
                <a16:creationId xmlns:a16="http://schemas.microsoft.com/office/drawing/2014/main" id="{79AB0B61-BEAB-47BE-8696-8E7B261A6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09" y="2697634"/>
            <a:ext cx="6162117" cy="27702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BD0143-D381-4088-B2C9-DD3F454E475A}"/>
              </a:ext>
            </a:extLst>
          </p:cNvPr>
          <p:cNvSpPr txBox="1"/>
          <p:nvPr/>
        </p:nvSpPr>
        <p:spPr>
          <a:xfrm>
            <a:off x="6858000" y="1775974"/>
            <a:ext cx="3646768" cy="4613571"/>
          </a:xfrm>
          <a:prstGeom prst="rect">
            <a:avLst/>
          </a:prstGeom>
          <a:noFill/>
        </p:spPr>
        <p:txBody>
          <a:bodyPr wrap="none" rtlCol="0">
            <a:spAutoFit/>
          </a:bodyPr>
          <a:lstStyle/>
          <a:p>
            <a:pPr marL="342900" indent="-342900">
              <a:lnSpc>
                <a:spcPct val="150000"/>
              </a:lnSpc>
              <a:buAutoNum type="alphaUcParenR"/>
            </a:pPr>
            <a:r>
              <a:rPr lang="en-US" sz="4000" dirty="0"/>
              <a:t>String</a:t>
            </a:r>
          </a:p>
          <a:p>
            <a:pPr marL="342900" indent="-342900">
              <a:lnSpc>
                <a:spcPct val="150000"/>
              </a:lnSpc>
              <a:buAutoNum type="alphaUcParenR"/>
            </a:pPr>
            <a:r>
              <a:rPr lang="en-US" sz="4000" dirty="0"/>
              <a:t>List</a:t>
            </a:r>
          </a:p>
          <a:p>
            <a:pPr marL="342900" indent="-342900">
              <a:lnSpc>
                <a:spcPct val="150000"/>
              </a:lnSpc>
              <a:buAutoNum type="alphaUcParenR"/>
            </a:pPr>
            <a:r>
              <a:rPr lang="en-US" sz="4000" dirty="0"/>
              <a:t>Integer</a:t>
            </a:r>
          </a:p>
          <a:p>
            <a:pPr marL="342900" indent="-342900">
              <a:lnSpc>
                <a:spcPct val="150000"/>
              </a:lnSpc>
              <a:buAutoNum type="alphaUcParenR"/>
            </a:pPr>
            <a:r>
              <a:rPr lang="en-US" sz="4000" dirty="0"/>
              <a:t>Dictionary</a:t>
            </a:r>
          </a:p>
          <a:p>
            <a:pPr marL="342900" indent="-342900">
              <a:lnSpc>
                <a:spcPct val="150000"/>
              </a:lnSpc>
              <a:buAutoNum type="alphaUcParenR"/>
            </a:pPr>
            <a:r>
              <a:rPr lang="en-US" sz="4000" dirty="0"/>
              <a:t>Raises an error</a:t>
            </a:r>
          </a:p>
        </p:txBody>
      </p:sp>
    </p:spTree>
    <p:extLst>
      <p:ext uri="{BB962C8B-B14F-4D97-AF65-F5344CB8AC3E}">
        <p14:creationId xmlns:p14="http://schemas.microsoft.com/office/powerpoint/2010/main" val="258131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DB80-B3BB-44B8-9518-DF27EEEDB8F8}"/>
              </a:ext>
            </a:extLst>
          </p:cNvPr>
          <p:cNvSpPr>
            <a:spLocks noGrp="1"/>
          </p:cNvSpPr>
          <p:nvPr>
            <p:ph type="title"/>
          </p:nvPr>
        </p:nvSpPr>
        <p:spPr/>
        <p:txBody>
          <a:bodyPr/>
          <a:lstStyle/>
          <a:p>
            <a:r>
              <a:rPr lang="en-US" dirty="0"/>
              <a:t>Finding vs. Look-up</a:t>
            </a:r>
          </a:p>
        </p:txBody>
      </p:sp>
      <p:sp>
        <p:nvSpPr>
          <p:cNvPr id="3" name="Content Placeholder 2">
            <a:extLst>
              <a:ext uri="{FF2B5EF4-FFF2-40B4-BE49-F238E27FC236}">
                <a16:creationId xmlns:a16="http://schemas.microsoft.com/office/drawing/2014/main" id="{19EA02E8-9DEC-4B65-8123-A6A9EB9304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1593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B3EA-F87C-4B6E-AA23-19DC0B7D6D82}"/>
              </a:ext>
            </a:extLst>
          </p:cNvPr>
          <p:cNvSpPr>
            <a:spLocks noGrp="1"/>
          </p:cNvSpPr>
          <p:nvPr>
            <p:ph type="title"/>
          </p:nvPr>
        </p:nvSpPr>
        <p:spPr/>
        <p:txBody>
          <a:bodyPr/>
          <a:lstStyle/>
          <a:p>
            <a:r>
              <a:rPr lang="en-US" dirty="0"/>
              <a:t>Learn the Schema, Apply the Rules</a:t>
            </a:r>
          </a:p>
        </p:txBody>
      </p:sp>
      <p:sp>
        <p:nvSpPr>
          <p:cNvPr id="3" name="Content Placeholder 2">
            <a:extLst>
              <a:ext uri="{FF2B5EF4-FFF2-40B4-BE49-F238E27FC236}">
                <a16:creationId xmlns:a16="http://schemas.microsoft.com/office/drawing/2014/main" id="{6C490894-AF85-4765-B5FB-158140E69B8F}"/>
              </a:ext>
            </a:extLst>
          </p:cNvPr>
          <p:cNvSpPr>
            <a:spLocks noGrp="1"/>
          </p:cNvSpPr>
          <p:nvPr>
            <p:ph idx="1"/>
          </p:nvPr>
        </p:nvSpPr>
        <p:spPr>
          <a:xfrm>
            <a:off x="3763430" y="3091815"/>
            <a:ext cx="4560362" cy="1535603"/>
          </a:xfrm>
        </p:spPr>
        <p:txBody>
          <a:bodyPr/>
          <a:lstStyle/>
          <a:p>
            <a:r>
              <a:rPr lang="en-US" dirty="0"/>
              <a:t>I need to write a function that consumes a list of dictionaries and finds the highest value associated with the key "Name".</a:t>
            </a:r>
          </a:p>
        </p:txBody>
      </p:sp>
      <p:sp>
        <p:nvSpPr>
          <p:cNvPr id="4" name="Speech Bubble: Rectangle with Corners Rounded 3">
            <a:extLst>
              <a:ext uri="{FF2B5EF4-FFF2-40B4-BE49-F238E27FC236}">
                <a16:creationId xmlns:a16="http://schemas.microsoft.com/office/drawing/2014/main" id="{11F42FEB-FA09-4032-8880-1AA710918167}"/>
              </a:ext>
            </a:extLst>
          </p:cNvPr>
          <p:cNvSpPr/>
          <p:nvPr/>
        </p:nvSpPr>
        <p:spPr>
          <a:xfrm>
            <a:off x="1759527" y="3713018"/>
            <a:ext cx="1454728" cy="429491"/>
          </a:xfrm>
          <a:prstGeom prst="wedgeRoundRectCallout">
            <a:avLst>
              <a:gd name="adj1" fmla="val 97262"/>
              <a:gd name="adj2" fmla="val -1169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Max Pattern</a:t>
            </a:r>
          </a:p>
        </p:txBody>
      </p:sp>
      <p:sp>
        <p:nvSpPr>
          <p:cNvPr id="5" name="Speech Bubble: Rectangle with Corners Rounded 4">
            <a:extLst>
              <a:ext uri="{FF2B5EF4-FFF2-40B4-BE49-F238E27FC236}">
                <a16:creationId xmlns:a16="http://schemas.microsoft.com/office/drawing/2014/main" id="{FE08CE9A-D8F3-4D80-9CC7-CD688180C9DC}"/>
              </a:ext>
            </a:extLst>
          </p:cNvPr>
          <p:cNvSpPr/>
          <p:nvPr/>
        </p:nvSpPr>
        <p:spPr>
          <a:xfrm>
            <a:off x="4364182" y="4807527"/>
            <a:ext cx="1925782" cy="429491"/>
          </a:xfrm>
          <a:prstGeom prst="wedgeRoundRectCallout">
            <a:avLst>
              <a:gd name="adj1" fmla="val 13809"/>
              <a:gd name="adj2" fmla="val -14395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Dictionary Access</a:t>
            </a:r>
          </a:p>
        </p:txBody>
      </p:sp>
      <p:sp>
        <p:nvSpPr>
          <p:cNvPr id="6" name="Speech Bubble: Rectangle with Corners Rounded 5">
            <a:extLst>
              <a:ext uri="{FF2B5EF4-FFF2-40B4-BE49-F238E27FC236}">
                <a16:creationId xmlns:a16="http://schemas.microsoft.com/office/drawing/2014/main" id="{EE8DFE3C-A521-4406-8806-611294A96F74}"/>
              </a:ext>
            </a:extLst>
          </p:cNvPr>
          <p:cNvSpPr/>
          <p:nvPr/>
        </p:nvSpPr>
        <p:spPr>
          <a:xfrm>
            <a:off x="8575964" y="3283527"/>
            <a:ext cx="1925782" cy="429491"/>
          </a:xfrm>
          <a:prstGeom prst="wedgeRoundRectCallout">
            <a:avLst>
              <a:gd name="adj1" fmla="val -68925"/>
              <a:gd name="adj2" fmla="val 1733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Nested </a:t>
            </a:r>
            <a:r>
              <a:rPr lang="en-US" dirty="0" err="1"/>
              <a:t>Strutures</a:t>
            </a:r>
            <a:endParaRPr lang="en-US" dirty="0"/>
          </a:p>
        </p:txBody>
      </p:sp>
      <p:sp>
        <p:nvSpPr>
          <p:cNvPr id="7" name="Speech Bubble: Rectangle with Corners Rounded 6">
            <a:extLst>
              <a:ext uri="{FF2B5EF4-FFF2-40B4-BE49-F238E27FC236}">
                <a16:creationId xmlns:a16="http://schemas.microsoft.com/office/drawing/2014/main" id="{EB47BA31-E644-4CB3-BF82-DA1E05AC3152}"/>
              </a:ext>
            </a:extLst>
          </p:cNvPr>
          <p:cNvSpPr/>
          <p:nvPr/>
        </p:nvSpPr>
        <p:spPr>
          <a:xfrm>
            <a:off x="5080720" y="2195281"/>
            <a:ext cx="2123644" cy="429491"/>
          </a:xfrm>
          <a:prstGeom prst="wedgeRoundRectCallout">
            <a:avLst>
              <a:gd name="adj1" fmla="val -19467"/>
              <a:gd name="adj2" fmla="val 162500"/>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Function Definition</a:t>
            </a:r>
          </a:p>
        </p:txBody>
      </p:sp>
    </p:spTree>
    <p:extLst>
      <p:ext uri="{BB962C8B-B14F-4D97-AF65-F5344CB8AC3E}">
        <p14:creationId xmlns:p14="http://schemas.microsoft.com/office/powerpoint/2010/main" val="218119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1AF3-4A9B-497A-92C8-C6C7466B0C35}"/>
              </a:ext>
            </a:extLst>
          </p:cNvPr>
          <p:cNvSpPr>
            <a:spLocks noGrp="1"/>
          </p:cNvSpPr>
          <p:nvPr>
            <p:ph type="title"/>
          </p:nvPr>
        </p:nvSpPr>
        <p:spPr/>
        <p:txBody>
          <a:bodyPr/>
          <a:lstStyle/>
          <a:p>
            <a:r>
              <a:rPr lang="en-US" dirty="0"/>
              <a:t>Any questions?</a:t>
            </a:r>
          </a:p>
        </p:txBody>
      </p:sp>
      <p:pic>
        <p:nvPicPr>
          <p:cNvPr id="1026" name="Picture 2" descr="Image result for question mark dog">
            <a:extLst>
              <a:ext uri="{FF2B5EF4-FFF2-40B4-BE49-F238E27FC236}">
                <a16:creationId xmlns:a16="http://schemas.microsoft.com/office/drawing/2014/main" id="{7FCCFD00-D8C7-4F22-9AAC-C841589B4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936" y="2157731"/>
            <a:ext cx="318135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550975"/>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12990</TotalTime>
  <Words>571</Words>
  <Application>Microsoft Office PowerPoint</Application>
  <PresentationFormat>Widescreen</PresentationFormat>
  <Paragraphs>94</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Courier New</vt:lpstr>
      <vt:lpstr>Metropolitan</vt:lpstr>
      <vt:lpstr>Nested Data</vt:lpstr>
      <vt:lpstr>Representing the Real World</vt:lpstr>
      <vt:lpstr>Real Life: Messy and Complex</vt:lpstr>
      <vt:lpstr>Which of these consumes a list of dictionaries parameter?</vt:lpstr>
      <vt:lpstr>What is the type of list_of_games?</vt:lpstr>
      <vt:lpstr>What is the type of game?</vt:lpstr>
      <vt:lpstr>Finding vs. Look-up</vt:lpstr>
      <vt:lpstr>Learn the Schema, Apply the Rules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acbart</cp:lastModifiedBy>
  <cp:revision>246</cp:revision>
  <dcterms:created xsi:type="dcterms:W3CDTF">2017-08-24T16:45:08Z</dcterms:created>
  <dcterms:modified xsi:type="dcterms:W3CDTF">2018-03-05T04:35:35Z</dcterms:modified>
</cp:coreProperties>
</file>