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75" r:id="rId2"/>
    <p:sldId id="281" r:id="rId3"/>
    <p:sldId id="283" r:id="rId4"/>
    <p:sldId id="277" r:id="rId5"/>
    <p:sldId id="284" r:id="rId6"/>
    <p:sldId id="285" r:id="rId7"/>
    <p:sldId id="287" r:id="rId8"/>
    <p:sldId id="288" r:id="rId9"/>
    <p:sldId id="279" r:id="rId10"/>
    <p:sldId id="286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678" autoAdjust="0"/>
  </p:normalViewPr>
  <p:slideViewPr>
    <p:cSldViewPr snapToGrid="0" showGuides="1">
      <p:cViewPr varScale="1">
        <p:scale>
          <a:sx n="88" d="100"/>
          <a:sy n="88" d="100"/>
        </p:scale>
        <p:origin x="1066" y="48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D) because the ‘r’ letter indicates reading a file while we later try to write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D) because the ‘r’ letter indicates reading a file while we later try to write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D) because the ‘r’ letter indicates reading a file while we later try to write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D) because the ‘r’ letter indicates reading a file while we later try to write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Processing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 – Day 1</a:t>
            </a:r>
          </a:p>
          <a:p>
            <a:r>
              <a:rPr lang="en-US" dirty="0"/>
              <a:t>CS-1064 Intro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03FF-9757-44D8-BB47-4F34D395FEF8}"/>
              </a:ext>
            </a:extLst>
          </p:cNvPr>
          <p:cNvSpPr txBox="1"/>
          <p:nvPr/>
        </p:nvSpPr>
        <p:spPr>
          <a:xfrm>
            <a:off x="667512" y="5567073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Panagiotis Apostolellis,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16587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95582" y="3165893"/>
            <a:ext cx="5929091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Absolutely Yes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Absolutely No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I’m fine either 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Should we reschedule the final exam?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60AE1E-224D-4E67-AC4F-BB152DEE0ECE}"/>
              </a:ext>
            </a:extLst>
          </p:cNvPr>
          <p:cNvSpPr/>
          <p:nvPr/>
        </p:nvSpPr>
        <p:spPr>
          <a:xfrm>
            <a:off x="4995582" y="74135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+mj-lt"/>
              </a:rPr>
              <a:t>Existing:</a:t>
            </a:r>
          </a:p>
          <a:p>
            <a:r>
              <a:rPr lang="en-US" sz="2000" dirty="0">
                <a:solidFill>
                  <a:srgbClr val="222222"/>
                </a:solidFill>
              </a:rPr>
              <a:t>Part 1 &amp; 2 on Friday </a:t>
            </a:r>
            <a:r>
              <a:rPr lang="en-US" sz="2000">
                <a:solidFill>
                  <a:srgbClr val="222222"/>
                </a:solidFill>
              </a:rPr>
              <a:t>May 04, 10:05 </a:t>
            </a:r>
            <a:r>
              <a:rPr lang="en-US" sz="2000" dirty="0">
                <a:solidFill>
                  <a:srgbClr val="222222"/>
                </a:solidFill>
              </a:rPr>
              <a:t>am -</a:t>
            </a:r>
            <a:r>
              <a:rPr lang="en-US" sz="2000">
                <a:solidFill>
                  <a:srgbClr val="222222"/>
                </a:solidFill>
              </a:rPr>
              <a:t> 12:05 </a:t>
            </a:r>
            <a:r>
              <a:rPr lang="en-US" sz="2000" dirty="0">
                <a:solidFill>
                  <a:srgbClr val="222222"/>
                </a:solidFill>
              </a:rPr>
              <a:t>pm</a:t>
            </a:r>
            <a:endParaRPr lang="en-US" sz="2000" dirty="0">
              <a:solidFill>
                <a:srgbClr val="222222"/>
              </a:solidFill>
              <a:latin typeface="+mj-lt"/>
            </a:endParaRPr>
          </a:p>
          <a:p>
            <a:endParaRPr lang="en-US" sz="2000" dirty="0">
              <a:solidFill>
                <a:srgbClr val="222222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+mj-lt"/>
              </a:rPr>
              <a:t>Suggested:</a:t>
            </a:r>
          </a:p>
          <a:p>
            <a:r>
              <a:rPr lang="en-US" sz="2000" dirty="0">
                <a:solidFill>
                  <a:srgbClr val="222222"/>
                </a:solidFill>
                <a:latin typeface="+mj-lt"/>
              </a:rPr>
              <a:t>Part 1 on Thursday April 26, 11:00 am - 12 pm</a:t>
            </a:r>
          </a:p>
          <a:p>
            <a:r>
              <a:rPr lang="en-US" sz="2000" dirty="0">
                <a:solidFill>
                  <a:srgbClr val="222222"/>
                </a:solidFill>
                <a:latin typeface="+mj-lt"/>
              </a:rPr>
              <a:t>Part 2 on Tuesday May 1, 11:00 am - 12pm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7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programming lab">
            <a:extLst>
              <a:ext uri="{FF2B5EF4-FFF2-40B4-BE49-F238E27FC236}">
                <a16:creationId xmlns:a16="http://schemas.microsoft.com/office/drawing/2014/main" id="{027A7170-8A30-44FB-A1C5-8A5A6770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717"/>
            <a:ext cx="6720840" cy="55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21F43-2220-41E3-9FE5-D920DBD1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 b="1"/>
              <a:t>Work on class assignments</a:t>
            </a:r>
            <a:endParaRPr lang="en-US"/>
          </a:p>
          <a:p>
            <a:pPr lvl="1">
              <a:buFont typeface="Arial" pitchFamily="34" charset="0"/>
              <a:buChar char="•"/>
            </a:pPr>
            <a:r>
              <a:rPr lang="en-US"/>
              <a:t>Finish as many problems as possible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Use instructor and TA’s time for assistance</a:t>
            </a:r>
          </a:p>
          <a:p>
            <a:pPr lvl="1"/>
            <a:endParaRPr lang="en-US"/>
          </a:p>
          <a:p>
            <a:r>
              <a:rPr lang="en-US" b="1"/>
              <a:t>IF YOU PLAN TO LEAVE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Make sure you inform me or the TAs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Show us your work progress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6D5657-FA66-4729-90D9-302734F2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80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44858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0">
            <a:extLst>
              <a:ext uri="{FF2B5EF4-FFF2-40B4-BE49-F238E27FC236}">
                <a16:creationId xmlns:a16="http://schemas.microsoft.com/office/drawing/2014/main" id="{CD333CBE-B699-4E3B-9F45-C045F77343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FCA118C4-32A6-466D-8453-BA738103A0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tore to 5.25 floppy">
            <a:extLst>
              <a:ext uri="{FF2B5EF4-FFF2-40B4-BE49-F238E27FC236}">
                <a16:creationId xmlns:a16="http://schemas.microsoft.com/office/drawing/2014/main" id="{B8E46A56-392C-4DA6-9C79-A08B6FD19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93"/>
          <a:stretch/>
        </p:blipFill>
        <p:spPr bwMode="auto">
          <a:xfrm>
            <a:off x="6096000" y="629265"/>
            <a:ext cx="5452536" cy="5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27A57-6107-440B-BD2F-77C45DAD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895D-4191-4976-9A74-509ED674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4206876"/>
            <a:ext cx="4141559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+mj-lt"/>
              </a:rPr>
              <a:t>Storing data between runs of a program</a:t>
            </a:r>
          </a:p>
        </p:txBody>
      </p:sp>
    </p:spTree>
    <p:extLst>
      <p:ext uri="{BB962C8B-B14F-4D97-AF65-F5344CB8AC3E}">
        <p14:creationId xmlns:p14="http://schemas.microsoft.com/office/powerpoint/2010/main" val="25755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80EA-C419-414E-88F2-01342D1C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B1C1-4974-4605-9DF3-33FC5794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Alternative to open/close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FF6C3-5F43-42C5-8110-A8DCCB6EBF1A}"/>
              </a:ext>
            </a:extLst>
          </p:cNvPr>
          <p:cNvSpPr/>
          <p:nvPr/>
        </p:nvSpPr>
        <p:spPr>
          <a:xfrm>
            <a:off x="4926118" y="1863930"/>
            <a:ext cx="6819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"rainfall.txt"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DBEE7-C060-49DE-9C9F-8313247F1632}"/>
              </a:ext>
            </a:extLst>
          </p:cNvPr>
          <p:cNvSpPr/>
          <p:nvPr/>
        </p:nvSpPr>
        <p:spPr>
          <a:xfrm>
            <a:off x="4926118" y="3997301"/>
            <a:ext cx="6819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"rainfall.txt"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A2215-54CE-4FA2-B5EE-4E16D8192A9B}"/>
              </a:ext>
            </a:extLst>
          </p:cNvPr>
          <p:cNvSpPr/>
          <p:nvPr/>
        </p:nvSpPr>
        <p:spPr>
          <a:xfrm>
            <a:off x="7431801" y="1907006"/>
            <a:ext cx="3111415" cy="332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F98B9-83C4-453E-90D3-3E7423AB49C4}"/>
              </a:ext>
            </a:extLst>
          </p:cNvPr>
          <p:cNvSpPr/>
          <p:nvPr/>
        </p:nvSpPr>
        <p:spPr>
          <a:xfrm>
            <a:off x="5729333" y="4040392"/>
            <a:ext cx="3111415" cy="332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0DD94-749E-4E99-BB65-390FC5147CF9}"/>
              </a:ext>
            </a:extLst>
          </p:cNvPr>
          <p:cNvSpPr/>
          <p:nvPr/>
        </p:nvSpPr>
        <p:spPr>
          <a:xfrm>
            <a:off x="4974189" y="1908380"/>
            <a:ext cx="2112411" cy="332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9E81E-4371-4EC6-98C2-44B1E716A9FE}"/>
              </a:ext>
            </a:extLst>
          </p:cNvPr>
          <p:cNvSpPr/>
          <p:nvPr/>
        </p:nvSpPr>
        <p:spPr>
          <a:xfrm>
            <a:off x="9409249" y="4040392"/>
            <a:ext cx="2225288" cy="332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42C96-452C-44E6-9DB2-2F7E97CAE2E8}"/>
              </a:ext>
            </a:extLst>
          </p:cNvPr>
          <p:cNvSpPr/>
          <p:nvPr/>
        </p:nvSpPr>
        <p:spPr>
          <a:xfrm>
            <a:off x="4974189" y="2830898"/>
            <a:ext cx="3243379" cy="3329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6278F6-A3C0-43EB-98AB-4E14131E7EBE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H="1">
            <a:off x="7683218" y="255557"/>
            <a:ext cx="2298496" cy="5604142"/>
          </a:xfrm>
          <a:prstGeom prst="bentConnector4">
            <a:avLst>
              <a:gd name="adj1" fmla="val -9946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C65DDC5-721B-4EC3-A797-657C0B004E18}"/>
              </a:ext>
            </a:extLst>
          </p:cNvPr>
          <p:cNvCxnSpPr>
            <a:endCxn id="14" idx="0"/>
          </p:cNvCxnSpPr>
          <p:nvPr/>
        </p:nvCxnSpPr>
        <p:spPr>
          <a:xfrm rot="5400000">
            <a:off x="7230091" y="2294925"/>
            <a:ext cx="1800418" cy="1690517"/>
          </a:xfrm>
          <a:prstGeom prst="curvedConnector3">
            <a:avLst>
              <a:gd name="adj1" fmla="val 6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95583" y="2450159"/>
            <a:ext cx="5905027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Nothing</a:t>
            </a:r>
          </a:p>
          <a:p>
            <a:pPr marL="342900" indent="-342900">
              <a:spcBef>
                <a:spcPts val="600"/>
              </a:spcBef>
              <a:buAutoNum type="alphaUcParenR"/>
            </a:pPr>
            <a:r>
              <a:rPr lang="en-US" sz="2800" dirty="0"/>
              <a:t> Appends “EOF!” in a new line, at the end of the file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all file contents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first four chars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Raises an error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4995583" y="5346920"/>
            <a:ext cx="5905026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outcome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F3FE32-D69B-4806-8851-741EB9BB1AA9}"/>
              </a:ext>
            </a:extLst>
          </p:cNvPr>
          <p:cNvSpPr/>
          <p:nvPr/>
        </p:nvSpPr>
        <p:spPr>
          <a:xfrm>
            <a:off x="4908178" y="811833"/>
            <a:ext cx="7198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data.txt"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"EOF!"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48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80EA-C419-414E-88F2-01342D1C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B1C1-4974-4605-9DF3-33FC5794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Alternative to open/close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565B3-8F0D-4C10-A934-3B3B3D878FA8}"/>
              </a:ext>
            </a:extLst>
          </p:cNvPr>
          <p:cNvSpPr/>
          <p:nvPr/>
        </p:nvSpPr>
        <p:spPr>
          <a:xfrm>
            <a:off x="5038777" y="2754933"/>
            <a:ext cx="7198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"rainfall.txt"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"47\n32\n25"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rainfall_file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0B704D5-567E-44A9-85F8-F0D9911B8DD7}"/>
              </a:ext>
            </a:extLst>
          </p:cNvPr>
          <p:cNvSpPr/>
          <p:nvPr/>
        </p:nvSpPr>
        <p:spPr>
          <a:xfrm>
            <a:off x="10676647" y="1970246"/>
            <a:ext cx="1025237" cy="682451"/>
          </a:xfrm>
          <a:prstGeom prst="wedgeRoundRectCallout">
            <a:avLst>
              <a:gd name="adj1" fmla="val -19482"/>
              <a:gd name="adj2" fmla="val 7062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 mode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A83959-908B-4071-8EFD-6A0D973140CD}"/>
              </a:ext>
            </a:extLst>
          </p:cNvPr>
          <p:cNvSpPr/>
          <p:nvPr/>
        </p:nvSpPr>
        <p:spPr>
          <a:xfrm>
            <a:off x="8709611" y="3591764"/>
            <a:ext cx="1025237" cy="682451"/>
          </a:xfrm>
          <a:prstGeom prst="wedgeRoundRectCallout">
            <a:avLst>
              <a:gd name="adj1" fmla="val -100563"/>
              <a:gd name="adj2" fmla="val -775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 function</a:t>
            </a:r>
          </a:p>
        </p:txBody>
      </p:sp>
    </p:spTree>
    <p:extLst>
      <p:ext uri="{BB962C8B-B14F-4D97-AF65-F5344CB8AC3E}">
        <p14:creationId xmlns:p14="http://schemas.microsoft.com/office/powerpoint/2010/main" val="12927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95583" y="2450159"/>
            <a:ext cx="5929091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Nothing</a:t>
            </a:r>
          </a:p>
          <a:p>
            <a:pPr marL="342900" indent="-342900">
              <a:spcBef>
                <a:spcPts val="600"/>
              </a:spcBef>
              <a:buAutoNum type="alphaUcParenR"/>
            </a:pPr>
            <a:r>
              <a:rPr lang="en-US" sz="2800" dirty="0"/>
              <a:t> Appends “EOF!” in a new line, at the end of the file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all file contents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first four chars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Raises an error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4995583" y="5346920"/>
            <a:ext cx="5929091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outcome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F3FE32-D69B-4806-8851-741EB9BB1AA9}"/>
              </a:ext>
            </a:extLst>
          </p:cNvPr>
          <p:cNvSpPr/>
          <p:nvPr/>
        </p:nvSpPr>
        <p:spPr>
          <a:xfrm>
            <a:off x="4908178" y="811833"/>
            <a:ext cx="7198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data.txt"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"EOF!"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6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95583" y="2450159"/>
            <a:ext cx="5929091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Nothing</a:t>
            </a:r>
          </a:p>
          <a:p>
            <a:pPr marL="342900" indent="-342900">
              <a:spcBef>
                <a:spcPts val="600"/>
              </a:spcBef>
              <a:buAutoNum type="alphaUcParenR"/>
            </a:pPr>
            <a:r>
              <a:rPr lang="en-US" sz="2800" dirty="0"/>
              <a:t> Appends “EOF!” in a new line, at the end of the file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all file contents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Replaces first four chars with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Raises an error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4995583" y="4084311"/>
            <a:ext cx="5929091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outcome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F3FE32-D69B-4806-8851-741EB9BB1AA9}"/>
              </a:ext>
            </a:extLst>
          </p:cNvPr>
          <p:cNvSpPr/>
          <p:nvPr/>
        </p:nvSpPr>
        <p:spPr>
          <a:xfrm>
            <a:off x="4908178" y="811833"/>
            <a:ext cx="7198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data.txt"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"EOF!"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0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95583" y="2450159"/>
            <a:ext cx="592909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Nothing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It will print “EOF!”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It will print “EOF”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 It will print something else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2800" dirty="0"/>
              <a:t>Raises an error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5C96F-E79B-4D40-9EF3-0FB458B851B0}"/>
              </a:ext>
            </a:extLst>
          </p:cNvPr>
          <p:cNvSpPr/>
          <p:nvPr/>
        </p:nvSpPr>
        <p:spPr>
          <a:xfrm>
            <a:off x="5022419" y="3811531"/>
            <a:ext cx="5929091" cy="69924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257522"/>
            <a:ext cx="3236556" cy="23952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outcome of this code?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F3FE32-D69B-4806-8851-741EB9BB1AA9}"/>
              </a:ext>
            </a:extLst>
          </p:cNvPr>
          <p:cNvSpPr/>
          <p:nvPr/>
        </p:nvSpPr>
        <p:spPr>
          <a:xfrm>
            <a:off x="4908178" y="811833"/>
            <a:ext cx="7198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data.txt"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'r’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latin typeface="Courier New" panose="02070309020205020404" pitchFamily="49" charset="0"/>
              </a:rPr>
              <a:t>3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data_file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0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FFAEF-9010-4974-991D-BCB22456A072}"/>
              </a:ext>
            </a:extLst>
          </p:cNvPr>
          <p:cNvSpPr/>
          <p:nvPr/>
        </p:nvSpPr>
        <p:spPr>
          <a:xfrm>
            <a:off x="0" y="0"/>
            <a:ext cx="5630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reminder">
            <a:extLst>
              <a:ext uri="{FF2B5EF4-FFF2-40B4-BE49-F238E27FC236}">
                <a16:creationId xmlns:a16="http://schemas.microsoft.com/office/drawing/2014/main" id="{E6E5DA1E-6DE7-4E12-8583-7841E1A5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86" y="1159691"/>
            <a:ext cx="6192879" cy="46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C2D9B-EC41-45BE-AD02-919F108E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23602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14BB-76D3-4CC2-98FF-36E83DA2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3492503"/>
            <a:ext cx="4266154" cy="2744524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Module 9 closes on Friday 4/6 at 11:59pm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Module 10 due on Friday 4/6 at 11:59pm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Survey: weeks 9-10 due on Friday 4/6 at 11:59pm</a:t>
            </a:r>
          </a:p>
        </p:txBody>
      </p:sp>
    </p:spTree>
    <p:extLst>
      <p:ext uri="{BB962C8B-B14F-4D97-AF65-F5344CB8AC3E}">
        <p14:creationId xmlns:p14="http://schemas.microsoft.com/office/powerpoint/2010/main" val="33004757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13535</TotalTime>
  <Words>602</Words>
  <Application>Microsoft Office PowerPoint</Application>
  <PresentationFormat>Widescreen</PresentationFormat>
  <Paragraphs>91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Metropolitan</vt:lpstr>
      <vt:lpstr>File Processing</vt:lpstr>
      <vt:lpstr>Files</vt:lpstr>
      <vt:lpstr>with</vt:lpstr>
      <vt:lpstr>What is the outcome of this code?</vt:lpstr>
      <vt:lpstr>Writing Files</vt:lpstr>
      <vt:lpstr>What is the outcome of this code?</vt:lpstr>
      <vt:lpstr>What is the outcome of this code?</vt:lpstr>
      <vt:lpstr>What is the outcome of this code?</vt:lpstr>
      <vt:lpstr>Reminders</vt:lpstr>
      <vt:lpstr>Should we reschedule the final exam?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Apostolellis, Panagiotis</cp:lastModifiedBy>
  <cp:revision>246</cp:revision>
  <dcterms:created xsi:type="dcterms:W3CDTF">2017-08-24T16:45:08Z</dcterms:created>
  <dcterms:modified xsi:type="dcterms:W3CDTF">2018-04-05T19:23:10Z</dcterms:modified>
</cp:coreProperties>
</file>