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69" r:id="rId2"/>
    <p:sldId id="280" r:id="rId3"/>
    <p:sldId id="272" r:id="rId4"/>
    <p:sldId id="282" r:id="rId5"/>
    <p:sldId id="297" r:id="rId6"/>
    <p:sldId id="290" r:id="rId7"/>
    <p:sldId id="273" r:id="rId8"/>
    <p:sldId id="274" r:id="rId9"/>
    <p:sldId id="293" r:id="rId10"/>
    <p:sldId id="295" r:id="rId11"/>
    <p:sldId id="294" r:id="rId12"/>
    <p:sldId id="279" r:id="rId13"/>
    <p:sldId id="283" r:id="rId14"/>
    <p:sldId id="286" r:id="rId15"/>
    <p:sldId id="292" r:id="rId16"/>
    <p:sldId id="291" r:id="rId17"/>
    <p:sldId id="288" r:id="rId18"/>
    <p:sldId id="29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9406" autoAdjust="0"/>
  </p:normalViewPr>
  <p:slideViewPr>
    <p:cSldViewPr snapToGrid="0" showGuides="1">
      <p:cViewPr varScale="1">
        <p:scale>
          <a:sx n="71" d="100"/>
          <a:sy n="71" d="100"/>
        </p:scale>
        <p:origin x="1188" y="48"/>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B28A47-3D70-4277-A2FC-18251D49F22A}" type="doc">
      <dgm:prSet loTypeId="urn:microsoft.com/office/officeart/2011/layout/CircleProcess" loCatId="process" qsTypeId="urn:microsoft.com/office/officeart/2005/8/quickstyle/simple3" qsCatId="simple" csTypeId="urn:microsoft.com/office/officeart/2005/8/colors/colorful1" csCatId="colorful" phldr="1"/>
      <dgm:spPr/>
    </dgm:pt>
    <dgm:pt modelId="{FE46708E-5A34-4610-AF54-FD40C30DB8B4}">
      <dgm:prSet phldrT="[Text]"/>
      <dgm:spPr/>
      <dgm:t>
        <a:bodyPr/>
        <a:lstStyle/>
        <a:p>
          <a:r>
            <a:rPr lang="en-US" dirty="0"/>
            <a:t>Think quietly</a:t>
          </a:r>
        </a:p>
      </dgm:t>
    </dgm:pt>
    <dgm:pt modelId="{0FB6DEAD-7B78-4EDF-8F96-760A9D2EE482}" type="parTrans" cxnId="{CA9A9BEF-5122-47B4-BFEF-2FA419876F9A}">
      <dgm:prSet/>
      <dgm:spPr/>
      <dgm:t>
        <a:bodyPr/>
        <a:lstStyle/>
        <a:p>
          <a:endParaRPr lang="en-US"/>
        </a:p>
      </dgm:t>
    </dgm:pt>
    <dgm:pt modelId="{ECF570B4-D256-4168-A15A-18EA31A9F0F5}" type="sibTrans" cxnId="{CA9A9BEF-5122-47B4-BFEF-2FA419876F9A}">
      <dgm:prSet/>
      <dgm:spPr/>
      <dgm:t>
        <a:bodyPr/>
        <a:lstStyle/>
        <a:p>
          <a:endParaRPr lang="en-US"/>
        </a:p>
      </dgm:t>
    </dgm:pt>
    <dgm:pt modelId="{EEA0B779-9557-4615-A328-5DE69D7CC786}">
      <dgm:prSet phldrT="[Text]"/>
      <dgm:spPr/>
      <dgm:t>
        <a:bodyPr/>
        <a:lstStyle/>
        <a:p>
          <a:r>
            <a:rPr lang="en-US" dirty="0"/>
            <a:t>Submit an answer</a:t>
          </a:r>
        </a:p>
      </dgm:t>
    </dgm:pt>
    <dgm:pt modelId="{F1501797-A830-4397-AA57-663C865B557D}" type="parTrans" cxnId="{F4EAAC58-FE15-4F6F-8109-BF1889236241}">
      <dgm:prSet/>
      <dgm:spPr/>
      <dgm:t>
        <a:bodyPr/>
        <a:lstStyle/>
        <a:p>
          <a:endParaRPr lang="en-US"/>
        </a:p>
      </dgm:t>
    </dgm:pt>
    <dgm:pt modelId="{669A5F54-FEB1-4EAE-98F6-72F2A9F2681B}" type="sibTrans" cxnId="{F4EAAC58-FE15-4F6F-8109-BF1889236241}">
      <dgm:prSet/>
      <dgm:spPr/>
      <dgm:t>
        <a:bodyPr/>
        <a:lstStyle/>
        <a:p>
          <a:endParaRPr lang="en-US"/>
        </a:p>
      </dgm:t>
    </dgm:pt>
    <dgm:pt modelId="{28A912B3-8AA4-45A6-946D-6CB8BE533B23}">
      <dgm:prSet phldrT="[Text]"/>
      <dgm:spPr/>
      <dgm:t>
        <a:bodyPr/>
        <a:lstStyle/>
        <a:p>
          <a:r>
            <a:rPr lang="en-US" dirty="0"/>
            <a:t>Talk to your neighbors</a:t>
          </a:r>
        </a:p>
      </dgm:t>
    </dgm:pt>
    <dgm:pt modelId="{039BA8A4-AA42-47E7-AC65-910E52B60F42}" type="parTrans" cxnId="{004FF69C-1301-4815-8925-7CD5483BDE79}">
      <dgm:prSet/>
      <dgm:spPr/>
      <dgm:t>
        <a:bodyPr/>
        <a:lstStyle/>
        <a:p>
          <a:endParaRPr lang="en-US"/>
        </a:p>
      </dgm:t>
    </dgm:pt>
    <dgm:pt modelId="{B4611756-2390-403E-A991-17B5EA9CF76E}" type="sibTrans" cxnId="{004FF69C-1301-4815-8925-7CD5483BDE79}">
      <dgm:prSet/>
      <dgm:spPr/>
      <dgm:t>
        <a:bodyPr/>
        <a:lstStyle/>
        <a:p>
          <a:endParaRPr lang="en-US"/>
        </a:p>
      </dgm:t>
    </dgm:pt>
    <dgm:pt modelId="{CA3FD96D-4B1B-4D13-BC31-9D78730A75B4}">
      <dgm:prSet phldrT="[Text]"/>
      <dgm:spPr/>
      <dgm:t>
        <a:bodyPr/>
        <a:lstStyle/>
        <a:p>
          <a:r>
            <a:rPr lang="en-US" dirty="0"/>
            <a:t>Submit a fixed answer</a:t>
          </a:r>
        </a:p>
      </dgm:t>
    </dgm:pt>
    <dgm:pt modelId="{4E0CB8B1-C105-49BB-A0EC-C183CABC51D4}" type="parTrans" cxnId="{44DFF97D-59B3-4653-9B1E-4624C5721C65}">
      <dgm:prSet/>
      <dgm:spPr/>
      <dgm:t>
        <a:bodyPr/>
        <a:lstStyle/>
        <a:p>
          <a:endParaRPr lang="en-US"/>
        </a:p>
      </dgm:t>
    </dgm:pt>
    <dgm:pt modelId="{B73E8719-D3EE-4D38-8350-AE973DB3D545}" type="sibTrans" cxnId="{44DFF97D-59B3-4653-9B1E-4624C5721C65}">
      <dgm:prSet/>
      <dgm:spPr/>
      <dgm:t>
        <a:bodyPr/>
        <a:lstStyle/>
        <a:p>
          <a:endParaRPr lang="en-US"/>
        </a:p>
      </dgm:t>
    </dgm:pt>
    <dgm:pt modelId="{1C7B482E-DBB6-4C6D-BFBC-5ABDD9225A33}">
      <dgm:prSet phldrT="[Text]"/>
      <dgm:spPr/>
      <dgm:t>
        <a:bodyPr/>
        <a:lstStyle/>
        <a:p>
          <a:r>
            <a:rPr lang="en-US" dirty="0"/>
            <a:t>Hear result</a:t>
          </a:r>
        </a:p>
      </dgm:t>
    </dgm:pt>
    <dgm:pt modelId="{866A45C6-D72E-46A1-83F1-92A74886760E}" type="parTrans" cxnId="{04E8B9E0-A3BF-41B1-AB4B-D91E9CE81DFC}">
      <dgm:prSet/>
      <dgm:spPr/>
      <dgm:t>
        <a:bodyPr/>
        <a:lstStyle/>
        <a:p>
          <a:endParaRPr lang="en-US"/>
        </a:p>
      </dgm:t>
    </dgm:pt>
    <dgm:pt modelId="{D6D3C2C9-9FB3-4C6E-A00E-9F9777029966}" type="sibTrans" cxnId="{04E8B9E0-A3BF-41B1-AB4B-D91E9CE81DFC}">
      <dgm:prSet/>
      <dgm:spPr/>
      <dgm:t>
        <a:bodyPr/>
        <a:lstStyle/>
        <a:p>
          <a:endParaRPr lang="en-US"/>
        </a:p>
      </dgm:t>
    </dgm:pt>
    <dgm:pt modelId="{E5CB503F-B701-45B1-A8B1-C5988562BBD5}" type="pres">
      <dgm:prSet presAssocID="{3CB28A47-3D70-4277-A2FC-18251D49F22A}" presName="Name0" presStyleCnt="0">
        <dgm:presLayoutVars>
          <dgm:chMax val="11"/>
          <dgm:chPref val="11"/>
          <dgm:dir/>
          <dgm:resizeHandles/>
        </dgm:presLayoutVars>
      </dgm:prSet>
      <dgm:spPr/>
    </dgm:pt>
    <dgm:pt modelId="{6C2E6FB4-1769-490B-B7B8-4FADA84F836A}" type="pres">
      <dgm:prSet presAssocID="{1C7B482E-DBB6-4C6D-BFBC-5ABDD9225A33}" presName="Accent5" presStyleCnt="0"/>
      <dgm:spPr/>
    </dgm:pt>
    <dgm:pt modelId="{4AC04F54-B6CB-4263-ADEA-4BC4FD337845}" type="pres">
      <dgm:prSet presAssocID="{1C7B482E-DBB6-4C6D-BFBC-5ABDD9225A33}" presName="Accent" presStyleLbl="node1" presStyleIdx="0" presStyleCnt="5"/>
      <dgm:spPr/>
    </dgm:pt>
    <dgm:pt modelId="{E613BA1D-668B-415C-AFC1-75E315F555F8}" type="pres">
      <dgm:prSet presAssocID="{1C7B482E-DBB6-4C6D-BFBC-5ABDD9225A33}" presName="ParentBackground5" presStyleCnt="0"/>
      <dgm:spPr/>
    </dgm:pt>
    <dgm:pt modelId="{1563A839-F5CC-4E43-B062-3A19F70127E3}" type="pres">
      <dgm:prSet presAssocID="{1C7B482E-DBB6-4C6D-BFBC-5ABDD9225A33}" presName="ParentBackground" presStyleLbl="fgAcc1" presStyleIdx="0" presStyleCnt="5"/>
      <dgm:spPr/>
    </dgm:pt>
    <dgm:pt modelId="{791AB193-FA3C-410E-8703-08E15D253D11}" type="pres">
      <dgm:prSet presAssocID="{1C7B482E-DBB6-4C6D-BFBC-5ABDD9225A33}" presName="Parent5" presStyleLbl="revTx" presStyleIdx="0" presStyleCnt="0">
        <dgm:presLayoutVars>
          <dgm:chMax val="1"/>
          <dgm:chPref val="1"/>
          <dgm:bulletEnabled val="1"/>
        </dgm:presLayoutVars>
      </dgm:prSet>
      <dgm:spPr/>
    </dgm:pt>
    <dgm:pt modelId="{DC8229C3-DC8F-4582-96DC-E81DC445DF3F}" type="pres">
      <dgm:prSet presAssocID="{CA3FD96D-4B1B-4D13-BC31-9D78730A75B4}" presName="Accent4" presStyleCnt="0"/>
      <dgm:spPr/>
    </dgm:pt>
    <dgm:pt modelId="{CB6B86B2-7413-4F8E-93DE-8F8F61EFB0BF}" type="pres">
      <dgm:prSet presAssocID="{CA3FD96D-4B1B-4D13-BC31-9D78730A75B4}" presName="Accent" presStyleLbl="node1" presStyleIdx="1" presStyleCnt="5"/>
      <dgm:spPr/>
    </dgm:pt>
    <dgm:pt modelId="{A5C84231-F7F6-40E8-B949-F036E8521803}" type="pres">
      <dgm:prSet presAssocID="{CA3FD96D-4B1B-4D13-BC31-9D78730A75B4}" presName="ParentBackground4" presStyleCnt="0"/>
      <dgm:spPr/>
    </dgm:pt>
    <dgm:pt modelId="{FB9F4DA6-7E0D-4087-A0BE-5C435670991B}" type="pres">
      <dgm:prSet presAssocID="{CA3FD96D-4B1B-4D13-BC31-9D78730A75B4}" presName="ParentBackground" presStyleLbl="fgAcc1" presStyleIdx="1" presStyleCnt="5"/>
      <dgm:spPr/>
    </dgm:pt>
    <dgm:pt modelId="{0C4373B4-2B3B-487E-9D6B-8AD1FE06769C}" type="pres">
      <dgm:prSet presAssocID="{CA3FD96D-4B1B-4D13-BC31-9D78730A75B4}" presName="Parent4" presStyleLbl="revTx" presStyleIdx="0" presStyleCnt="0">
        <dgm:presLayoutVars>
          <dgm:chMax val="1"/>
          <dgm:chPref val="1"/>
          <dgm:bulletEnabled val="1"/>
        </dgm:presLayoutVars>
      </dgm:prSet>
      <dgm:spPr/>
    </dgm:pt>
    <dgm:pt modelId="{C8F0ABB6-84BF-48DC-9BC0-1AE32F91BE35}" type="pres">
      <dgm:prSet presAssocID="{28A912B3-8AA4-45A6-946D-6CB8BE533B23}" presName="Accent3" presStyleCnt="0"/>
      <dgm:spPr/>
    </dgm:pt>
    <dgm:pt modelId="{FEB0D6EE-6FAB-4B29-A562-61147D1B65FD}" type="pres">
      <dgm:prSet presAssocID="{28A912B3-8AA4-45A6-946D-6CB8BE533B23}" presName="Accent" presStyleLbl="node1" presStyleIdx="2" presStyleCnt="5"/>
      <dgm:spPr/>
    </dgm:pt>
    <dgm:pt modelId="{1CAF9D4A-05F7-4C90-8F2D-731AD901DCD5}" type="pres">
      <dgm:prSet presAssocID="{28A912B3-8AA4-45A6-946D-6CB8BE533B23}" presName="ParentBackground3" presStyleCnt="0"/>
      <dgm:spPr/>
    </dgm:pt>
    <dgm:pt modelId="{D1F73CFA-0E05-47EC-9F8E-DC81D0BBEAA7}" type="pres">
      <dgm:prSet presAssocID="{28A912B3-8AA4-45A6-946D-6CB8BE533B23}" presName="ParentBackground" presStyleLbl="fgAcc1" presStyleIdx="2" presStyleCnt="5"/>
      <dgm:spPr/>
    </dgm:pt>
    <dgm:pt modelId="{1B02C7A8-BF14-4C06-83F7-BF123D4D8569}" type="pres">
      <dgm:prSet presAssocID="{28A912B3-8AA4-45A6-946D-6CB8BE533B23}" presName="Parent3" presStyleLbl="revTx" presStyleIdx="0" presStyleCnt="0">
        <dgm:presLayoutVars>
          <dgm:chMax val="1"/>
          <dgm:chPref val="1"/>
          <dgm:bulletEnabled val="1"/>
        </dgm:presLayoutVars>
      </dgm:prSet>
      <dgm:spPr/>
    </dgm:pt>
    <dgm:pt modelId="{EE47DD48-5FD8-440D-8966-96C1B136E113}" type="pres">
      <dgm:prSet presAssocID="{EEA0B779-9557-4615-A328-5DE69D7CC786}" presName="Accent2" presStyleCnt="0"/>
      <dgm:spPr/>
    </dgm:pt>
    <dgm:pt modelId="{96B4618A-8B8E-4030-BB27-06BDB18D4F28}" type="pres">
      <dgm:prSet presAssocID="{EEA0B779-9557-4615-A328-5DE69D7CC786}" presName="Accent" presStyleLbl="node1" presStyleIdx="3" presStyleCnt="5"/>
      <dgm:spPr/>
    </dgm:pt>
    <dgm:pt modelId="{2790F3A5-4E87-4D68-AD47-63465AAAF6DB}" type="pres">
      <dgm:prSet presAssocID="{EEA0B779-9557-4615-A328-5DE69D7CC786}" presName="ParentBackground2" presStyleCnt="0"/>
      <dgm:spPr/>
    </dgm:pt>
    <dgm:pt modelId="{FE8E5E11-368D-4938-966A-97CC594119C1}" type="pres">
      <dgm:prSet presAssocID="{EEA0B779-9557-4615-A328-5DE69D7CC786}" presName="ParentBackground" presStyleLbl="fgAcc1" presStyleIdx="3" presStyleCnt="5"/>
      <dgm:spPr/>
    </dgm:pt>
    <dgm:pt modelId="{23E2E386-A900-49A6-964B-15522F6B985F}" type="pres">
      <dgm:prSet presAssocID="{EEA0B779-9557-4615-A328-5DE69D7CC786}" presName="Parent2" presStyleLbl="revTx" presStyleIdx="0" presStyleCnt="0">
        <dgm:presLayoutVars>
          <dgm:chMax val="1"/>
          <dgm:chPref val="1"/>
          <dgm:bulletEnabled val="1"/>
        </dgm:presLayoutVars>
      </dgm:prSet>
      <dgm:spPr/>
    </dgm:pt>
    <dgm:pt modelId="{C6500F3A-80CC-4E36-AD89-1B5123A6CA85}" type="pres">
      <dgm:prSet presAssocID="{FE46708E-5A34-4610-AF54-FD40C30DB8B4}" presName="Accent1" presStyleCnt="0"/>
      <dgm:spPr/>
    </dgm:pt>
    <dgm:pt modelId="{4D3EF3B6-3374-4192-A299-776C97C594E3}" type="pres">
      <dgm:prSet presAssocID="{FE46708E-5A34-4610-AF54-FD40C30DB8B4}" presName="Accent" presStyleLbl="node1" presStyleIdx="4" presStyleCnt="5"/>
      <dgm:spPr/>
    </dgm:pt>
    <dgm:pt modelId="{35642854-E4B7-45B7-BF39-0551C8A0BACB}" type="pres">
      <dgm:prSet presAssocID="{FE46708E-5A34-4610-AF54-FD40C30DB8B4}" presName="ParentBackground1" presStyleCnt="0"/>
      <dgm:spPr/>
    </dgm:pt>
    <dgm:pt modelId="{69E36B14-17D2-4806-B51B-D9465725D687}" type="pres">
      <dgm:prSet presAssocID="{FE46708E-5A34-4610-AF54-FD40C30DB8B4}" presName="ParentBackground" presStyleLbl="fgAcc1" presStyleIdx="4" presStyleCnt="5"/>
      <dgm:spPr/>
    </dgm:pt>
    <dgm:pt modelId="{99AA44C9-26CD-4133-81D5-CBB008C51797}" type="pres">
      <dgm:prSet presAssocID="{FE46708E-5A34-4610-AF54-FD40C30DB8B4}" presName="Parent1" presStyleLbl="revTx" presStyleIdx="0" presStyleCnt="0">
        <dgm:presLayoutVars>
          <dgm:chMax val="1"/>
          <dgm:chPref val="1"/>
          <dgm:bulletEnabled val="1"/>
        </dgm:presLayoutVars>
      </dgm:prSet>
      <dgm:spPr/>
    </dgm:pt>
  </dgm:ptLst>
  <dgm:cxnLst>
    <dgm:cxn modelId="{C8DEBE4B-8137-4AAA-AE43-7C47B01EC13C}" type="presOf" srcId="{3CB28A47-3D70-4277-A2FC-18251D49F22A}" destId="{E5CB503F-B701-45B1-A8B1-C5988562BBD5}" srcOrd="0" destOrd="0" presId="urn:microsoft.com/office/officeart/2011/layout/CircleProcess"/>
    <dgm:cxn modelId="{F4EAAC58-FE15-4F6F-8109-BF1889236241}" srcId="{3CB28A47-3D70-4277-A2FC-18251D49F22A}" destId="{EEA0B779-9557-4615-A328-5DE69D7CC786}" srcOrd="1" destOrd="0" parTransId="{F1501797-A830-4397-AA57-663C865B557D}" sibTransId="{669A5F54-FEB1-4EAE-98F6-72F2A9F2681B}"/>
    <dgm:cxn modelId="{44DFF97D-59B3-4653-9B1E-4624C5721C65}" srcId="{3CB28A47-3D70-4277-A2FC-18251D49F22A}" destId="{CA3FD96D-4B1B-4D13-BC31-9D78730A75B4}" srcOrd="3" destOrd="0" parTransId="{4E0CB8B1-C105-49BB-A0EC-C183CABC51D4}" sibTransId="{B73E8719-D3EE-4D38-8350-AE973DB3D545}"/>
    <dgm:cxn modelId="{E2212F8E-4FE2-45D5-AF82-F233F06E96EC}" type="presOf" srcId="{28A912B3-8AA4-45A6-946D-6CB8BE533B23}" destId="{1B02C7A8-BF14-4C06-83F7-BF123D4D8569}" srcOrd="1" destOrd="0" presId="urn:microsoft.com/office/officeart/2011/layout/CircleProcess"/>
    <dgm:cxn modelId="{4E14159C-AD4C-49D5-BE57-03F34FAD392A}" type="presOf" srcId="{CA3FD96D-4B1B-4D13-BC31-9D78730A75B4}" destId="{FB9F4DA6-7E0D-4087-A0BE-5C435670991B}" srcOrd="0" destOrd="0" presId="urn:microsoft.com/office/officeart/2011/layout/CircleProcess"/>
    <dgm:cxn modelId="{004FF69C-1301-4815-8925-7CD5483BDE79}" srcId="{3CB28A47-3D70-4277-A2FC-18251D49F22A}" destId="{28A912B3-8AA4-45A6-946D-6CB8BE533B23}" srcOrd="2" destOrd="0" parTransId="{039BA8A4-AA42-47E7-AC65-910E52B60F42}" sibTransId="{B4611756-2390-403E-A991-17B5EA9CF76E}"/>
    <dgm:cxn modelId="{55B2F7A8-966F-47BA-9B12-0F338A658892}" type="presOf" srcId="{1C7B482E-DBB6-4C6D-BFBC-5ABDD9225A33}" destId="{791AB193-FA3C-410E-8703-08E15D253D11}" srcOrd="1" destOrd="0" presId="urn:microsoft.com/office/officeart/2011/layout/CircleProcess"/>
    <dgm:cxn modelId="{B7563EAA-4522-4632-A231-E8A5715096E4}" type="presOf" srcId="{28A912B3-8AA4-45A6-946D-6CB8BE533B23}" destId="{D1F73CFA-0E05-47EC-9F8E-DC81D0BBEAA7}" srcOrd="0" destOrd="0" presId="urn:microsoft.com/office/officeart/2011/layout/CircleProcess"/>
    <dgm:cxn modelId="{3B75A9D4-E882-4E59-979D-FEC5FE8B3081}" type="presOf" srcId="{EEA0B779-9557-4615-A328-5DE69D7CC786}" destId="{23E2E386-A900-49A6-964B-15522F6B985F}" srcOrd="1" destOrd="0" presId="urn:microsoft.com/office/officeart/2011/layout/CircleProcess"/>
    <dgm:cxn modelId="{04E8B9E0-A3BF-41B1-AB4B-D91E9CE81DFC}" srcId="{3CB28A47-3D70-4277-A2FC-18251D49F22A}" destId="{1C7B482E-DBB6-4C6D-BFBC-5ABDD9225A33}" srcOrd="4" destOrd="0" parTransId="{866A45C6-D72E-46A1-83F1-92A74886760E}" sibTransId="{D6D3C2C9-9FB3-4C6E-A00E-9F9777029966}"/>
    <dgm:cxn modelId="{4A11EDE6-FB2E-4EA4-BC37-5525A46DFA79}" type="presOf" srcId="{EEA0B779-9557-4615-A328-5DE69D7CC786}" destId="{FE8E5E11-368D-4938-966A-97CC594119C1}" srcOrd="0" destOrd="0" presId="urn:microsoft.com/office/officeart/2011/layout/CircleProcess"/>
    <dgm:cxn modelId="{480566E8-5A5F-464B-991C-389A8C70F095}" type="presOf" srcId="{1C7B482E-DBB6-4C6D-BFBC-5ABDD9225A33}" destId="{1563A839-F5CC-4E43-B062-3A19F70127E3}" srcOrd="0" destOrd="0" presId="urn:microsoft.com/office/officeart/2011/layout/CircleProcess"/>
    <dgm:cxn modelId="{646020EE-876D-4068-9B95-4C2602B4B02D}" type="presOf" srcId="{FE46708E-5A34-4610-AF54-FD40C30DB8B4}" destId="{99AA44C9-26CD-4133-81D5-CBB008C51797}" srcOrd="1" destOrd="0" presId="urn:microsoft.com/office/officeart/2011/layout/CircleProcess"/>
    <dgm:cxn modelId="{CA9A9BEF-5122-47B4-BFEF-2FA419876F9A}" srcId="{3CB28A47-3D70-4277-A2FC-18251D49F22A}" destId="{FE46708E-5A34-4610-AF54-FD40C30DB8B4}" srcOrd="0" destOrd="0" parTransId="{0FB6DEAD-7B78-4EDF-8F96-760A9D2EE482}" sibTransId="{ECF570B4-D256-4168-A15A-18EA31A9F0F5}"/>
    <dgm:cxn modelId="{F8637DF7-B5BD-412D-A223-E6BE935184B5}" type="presOf" srcId="{CA3FD96D-4B1B-4D13-BC31-9D78730A75B4}" destId="{0C4373B4-2B3B-487E-9D6B-8AD1FE06769C}" srcOrd="1" destOrd="0" presId="urn:microsoft.com/office/officeart/2011/layout/CircleProcess"/>
    <dgm:cxn modelId="{E86AD6F7-18F4-492A-B60F-356D1EBC3A2C}" type="presOf" srcId="{FE46708E-5A34-4610-AF54-FD40C30DB8B4}" destId="{69E36B14-17D2-4806-B51B-D9465725D687}" srcOrd="0" destOrd="0" presId="urn:microsoft.com/office/officeart/2011/layout/CircleProcess"/>
    <dgm:cxn modelId="{BAF8DE59-7B36-443C-807D-B7D8289301AA}" type="presParOf" srcId="{E5CB503F-B701-45B1-A8B1-C5988562BBD5}" destId="{6C2E6FB4-1769-490B-B7B8-4FADA84F836A}" srcOrd="0" destOrd="0" presId="urn:microsoft.com/office/officeart/2011/layout/CircleProcess"/>
    <dgm:cxn modelId="{2B698E51-94E4-4C38-805C-4ACAC18AAE39}" type="presParOf" srcId="{6C2E6FB4-1769-490B-B7B8-4FADA84F836A}" destId="{4AC04F54-B6CB-4263-ADEA-4BC4FD337845}" srcOrd="0" destOrd="0" presId="urn:microsoft.com/office/officeart/2011/layout/CircleProcess"/>
    <dgm:cxn modelId="{E82BD7DB-422D-44DD-9413-8B4E26316726}" type="presParOf" srcId="{E5CB503F-B701-45B1-A8B1-C5988562BBD5}" destId="{E613BA1D-668B-415C-AFC1-75E315F555F8}" srcOrd="1" destOrd="0" presId="urn:microsoft.com/office/officeart/2011/layout/CircleProcess"/>
    <dgm:cxn modelId="{784126D8-AABE-49B5-8BB1-84CFE2B325B5}" type="presParOf" srcId="{E613BA1D-668B-415C-AFC1-75E315F555F8}" destId="{1563A839-F5CC-4E43-B062-3A19F70127E3}" srcOrd="0" destOrd="0" presId="urn:microsoft.com/office/officeart/2011/layout/CircleProcess"/>
    <dgm:cxn modelId="{219B6BF7-1F23-4AD1-A752-17690D25E04B}" type="presParOf" srcId="{E5CB503F-B701-45B1-A8B1-C5988562BBD5}" destId="{791AB193-FA3C-410E-8703-08E15D253D11}" srcOrd="2" destOrd="0" presId="urn:microsoft.com/office/officeart/2011/layout/CircleProcess"/>
    <dgm:cxn modelId="{60BE45EF-9C93-41BF-BCEF-C61E0B7E40C8}" type="presParOf" srcId="{E5CB503F-B701-45B1-A8B1-C5988562BBD5}" destId="{DC8229C3-DC8F-4582-96DC-E81DC445DF3F}" srcOrd="3" destOrd="0" presId="urn:microsoft.com/office/officeart/2011/layout/CircleProcess"/>
    <dgm:cxn modelId="{FAD4CEFE-6E90-49D1-96FA-DACC19A91087}" type="presParOf" srcId="{DC8229C3-DC8F-4582-96DC-E81DC445DF3F}" destId="{CB6B86B2-7413-4F8E-93DE-8F8F61EFB0BF}" srcOrd="0" destOrd="0" presId="urn:microsoft.com/office/officeart/2011/layout/CircleProcess"/>
    <dgm:cxn modelId="{B044EE94-DBBB-4622-88B9-4DC6A45BA69C}" type="presParOf" srcId="{E5CB503F-B701-45B1-A8B1-C5988562BBD5}" destId="{A5C84231-F7F6-40E8-B949-F036E8521803}" srcOrd="4" destOrd="0" presId="urn:microsoft.com/office/officeart/2011/layout/CircleProcess"/>
    <dgm:cxn modelId="{3CFC3751-C5E4-41DF-82ED-B8D8D6EF308B}" type="presParOf" srcId="{A5C84231-F7F6-40E8-B949-F036E8521803}" destId="{FB9F4DA6-7E0D-4087-A0BE-5C435670991B}" srcOrd="0" destOrd="0" presId="urn:microsoft.com/office/officeart/2011/layout/CircleProcess"/>
    <dgm:cxn modelId="{1F82396F-FCA1-482A-AD7F-5C051E38E454}" type="presParOf" srcId="{E5CB503F-B701-45B1-A8B1-C5988562BBD5}" destId="{0C4373B4-2B3B-487E-9D6B-8AD1FE06769C}" srcOrd="5" destOrd="0" presId="urn:microsoft.com/office/officeart/2011/layout/CircleProcess"/>
    <dgm:cxn modelId="{36863E47-1884-4C5B-96F0-2C4A440AEF11}" type="presParOf" srcId="{E5CB503F-B701-45B1-A8B1-C5988562BBD5}" destId="{C8F0ABB6-84BF-48DC-9BC0-1AE32F91BE35}" srcOrd="6" destOrd="0" presId="urn:microsoft.com/office/officeart/2011/layout/CircleProcess"/>
    <dgm:cxn modelId="{EF4FF774-B0AA-4B93-8FAA-0D5C1E01883D}" type="presParOf" srcId="{C8F0ABB6-84BF-48DC-9BC0-1AE32F91BE35}" destId="{FEB0D6EE-6FAB-4B29-A562-61147D1B65FD}" srcOrd="0" destOrd="0" presId="urn:microsoft.com/office/officeart/2011/layout/CircleProcess"/>
    <dgm:cxn modelId="{0DD2258C-527A-460B-989A-7CD9D1428BA4}" type="presParOf" srcId="{E5CB503F-B701-45B1-A8B1-C5988562BBD5}" destId="{1CAF9D4A-05F7-4C90-8F2D-731AD901DCD5}" srcOrd="7" destOrd="0" presId="urn:microsoft.com/office/officeart/2011/layout/CircleProcess"/>
    <dgm:cxn modelId="{A009D6D8-C337-454D-93C2-532C567624F8}" type="presParOf" srcId="{1CAF9D4A-05F7-4C90-8F2D-731AD901DCD5}" destId="{D1F73CFA-0E05-47EC-9F8E-DC81D0BBEAA7}" srcOrd="0" destOrd="0" presId="urn:microsoft.com/office/officeart/2011/layout/CircleProcess"/>
    <dgm:cxn modelId="{80AB3247-BA45-44E7-86A5-A94E00A15CCE}" type="presParOf" srcId="{E5CB503F-B701-45B1-A8B1-C5988562BBD5}" destId="{1B02C7A8-BF14-4C06-83F7-BF123D4D8569}" srcOrd="8" destOrd="0" presId="urn:microsoft.com/office/officeart/2011/layout/CircleProcess"/>
    <dgm:cxn modelId="{34DEA030-F9AA-4388-A5D6-A1A0FBBBC952}" type="presParOf" srcId="{E5CB503F-B701-45B1-A8B1-C5988562BBD5}" destId="{EE47DD48-5FD8-440D-8966-96C1B136E113}" srcOrd="9" destOrd="0" presId="urn:microsoft.com/office/officeart/2011/layout/CircleProcess"/>
    <dgm:cxn modelId="{FE779197-A654-4B1A-A6C1-CE0DB3FF7A2B}" type="presParOf" srcId="{EE47DD48-5FD8-440D-8966-96C1B136E113}" destId="{96B4618A-8B8E-4030-BB27-06BDB18D4F28}" srcOrd="0" destOrd="0" presId="urn:microsoft.com/office/officeart/2011/layout/CircleProcess"/>
    <dgm:cxn modelId="{C1EF7A3E-5755-4717-9AC9-531960B3EB89}" type="presParOf" srcId="{E5CB503F-B701-45B1-A8B1-C5988562BBD5}" destId="{2790F3A5-4E87-4D68-AD47-63465AAAF6DB}" srcOrd="10" destOrd="0" presId="urn:microsoft.com/office/officeart/2011/layout/CircleProcess"/>
    <dgm:cxn modelId="{2156303D-B3EB-40D6-B3C4-8E02A69DCC24}" type="presParOf" srcId="{2790F3A5-4E87-4D68-AD47-63465AAAF6DB}" destId="{FE8E5E11-368D-4938-966A-97CC594119C1}" srcOrd="0" destOrd="0" presId="urn:microsoft.com/office/officeart/2011/layout/CircleProcess"/>
    <dgm:cxn modelId="{586A2DFE-EC14-4884-83C0-36FB0D99FDE7}" type="presParOf" srcId="{E5CB503F-B701-45B1-A8B1-C5988562BBD5}" destId="{23E2E386-A900-49A6-964B-15522F6B985F}" srcOrd="11" destOrd="0" presId="urn:microsoft.com/office/officeart/2011/layout/CircleProcess"/>
    <dgm:cxn modelId="{EEDE4D98-8650-4AF3-9A86-1525A27652A8}" type="presParOf" srcId="{E5CB503F-B701-45B1-A8B1-C5988562BBD5}" destId="{C6500F3A-80CC-4E36-AD89-1B5123A6CA85}" srcOrd="12" destOrd="0" presId="urn:microsoft.com/office/officeart/2011/layout/CircleProcess"/>
    <dgm:cxn modelId="{A0371D84-78E7-4B22-A9E6-DAF1FDF162E4}" type="presParOf" srcId="{C6500F3A-80CC-4E36-AD89-1B5123A6CA85}" destId="{4D3EF3B6-3374-4192-A299-776C97C594E3}" srcOrd="0" destOrd="0" presId="urn:microsoft.com/office/officeart/2011/layout/CircleProcess"/>
    <dgm:cxn modelId="{7A2D6FF4-DD75-4904-AB7B-B4EBBD7EB2AD}" type="presParOf" srcId="{E5CB503F-B701-45B1-A8B1-C5988562BBD5}" destId="{35642854-E4B7-45B7-BF39-0551C8A0BACB}" srcOrd="13" destOrd="0" presId="urn:microsoft.com/office/officeart/2011/layout/CircleProcess"/>
    <dgm:cxn modelId="{33A2794B-5CB5-4AC2-8E9D-5A1BFAA7FBED}" type="presParOf" srcId="{35642854-E4B7-45B7-BF39-0551C8A0BACB}" destId="{69E36B14-17D2-4806-B51B-D9465725D687}" srcOrd="0" destOrd="0" presId="urn:microsoft.com/office/officeart/2011/layout/CircleProcess"/>
    <dgm:cxn modelId="{0A1D243B-58E2-4BF1-8880-709868E92157}" type="presParOf" srcId="{E5CB503F-B701-45B1-A8B1-C5988562BBD5}" destId="{99AA44C9-26CD-4133-81D5-CBB008C51797}"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04F54-B6CB-4263-ADEA-4BC4FD337845}">
      <dsp:nvSpPr>
        <dsp:cNvPr id="0" name=""/>
        <dsp:cNvSpPr/>
      </dsp:nvSpPr>
      <dsp:spPr>
        <a:xfrm>
          <a:off x="8932732" y="988067"/>
          <a:ext cx="2036808" cy="2037141"/>
        </a:xfrm>
        <a:prstGeom prst="ellipse">
          <a:avLst/>
        </a:prstGeom>
        <a:gradFill rotWithShape="0">
          <a:gsLst>
            <a:gs pos="0">
              <a:schemeClr val="accent2">
                <a:hueOff val="0"/>
                <a:satOff val="0"/>
                <a:lumOff val="0"/>
                <a:alphaOff val="0"/>
                <a:tint val="70000"/>
                <a:satMod val="100000"/>
                <a:lumMod val="110000"/>
              </a:schemeClr>
            </a:gs>
            <a:gs pos="50000">
              <a:schemeClr val="accent2">
                <a:hueOff val="0"/>
                <a:satOff val="0"/>
                <a:lumOff val="0"/>
                <a:alphaOff val="0"/>
                <a:tint val="75000"/>
                <a:satMod val="101000"/>
                <a:lumMod val="105000"/>
              </a:schemeClr>
            </a:gs>
            <a:gs pos="100000">
              <a:schemeClr val="accent2">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563A839-F5CC-4E43-B062-3A19F70127E3}">
      <dsp:nvSpPr>
        <dsp:cNvPr id="0" name=""/>
        <dsp:cNvSpPr/>
      </dsp:nvSpPr>
      <dsp:spPr>
        <a:xfrm>
          <a:off x="8999939" y="1055984"/>
          <a:ext cx="1901309" cy="1901308"/>
        </a:xfrm>
        <a:prstGeom prst="ellipse">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Hear result</a:t>
          </a:r>
        </a:p>
      </dsp:txBody>
      <dsp:txXfrm>
        <a:off x="9272019" y="1327650"/>
        <a:ext cx="1358233" cy="1357975"/>
      </dsp:txXfrm>
    </dsp:sp>
    <dsp:sp modelId="{CB6B86B2-7413-4F8E-93DE-8F8F61EFB0BF}">
      <dsp:nvSpPr>
        <dsp:cNvPr id="0" name=""/>
        <dsp:cNvSpPr/>
      </dsp:nvSpPr>
      <dsp:spPr>
        <a:xfrm rot="2700000">
          <a:off x="6826666" y="988173"/>
          <a:ext cx="2036572" cy="2036572"/>
        </a:xfrm>
        <a:prstGeom prst="teardrop">
          <a:avLst>
            <a:gd name="adj" fmla="val 100000"/>
          </a:avLst>
        </a:prstGeom>
        <a:gradFill rotWithShape="0">
          <a:gsLst>
            <a:gs pos="0">
              <a:schemeClr val="accent3">
                <a:hueOff val="0"/>
                <a:satOff val="0"/>
                <a:lumOff val="0"/>
                <a:alphaOff val="0"/>
                <a:tint val="70000"/>
                <a:satMod val="100000"/>
                <a:lumMod val="110000"/>
              </a:schemeClr>
            </a:gs>
            <a:gs pos="50000">
              <a:schemeClr val="accent3">
                <a:hueOff val="0"/>
                <a:satOff val="0"/>
                <a:lumOff val="0"/>
                <a:alphaOff val="0"/>
                <a:tint val="75000"/>
                <a:satMod val="101000"/>
                <a:lumMod val="105000"/>
              </a:schemeClr>
            </a:gs>
            <a:gs pos="100000">
              <a:schemeClr val="accent3">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B9F4DA6-7E0D-4087-A0BE-5C435670991B}">
      <dsp:nvSpPr>
        <dsp:cNvPr id="0" name=""/>
        <dsp:cNvSpPr/>
      </dsp:nvSpPr>
      <dsp:spPr>
        <a:xfrm>
          <a:off x="6895924" y="1055984"/>
          <a:ext cx="1901309" cy="1901308"/>
        </a:xfrm>
        <a:prstGeom prst="ellipse">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Submit a fixed answer</a:t>
          </a:r>
        </a:p>
      </dsp:txBody>
      <dsp:txXfrm>
        <a:off x="7166920" y="1327650"/>
        <a:ext cx="1358233" cy="1357975"/>
      </dsp:txXfrm>
    </dsp:sp>
    <dsp:sp modelId="{FEB0D6EE-6FAB-4B29-A562-61147D1B65FD}">
      <dsp:nvSpPr>
        <dsp:cNvPr id="0" name=""/>
        <dsp:cNvSpPr/>
      </dsp:nvSpPr>
      <dsp:spPr>
        <a:xfrm rot="2700000">
          <a:off x="4722651" y="988173"/>
          <a:ext cx="2036572" cy="2036572"/>
        </a:xfrm>
        <a:prstGeom prst="teardrop">
          <a:avLst>
            <a:gd name="adj" fmla="val 100000"/>
          </a:avLst>
        </a:prstGeom>
        <a:gradFill rotWithShape="0">
          <a:gsLst>
            <a:gs pos="0">
              <a:schemeClr val="accent4">
                <a:hueOff val="0"/>
                <a:satOff val="0"/>
                <a:lumOff val="0"/>
                <a:alphaOff val="0"/>
                <a:tint val="70000"/>
                <a:satMod val="100000"/>
                <a:lumMod val="110000"/>
              </a:schemeClr>
            </a:gs>
            <a:gs pos="50000">
              <a:schemeClr val="accent4">
                <a:hueOff val="0"/>
                <a:satOff val="0"/>
                <a:lumOff val="0"/>
                <a:alphaOff val="0"/>
                <a:tint val="75000"/>
                <a:satMod val="101000"/>
                <a:lumMod val="105000"/>
              </a:schemeClr>
            </a:gs>
            <a:gs pos="100000">
              <a:schemeClr val="accent4">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1F73CFA-0E05-47EC-9F8E-DC81D0BBEAA7}">
      <dsp:nvSpPr>
        <dsp:cNvPr id="0" name=""/>
        <dsp:cNvSpPr/>
      </dsp:nvSpPr>
      <dsp:spPr>
        <a:xfrm>
          <a:off x="4790825" y="1055984"/>
          <a:ext cx="1901309" cy="1901308"/>
        </a:xfrm>
        <a:prstGeom prst="ellipse">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Talk to your neighbors</a:t>
          </a:r>
        </a:p>
      </dsp:txBody>
      <dsp:txXfrm>
        <a:off x="5061821" y="1327650"/>
        <a:ext cx="1358233" cy="1357975"/>
      </dsp:txXfrm>
    </dsp:sp>
    <dsp:sp modelId="{96B4618A-8B8E-4030-BB27-06BDB18D4F28}">
      <dsp:nvSpPr>
        <dsp:cNvPr id="0" name=""/>
        <dsp:cNvSpPr/>
      </dsp:nvSpPr>
      <dsp:spPr>
        <a:xfrm rot="2700000">
          <a:off x="2617552" y="988173"/>
          <a:ext cx="2036572" cy="2036572"/>
        </a:xfrm>
        <a:prstGeom prst="teardrop">
          <a:avLst>
            <a:gd name="adj" fmla="val 100000"/>
          </a:avLst>
        </a:prstGeom>
        <a:gradFill rotWithShape="0">
          <a:gsLst>
            <a:gs pos="0">
              <a:schemeClr val="accent5">
                <a:hueOff val="0"/>
                <a:satOff val="0"/>
                <a:lumOff val="0"/>
                <a:alphaOff val="0"/>
                <a:tint val="70000"/>
                <a:satMod val="100000"/>
                <a:lumMod val="110000"/>
              </a:schemeClr>
            </a:gs>
            <a:gs pos="50000">
              <a:schemeClr val="accent5">
                <a:hueOff val="0"/>
                <a:satOff val="0"/>
                <a:lumOff val="0"/>
                <a:alphaOff val="0"/>
                <a:tint val="75000"/>
                <a:satMod val="101000"/>
                <a:lumMod val="105000"/>
              </a:schemeClr>
            </a:gs>
            <a:gs pos="100000">
              <a:schemeClr val="accent5">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E8E5E11-368D-4938-966A-97CC594119C1}">
      <dsp:nvSpPr>
        <dsp:cNvPr id="0" name=""/>
        <dsp:cNvSpPr/>
      </dsp:nvSpPr>
      <dsp:spPr>
        <a:xfrm>
          <a:off x="2685726" y="1055984"/>
          <a:ext cx="1901309" cy="1901308"/>
        </a:xfrm>
        <a:prstGeom prst="ellipse">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Submit an answer</a:t>
          </a:r>
        </a:p>
      </dsp:txBody>
      <dsp:txXfrm>
        <a:off x="2957806" y="1327650"/>
        <a:ext cx="1358233" cy="1357975"/>
      </dsp:txXfrm>
    </dsp:sp>
    <dsp:sp modelId="{4D3EF3B6-3374-4192-A299-776C97C594E3}">
      <dsp:nvSpPr>
        <dsp:cNvPr id="0" name=""/>
        <dsp:cNvSpPr/>
      </dsp:nvSpPr>
      <dsp:spPr>
        <a:xfrm rot="2700000">
          <a:off x="512453" y="988173"/>
          <a:ext cx="2036572" cy="2036572"/>
        </a:xfrm>
        <a:prstGeom prst="teardrop">
          <a:avLst>
            <a:gd name="adj" fmla="val 100000"/>
          </a:avLst>
        </a:prstGeom>
        <a:gradFill rotWithShape="0">
          <a:gsLst>
            <a:gs pos="0">
              <a:schemeClr val="accent6">
                <a:hueOff val="0"/>
                <a:satOff val="0"/>
                <a:lumOff val="0"/>
                <a:alphaOff val="0"/>
                <a:tint val="70000"/>
                <a:satMod val="100000"/>
                <a:lumMod val="110000"/>
              </a:schemeClr>
            </a:gs>
            <a:gs pos="50000">
              <a:schemeClr val="accent6">
                <a:hueOff val="0"/>
                <a:satOff val="0"/>
                <a:lumOff val="0"/>
                <a:alphaOff val="0"/>
                <a:tint val="75000"/>
                <a:satMod val="101000"/>
                <a:lumMod val="105000"/>
              </a:schemeClr>
            </a:gs>
            <a:gs pos="100000">
              <a:schemeClr val="accent6">
                <a:hueOff val="0"/>
                <a:satOff val="0"/>
                <a:lumOff val="0"/>
                <a:alphaOff val="0"/>
                <a:tint val="82000"/>
                <a:satMod val="104000"/>
                <a:lumMod val="105000"/>
              </a:schemeClr>
            </a:gs>
          </a:gsLst>
          <a:lin ang="27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9E36B14-17D2-4806-B51B-D9465725D687}">
      <dsp:nvSpPr>
        <dsp:cNvPr id="0" name=""/>
        <dsp:cNvSpPr/>
      </dsp:nvSpPr>
      <dsp:spPr>
        <a:xfrm>
          <a:off x="580626" y="1055984"/>
          <a:ext cx="1901309" cy="1901308"/>
        </a:xfrm>
        <a:prstGeom prst="ellipse">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Think quietly</a:t>
          </a:r>
        </a:p>
      </dsp:txBody>
      <dsp:txXfrm>
        <a:off x="852707" y="1327650"/>
        <a:ext cx="1358233" cy="135797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lecture notes will go down here.</a:t>
            </a:r>
          </a:p>
        </p:txBody>
      </p:sp>
      <p:sp>
        <p:nvSpPr>
          <p:cNvPr id="4" name="Slide Number Placeholder 3"/>
          <p:cNvSpPr>
            <a:spLocks noGrp="1"/>
          </p:cNvSpPr>
          <p:nvPr>
            <p:ph type="sldNum" sz="quarter" idx="10"/>
          </p:nvPr>
        </p:nvSpPr>
        <p:spPr/>
        <p:txBody>
          <a:bodyPr/>
          <a:lstStyle/>
          <a:p>
            <a:fld id="{65F0A651-CBE8-4D52-83AA-B624D65496CF}" type="slidenum">
              <a:rPr lang="en-US" smtClean="0"/>
              <a:t>1</a:t>
            </a:fld>
            <a:endParaRPr lang="en-US"/>
          </a:p>
        </p:txBody>
      </p:sp>
    </p:spTree>
    <p:extLst>
      <p:ext uri="{BB962C8B-B14F-4D97-AF65-F5344CB8AC3E}">
        <p14:creationId xmlns:p14="http://schemas.microsoft.com/office/powerpoint/2010/main" val="412101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second question gets at a simple idea of a Boolean. However, you can challenge them to think about whether a string might be appropriate too (the literal strings "off' and "on" are unambiguous, as opposed to assuming True == "on"). Further, you can talk about sophisticated light bulbs that have a "dimness level" (10% or 30%). You want to bring up the idea that there are multiple representations of an idea. If there's a lot of debate, you might not want to mark a correct answer.</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3117943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raise arguments for both String and Integer. Strings are useful, because they are clear and unambiguous. Integers are good because you can add and subtract them ("tomorrow" is today+1). You can even point out that you could use a float, because what about 12pm on Monday (which is halfway to Tuesday compared to 12:01am). So I wouldn't mark this as having a correct answer.</a:t>
            </a:r>
          </a:p>
        </p:txBody>
      </p:sp>
      <p:sp>
        <p:nvSpPr>
          <p:cNvPr id="4" name="Slide Number Placeholder 3"/>
          <p:cNvSpPr>
            <a:spLocks noGrp="1"/>
          </p:cNvSpPr>
          <p:nvPr>
            <p:ph type="sldNum" sz="quarter" idx="10"/>
          </p:nvPr>
        </p:nvSpPr>
        <p:spPr/>
        <p:txBody>
          <a:bodyPr/>
          <a:lstStyle/>
          <a:p>
            <a:fld id="{65F0A651-CBE8-4D52-83AA-B624D65496CF}" type="slidenum">
              <a:rPr lang="en-US" smtClean="0"/>
              <a:t>11</a:t>
            </a:fld>
            <a:endParaRPr lang="en-US"/>
          </a:p>
        </p:txBody>
      </p:sp>
    </p:spTree>
    <p:extLst>
      <p:ext uri="{BB962C8B-B14F-4D97-AF65-F5344CB8AC3E}">
        <p14:creationId xmlns:p14="http://schemas.microsoft.com/office/powerpoint/2010/main" val="1524406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more things that can be difficult to model, whether because of societal concerns or inherent difficulty.</a:t>
            </a:r>
          </a:p>
          <a:p>
            <a:endParaRPr lang="en-US" dirty="0"/>
          </a:p>
          <a:p>
            <a:r>
              <a:rPr lang="en-US" dirty="0"/>
              <a:t>Some people might want gender to be a Boolean, but which gender is True and which is False? What about people who want to recognize more than 2 genders? </a:t>
            </a:r>
          </a:p>
          <a:p>
            <a:endParaRPr lang="en-US" dirty="0"/>
          </a:p>
          <a:p>
            <a:r>
              <a:rPr lang="en-US" dirty="0"/>
              <a:t>Phone numbers are supposed to be numbers, but what does it mean when you add and subtract phone numbers from each other?</a:t>
            </a:r>
          </a:p>
          <a:p>
            <a:endParaRPr lang="en-US" dirty="0"/>
          </a:p>
          <a:p>
            <a:r>
              <a:rPr lang="en-US" dirty="0"/>
              <a:t>People have a lot of properties and things that make them up (name, age, place of birth, number of dogs owned), so how do we represent them?</a:t>
            </a:r>
          </a:p>
          <a:p>
            <a:endParaRPr lang="en-US" dirty="0"/>
          </a:p>
          <a:p>
            <a:r>
              <a:rPr lang="en-US" dirty="0"/>
              <a:t>These are not meant to be easily answered questions. They are there to encourage students to think about the nature of data and how we can represent the same thing in many ways for different purposes.</a:t>
            </a:r>
          </a:p>
        </p:txBody>
      </p:sp>
      <p:sp>
        <p:nvSpPr>
          <p:cNvPr id="4" name="Slide Number Placeholder 3"/>
          <p:cNvSpPr>
            <a:spLocks noGrp="1"/>
          </p:cNvSpPr>
          <p:nvPr>
            <p:ph type="sldNum" sz="quarter" idx="10"/>
          </p:nvPr>
        </p:nvSpPr>
        <p:spPr/>
        <p:txBody>
          <a:bodyPr/>
          <a:lstStyle/>
          <a:p>
            <a:fld id="{65F0A651-CBE8-4D52-83AA-B624D65496CF}" type="slidenum">
              <a:rPr lang="en-US" smtClean="0"/>
              <a:t>12</a:t>
            </a:fld>
            <a:endParaRPr lang="en-US"/>
          </a:p>
        </p:txBody>
      </p:sp>
    </p:spTree>
    <p:extLst>
      <p:ext uri="{BB962C8B-B14F-4D97-AF65-F5344CB8AC3E}">
        <p14:creationId xmlns:p14="http://schemas.microsoft.com/office/powerpoint/2010/main" val="3205554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chance to review the basic operators. You can describe most of them as intuitive, and the ones that are not probably won't show up too often.</a:t>
            </a:r>
          </a:p>
          <a:p>
            <a:r>
              <a:rPr lang="en-US" dirty="0"/>
              <a:t>You can highlight the weird == and != operators (equality and inequality), and talk about how two values are equal only if they have the same type and the same value. </a:t>
            </a:r>
          </a:p>
          <a:p>
            <a:endParaRPr lang="en-US" dirty="0"/>
          </a:p>
          <a:p>
            <a:r>
              <a:rPr lang="en-US" dirty="0"/>
              <a:t>This is a good chance to pop over to Spyder and writing code that shows off various combinations of operations:</a:t>
            </a:r>
          </a:p>
          <a:p>
            <a:r>
              <a:rPr lang="en-US" dirty="0"/>
              <a:t>&gt; 1 + 1</a:t>
            </a:r>
          </a:p>
          <a:p>
            <a:r>
              <a:rPr lang="en-US" dirty="0"/>
              <a:t>&gt; "Dr." + "Bart"</a:t>
            </a:r>
          </a:p>
          <a:p>
            <a:r>
              <a:rPr lang="en-US" dirty="0"/>
              <a:t>&gt; 4 &lt; 5</a:t>
            </a:r>
          </a:p>
          <a:p>
            <a:r>
              <a:rPr lang="en-US" dirty="0"/>
              <a:t>&gt; "Aardvark" &lt; "Zebra"</a:t>
            </a:r>
          </a:p>
        </p:txBody>
      </p:sp>
      <p:sp>
        <p:nvSpPr>
          <p:cNvPr id="4" name="Slide Number Placeholder 3"/>
          <p:cNvSpPr>
            <a:spLocks noGrp="1"/>
          </p:cNvSpPr>
          <p:nvPr>
            <p:ph type="sldNum" sz="quarter" idx="10"/>
          </p:nvPr>
        </p:nvSpPr>
        <p:spPr/>
        <p:txBody>
          <a:bodyPr/>
          <a:lstStyle/>
          <a:p>
            <a:fld id="{65F0A651-CBE8-4D52-83AA-B624D65496CF}" type="slidenum">
              <a:rPr lang="en-US" smtClean="0"/>
              <a:t>13</a:t>
            </a:fld>
            <a:endParaRPr lang="en-US"/>
          </a:p>
        </p:txBody>
      </p:sp>
    </p:spTree>
    <p:extLst>
      <p:ext uri="{BB962C8B-B14F-4D97-AF65-F5344CB8AC3E}">
        <p14:creationId xmlns:p14="http://schemas.microsoft.com/office/powerpoint/2010/main" val="2803305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start doing some clicker questions to have them make predictions about operations on types. Here is basic addition, hopefully they all get it right. I recommend typing each expression at the top into the interactive prompt as we go along to highlight the ideas.</a:t>
            </a:r>
          </a:p>
        </p:txBody>
      </p:sp>
      <p:sp>
        <p:nvSpPr>
          <p:cNvPr id="4" name="Slide Number Placeholder 3"/>
          <p:cNvSpPr>
            <a:spLocks noGrp="1"/>
          </p:cNvSpPr>
          <p:nvPr>
            <p:ph type="sldNum" sz="quarter" idx="10"/>
          </p:nvPr>
        </p:nvSpPr>
        <p:spPr/>
        <p:txBody>
          <a:bodyPr/>
          <a:lstStyle/>
          <a:p>
            <a:fld id="{65F0A651-CBE8-4D52-83AA-B624D65496CF}" type="slidenum">
              <a:rPr lang="en-US" smtClean="0"/>
              <a:t>14</a:t>
            </a:fld>
            <a:endParaRPr lang="en-US"/>
          </a:p>
        </p:txBody>
      </p:sp>
    </p:spTree>
    <p:extLst>
      <p:ext uri="{BB962C8B-B14F-4D97-AF65-F5344CB8AC3E}">
        <p14:creationId xmlns:p14="http://schemas.microsoft.com/office/powerpoint/2010/main" val="64636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try adding two strings. The answer is C, which is pretty straightforward.</a:t>
            </a:r>
          </a:p>
        </p:txBody>
      </p:sp>
      <p:sp>
        <p:nvSpPr>
          <p:cNvPr id="4" name="Slide Number Placeholder 3"/>
          <p:cNvSpPr>
            <a:spLocks noGrp="1"/>
          </p:cNvSpPr>
          <p:nvPr>
            <p:ph type="sldNum" sz="quarter" idx="10"/>
          </p:nvPr>
        </p:nvSpPr>
        <p:spPr/>
        <p:txBody>
          <a:bodyPr/>
          <a:lstStyle/>
          <a:p>
            <a:fld id="{65F0A651-CBE8-4D52-83AA-B624D65496CF}" type="slidenum">
              <a:rPr lang="en-US" smtClean="0"/>
              <a:t>15</a:t>
            </a:fld>
            <a:endParaRPr lang="en-US"/>
          </a:p>
        </p:txBody>
      </p:sp>
    </p:spTree>
    <p:extLst>
      <p:ext uri="{BB962C8B-B14F-4D97-AF65-F5344CB8AC3E}">
        <p14:creationId xmlns:p14="http://schemas.microsoft.com/office/powerpoint/2010/main" val="2572466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things are tricky, and they might get things wrong. This causes an error, because Python has strong typing.</a:t>
            </a:r>
          </a:p>
        </p:txBody>
      </p:sp>
      <p:sp>
        <p:nvSpPr>
          <p:cNvPr id="4" name="Slide Number Placeholder 3"/>
          <p:cNvSpPr>
            <a:spLocks noGrp="1"/>
          </p:cNvSpPr>
          <p:nvPr>
            <p:ph type="sldNum" sz="quarter" idx="10"/>
          </p:nvPr>
        </p:nvSpPr>
        <p:spPr/>
        <p:txBody>
          <a:bodyPr/>
          <a:lstStyle/>
          <a:p>
            <a:fld id="{65F0A651-CBE8-4D52-83AA-B624D65496CF}" type="slidenum">
              <a:rPr lang="en-US" smtClean="0"/>
              <a:t>16</a:t>
            </a:fld>
            <a:endParaRPr lang="en-US"/>
          </a:p>
        </p:txBody>
      </p:sp>
    </p:spTree>
    <p:extLst>
      <p:ext uri="{BB962C8B-B14F-4D97-AF65-F5344CB8AC3E}">
        <p14:creationId xmlns:p14="http://schemas.microsoft.com/office/powerpoint/2010/main" val="9965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17</a:t>
            </a:fld>
            <a:endParaRPr lang="en-US"/>
          </a:p>
        </p:txBody>
      </p:sp>
    </p:spTree>
    <p:extLst>
      <p:ext uri="{BB962C8B-B14F-4D97-AF65-F5344CB8AC3E}">
        <p14:creationId xmlns:p14="http://schemas.microsoft.com/office/powerpoint/2010/main" val="2119858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18</a:t>
            </a:fld>
            <a:endParaRPr lang="en-US"/>
          </a:p>
        </p:txBody>
      </p:sp>
    </p:spTree>
    <p:extLst>
      <p:ext uri="{BB962C8B-B14F-4D97-AF65-F5344CB8AC3E}">
        <p14:creationId xmlns:p14="http://schemas.microsoft.com/office/powerpoint/2010/main" val="123933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your class participates, you will need to read the recruitment script here and hand out consent forms.</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403259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where you break down the scoring for your </a:t>
            </a:r>
            <a:r>
              <a:rPr lang="en-US" dirty="0" err="1"/>
              <a:t>iclickers</a:t>
            </a:r>
            <a:r>
              <a:rPr lang="en-US" dirty="0"/>
              <a:t>. I use this particularly scheme, and give an example.</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184350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model for the clicker activities. </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1914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start out with a question so they can immediately experiment with the </a:t>
            </a:r>
            <a:r>
              <a:rPr lang="en-US" dirty="0" err="1"/>
              <a:t>iclickers</a:t>
            </a:r>
            <a:r>
              <a:rPr lang="en-US" dirty="0"/>
              <a:t> and resolve problems.</a:t>
            </a:r>
          </a:p>
          <a:p>
            <a:endParaRPr lang="en-US" dirty="0"/>
          </a:p>
          <a:p>
            <a:r>
              <a:rPr lang="en-US" dirty="0"/>
              <a:t>This warm-up question works on one of the smaller objectives of the course: give students more awareness of the history of computing.</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3958612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by talking about the core idea of a program as a series of instructions. We write code and then have it run in a console. That program can have inputs and outputs.</a:t>
            </a:r>
          </a:p>
          <a:p>
            <a:endParaRPr lang="en-US" dirty="0"/>
          </a:p>
          <a:p>
            <a:r>
              <a:rPr lang="en-US" dirty="0"/>
              <a:t>At this point, move over to Spyder and start writing code. You can encourage them to follow along on their computers. You're going to highlight two major things:</a:t>
            </a:r>
          </a:p>
          <a:p>
            <a:r>
              <a:rPr lang="en-US" dirty="0"/>
              <a:t>First, using the REPL console in the bottom-right. Here, you enter commands and data, which are evaluated and printed. For example:</a:t>
            </a:r>
          </a:p>
          <a:p>
            <a:r>
              <a:rPr lang="en-US" dirty="0">
                <a:latin typeface="Courier New" panose="02070309020205020404" pitchFamily="49" charset="0"/>
                <a:cs typeface="Courier New" panose="02070309020205020404" pitchFamily="49" charset="0"/>
              </a:rPr>
              <a:t>&gt; 5</a:t>
            </a:r>
          </a:p>
          <a:p>
            <a:r>
              <a:rPr lang="en-US" dirty="0">
                <a:latin typeface="Courier New" panose="02070309020205020404" pitchFamily="49" charset="0"/>
                <a:cs typeface="Courier New" panose="02070309020205020404" pitchFamily="49" charset="0"/>
              </a:rPr>
              <a:t>&gt; 'Hello World'</a:t>
            </a:r>
          </a:p>
          <a:p>
            <a:r>
              <a:rPr lang="en-US" dirty="0">
                <a:latin typeface="Courier New" panose="02070309020205020404" pitchFamily="49" charset="0"/>
                <a:cs typeface="Courier New" panose="02070309020205020404" pitchFamily="49" charset="0"/>
              </a:rPr>
              <a:t>&gt; print("My first program")</a:t>
            </a:r>
          </a:p>
          <a:p>
            <a:r>
              <a:rPr lang="en-US" dirty="0"/>
              <a:t>Second, writing the same code in a script, saving it, and then running it. Only the things that are explicitly printed will appear in the console this time.</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11511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talk about the idea of representing the real world in the computer as data.</a:t>
            </a:r>
          </a:p>
          <a:p>
            <a:r>
              <a:rPr lang="en-US" dirty="0"/>
              <a:t>Anything can be data: football scores, a list of names, the text of your favorite book, pictures of cats.</a:t>
            </a:r>
          </a:p>
          <a:p>
            <a:r>
              <a:rPr lang="en-US" dirty="0"/>
              <a:t>This process of turning stuff into data skims off unimportant details. If you're trying to model students in a class, you might want to represent their names and majors, but you probably don't care about how many dogs they have or what their favorite colors are.</a:t>
            </a:r>
          </a:p>
          <a:p>
            <a:r>
              <a:rPr lang="en-US" dirty="0"/>
              <a:t>The actual data input process can be done in a number of ways: typing in data, collecting information from sensors, etc. </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a:p>
        </p:txBody>
      </p:sp>
    </p:spTree>
    <p:extLst>
      <p:ext uri="{BB962C8B-B14F-4D97-AF65-F5344CB8AC3E}">
        <p14:creationId xmlns:p14="http://schemas.microsoft.com/office/powerpoint/2010/main" val="28452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the idea of a value, you start talking about data in the context of types. Every value in Python has a type, and those types control what you can and cannot do with those values. Next you'll have students start making decisions about what types to assign values.</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736307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first question encourages them to think about how to represent a name (in this case as a string). There isn't much argument here, strings are good for representing names.</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3583218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1/22/2018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marL="347472" indent="-342900">
              <a:buFont typeface="Arial" panose="020B0604020202020204" pitchFamily="34" charset="0"/>
              <a:buChar char="•"/>
              <a:defRPr sz="2800"/>
            </a:lvl2pPr>
            <a:lvl3pPr marL="548640" indent="-228600">
              <a:buFont typeface="Arial" panose="020B0604020202020204" pitchFamily="34" charset="0"/>
              <a:buChar char="•"/>
              <a:defRPr sz="2400"/>
            </a:lvl3pPr>
            <a:lvl4pPr marL="822960" indent="-228600">
              <a:buFont typeface="Arial" panose="020B0604020202020204" pitchFamily="34" charset="0"/>
              <a:buChar char="•"/>
              <a:defRPr sz="2000"/>
            </a:lvl4pPr>
            <a:lvl5pPr marL="1097280" indent="-2286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1/22/2018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1/22/2018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Values, Types, Operations</a:t>
            </a:r>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1 – Day 1</a:t>
            </a:r>
          </a:p>
          <a:p>
            <a:r>
              <a:rPr lang="en-US" dirty="0"/>
              <a:t>CS-1064 Intro to Python</a:t>
            </a:r>
          </a:p>
        </p:txBody>
      </p:sp>
      <p:sp>
        <p:nvSpPr>
          <p:cNvPr id="4" name="TextBox 3">
            <a:extLst>
              <a:ext uri="{FF2B5EF4-FFF2-40B4-BE49-F238E27FC236}">
                <a16:creationId xmlns:a16="http://schemas.microsoft.com/office/drawing/2014/main" id="{AF66BC51-F074-4BE1-804E-2067EC111B6B}"/>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
        <p:nvSpPr>
          <p:cNvPr id="6" name="TextBox 5">
            <a:extLst>
              <a:ext uri="{FF2B5EF4-FFF2-40B4-BE49-F238E27FC236}">
                <a16:creationId xmlns:a16="http://schemas.microsoft.com/office/drawing/2014/main" id="{D3644EB9-AC02-4EBA-A192-A8144EB2280E}"/>
              </a:ext>
            </a:extLst>
          </p:cNvPr>
          <p:cNvSpPr txBox="1"/>
          <p:nvPr/>
        </p:nvSpPr>
        <p:spPr>
          <a:xfrm>
            <a:off x="667512" y="5426350"/>
            <a:ext cx="504792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n-ea"/>
                <a:cs typeface="+mn-cs"/>
              </a:rPr>
              <a:t>Dr. Panagiotis Apostolellis, Virginia Tech, Spring 2018</a:t>
            </a:r>
          </a:p>
        </p:txBody>
      </p:sp>
    </p:spTree>
    <p:extLst>
      <p:ext uri="{BB962C8B-B14F-4D97-AF65-F5344CB8AC3E}">
        <p14:creationId xmlns:p14="http://schemas.microsoft.com/office/powerpoint/2010/main" val="2034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3200" spc="0" dirty="0">
                <a:solidFill>
                  <a:srgbClr val="FFFFFF"/>
                </a:solidFill>
              </a:rPr>
              <a:t>Which is the best type for representing…</a:t>
            </a:r>
            <a:br>
              <a:rPr lang="en-US" sz="3200" spc="0" dirty="0">
                <a:solidFill>
                  <a:srgbClr val="FFFFFF"/>
                </a:solidFill>
              </a:rPr>
            </a:br>
            <a:br>
              <a:rPr lang="en-US" sz="3200" spc="0" dirty="0">
                <a:solidFill>
                  <a:srgbClr val="FFFFFF"/>
                </a:solidFill>
              </a:rPr>
            </a:br>
            <a:r>
              <a:rPr lang="en-US" sz="3200" spc="0" dirty="0">
                <a:solidFill>
                  <a:srgbClr val="FFFFFF"/>
                </a:solidFill>
              </a:rPr>
              <a:t>The state of a lightbulb?</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Integer</a:t>
            </a:r>
          </a:p>
          <a:p>
            <a:r>
              <a:rPr lang="en-US" sz="3600" dirty="0"/>
              <a:t>B) Float</a:t>
            </a:r>
          </a:p>
          <a:p>
            <a:r>
              <a:rPr lang="en-US" sz="3600" dirty="0"/>
              <a:t>C) Boolean</a:t>
            </a:r>
          </a:p>
          <a:p>
            <a:r>
              <a:rPr lang="en-US" sz="3600" dirty="0"/>
              <a:t>D) String</a:t>
            </a:r>
          </a:p>
          <a:p>
            <a:pPr marL="0" indent="0">
              <a:buNone/>
            </a:pPr>
            <a:endParaRPr lang="en-US" sz="3600" dirty="0"/>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4561293"/>
            <a:ext cx="2429185" cy="195501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541681" y="3737410"/>
            <a:ext cx="3768601" cy="646331"/>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833EB10B-5868-4D29-9D2D-8832F7A5C32F}"/>
              </a:ext>
            </a:extLst>
          </p:cNvPr>
          <p:cNvSpPr/>
          <p:nvPr/>
        </p:nvSpPr>
        <p:spPr>
          <a:xfrm>
            <a:off x="4541681" y="3064620"/>
            <a:ext cx="3768601" cy="646331"/>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22740AC-9EBD-46D7-A25C-BC43C02FA680}"/>
              </a:ext>
            </a:extLst>
          </p:cNvPr>
          <p:cNvSpPr txBox="1"/>
          <p:nvPr/>
        </p:nvSpPr>
        <p:spPr>
          <a:xfrm>
            <a:off x="9076765" y="3710951"/>
            <a:ext cx="2642347" cy="646331"/>
          </a:xfrm>
          <a:prstGeom prst="rect">
            <a:avLst/>
          </a:prstGeom>
          <a:noFill/>
        </p:spPr>
        <p:txBody>
          <a:bodyPr wrap="square" rtlCol="0">
            <a:spAutoFit/>
          </a:bodyPr>
          <a:lstStyle/>
          <a:p>
            <a:r>
              <a:rPr lang="en-US" dirty="0"/>
              <a:t>Very unambiguous: </a:t>
            </a:r>
          </a:p>
          <a:p>
            <a:r>
              <a:rPr lang="en-US" dirty="0"/>
              <a:t>“On”, “Off”</a:t>
            </a:r>
          </a:p>
        </p:txBody>
      </p:sp>
      <p:sp>
        <p:nvSpPr>
          <p:cNvPr id="13" name="TextBox 12">
            <a:extLst>
              <a:ext uri="{FF2B5EF4-FFF2-40B4-BE49-F238E27FC236}">
                <a16:creationId xmlns:a16="http://schemas.microsoft.com/office/drawing/2014/main" id="{4350ED54-2288-4211-ADAA-A039EB69B983}"/>
              </a:ext>
            </a:extLst>
          </p:cNvPr>
          <p:cNvSpPr txBox="1"/>
          <p:nvPr/>
        </p:nvSpPr>
        <p:spPr>
          <a:xfrm>
            <a:off x="9076765" y="3038161"/>
            <a:ext cx="2575111" cy="646331"/>
          </a:xfrm>
          <a:prstGeom prst="rect">
            <a:avLst/>
          </a:prstGeom>
          <a:noFill/>
        </p:spPr>
        <p:txBody>
          <a:bodyPr wrap="square" rtlCol="0">
            <a:spAutoFit/>
          </a:bodyPr>
          <a:lstStyle/>
          <a:p>
            <a:r>
              <a:rPr lang="en-US" dirty="0"/>
              <a:t>Also correct for binary: True (on), False (off)</a:t>
            </a:r>
          </a:p>
        </p:txBody>
      </p:sp>
      <p:sp>
        <p:nvSpPr>
          <p:cNvPr id="14" name="Rectangle: Rounded Corners 13">
            <a:extLst>
              <a:ext uri="{FF2B5EF4-FFF2-40B4-BE49-F238E27FC236}">
                <a16:creationId xmlns:a16="http://schemas.microsoft.com/office/drawing/2014/main" id="{6FB5697A-31F4-4D65-9D3F-C1EE2FC16355}"/>
              </a:ext>
            </a:extLst>
          </p:cNvPr>
          <p:cNvSpPr/>
          <p:nvPr/>
        </p:nvSpPr>
        <p:spPr>
          <a:xfrm>
            <a:off x="4541681" y="2391830"/>
            <a:ext cx="3768601" cy="646331"/>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B411F9E-D814-4946-BED5-791121516228}"/>
              </a:ext>
            </a:extLst>
          </p:cNvPr>
          <p:cNvSpPr txBox="1"/>
          <p:nvPr/>
        </p:nvSpPr>
        <p:spPr>
          <a:xfrm>
            <a:off x="9076765" y="2391830"/>
            <a:ext cx="2702859" cy="646331"/>
          </a:xfrm>
          <a:prstGeom prst="rect">
            <a:avLst/>
          </a:prstGeom>
          <a:noFill/>
        </p:spPr>
        <p:txBody>
          <a:bodyPr wrap="square" rtlCol="0">
            <a:spAutoFit/>
          </a:bodyPr>
          <a:lstStyle/>
          <a:p>
            <a:r>
              <a:rPr lang="en-US" dirty="0"/>
              <a:t>What about dimness level? 0.3 for 30% intensity </a:t>
            </a:r>
          </a:p>
        </p:txBody>
      </p:sp>
    </p:spTree>
    <p:extLst>
      <p:ext uri="{BB962C8B-B14F-4D97-AF65-F5344CB8AC3E}">
        <p14:creationId xmlns:p14="http://schemas.microsoft.com/office/powerpoint/2010/main" val="106802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4" grpId="0"/>
      <p:bldP spid="13" grpId="0"/>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3200" spc="0" dirty="0">
                <a:solidFill>
                  <a:srgbClr val="FFFFFF"/>
                </a:solidFill>
              </a:rPr>
              <a:t>Which is the best type for representing…</a:t>
            </a:r>
            <a:br>
              <a:rPr lang="en-US" sz="3200" spc="0" dirty="0">
                <a:solidFill>
                  <a:srgbClr val="FFFFFF"/>
                </a:solidFill>
              </a:rPr>
            </a:br>
            <a:br>
              <a:rPr lang="en-US" sz="3200" spc="0" dirty="0">
                <a:solidFill>
                  <a:srgbClr val="FFFFFF"/>
                </a:solidFill>
              </a:rPr>
            </a:br>
            <a:r>
              <a:rPr lang="en-US" sz="3200" spc="0" dirty="0">
                <a:solidFill>
                  <a:srgbClr val="FFFFFF"/>
                </a:solidFill>
              </a:rPr>
              <a:t>The current day of the week?</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Integer</a:t>
            </a:r>
          </a:p>
          <a:p>
            <a:r>
              <a:rPr lang="en-US" sz="3600" dirty="0"/>
              <a:t>B) Float</a:t>
            </a:r>
          </a:p>
          <a:p>
            <a:r>
              <a:rPr lang="en-US" sz="3600" dirty="0"/>
              <a:t>C) Boolean</a:t>
            </a:r>
          </a:p>
          <a:p>
            <a:r>
              <a:rPr lang="en-US" sz="3600" dirty="0"/>
              <a:t>D) String</a:t>
            </a:r>
          </a:p>
          <a:p>
            <a:pPr marL="0" indent="0">
              <a:buNone/>
            </a:pPr>
            <a:endParaRPr lang="en-US" sz="3600" dirty="0"/>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4561293"/>
            <a:ext cx="2429185" cy="195501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541681" y="3684494"/>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833EB10B-5868-4D29-9D2D-8832F7A5C32F}"/>
              </a:ext>
            </a:extLst>
          </p:cNvPr>
          <p:cNvSpPr/>
          <p:nvPr/>
        </p:nvSpPr>
        <p:spPr>
          <a:xfrm>
            <a:off x="4541681" y="1801905"/>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22740AC-9EBD-46D7-A25C-BC43C02FA680}"/>
              </a:ext>
            </a:extLst>
          </p:cNvPr>
          <p:cNvSpPr txBox="1"/>
          <p:nvPr/>
        </p:nvSpPr>
        <p:spPr>
          <a:xfrm>
            <a:off x="9076765" y="3710951"/>
            <a:ext cx="2642347" cy="646331"/>
          </a:xfrm>
          <a:prstGeom prst="rect">
            <a:avLst/>
          </a:prstGeom>
          <a:noFill/>
        </p:spPr>
        <p:txBody>
          <a:bodyPr wrap="square" rtlCol="0">
            <a:spAutoFit/>
          </a:bodyPr>
          <a:lstStyle/>
          <a:p>
            <a:r>
              <a:rPr lang="en-US" dirty="0"/>
              <a:t>Obvious one: “Monday”, “Tuesday”, “Wednesday”…</a:t>
            </a:r>
          </a:p>
        </p:txBody>
      </p:sp>
      <p:sp>
        <p:nvSpPr>
          <p:cNvPr id="13" name="TextBox 12">
            <a:extLst>
              <a:ext uri="{FF2B5EF4-FFF2-40B4-BE49-F238E27FC236}">
                <a16:creationId xmlns:a16="http://schemas.microsoft.com/office/drawing/2014/main" id="{4350ED54-2288-4211-ADAA-A039EB69B983}"/>
              </a:ext>
            </a:extLst>
          </p:cNvPr>
          <p:cNvSpPr txBox="1"/>
          <p:nvPr/>
        </p:nvSpPr>
        <p:spPr>
          <a:xfrm>
            <a:off x="9076765" y="1828362"/>
            <a:ext cx="2306171" cy="646331"/>
          </a:xfrm>
          <a:prstGeom prst="rect">
            <a:avLst/>
          </a:prstGeom>
          <a:noFill/>
        </p:spPr>
        <p:txBody>
          <a:bodyPr wrap="square" rtlCol="0">
            <a:spAutoFit/>
          </a:bodyPr>
          <a:lstStyle/>
          <a:p>
            <a:r>
              <a:rPr lang="en-US" dirty="0"/>
              <a:t>Allows operations:</a:t>
            </a:r>
          </a:p>
          <a:p>
            <a:r>
              <a:rPr lang="en-US" dirty="0"/>
              <a:t>3+1 = 4 (Thursday)</a:t>
            </a:r>
          </a:p>
        </p:txBody>
      </p:sp>
    </p:spTree>
    <p:extLst>
      <p:ext uri="{BB962C8B-B14F-4D97-AF65-F5344CB8AC3E}">
        <p14:creationId xmlns:p14="http://schemas.microsoft.com/office/powerpoint/2010/main" val="20014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4"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21F76-A819-4196-AB1C-771B32AC2B53}"/>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Modeling Data</a:t>
            </a:r>
          </a:p>
        </p:txBody>
      </p:sp>
      <p:sp>
        <p:nvSpPr>
          <p:cNvPr id="3" name="Content Placeholder 2">
            <a:extLst>
              <a:ext uri="{FF2B5EF4-FFF2-40B4-BE49-F238E27FC236}">
                <a16:creationId xmlns:a16="http://schemas.microsoft.com/office/drawing/2014/main" id="{87BAEF4C-523A-4913-B33A-51AB83CA02B2}"/>
              </a:ext>
            </a:extLst>
          </p:cNvPr>
          <p:cNvSpPr>
            <a:spLocks noGrp="1"/>
          </p:cNvSpPr>
          <p:nvPr>
            <p:ph idx="1"/>
          </p:nvPr>
        </p:nvSpPr>
        <p:spPr>
          <a:xfrm>
            <a:off x="8173212" y="2419773"/>
            <a:ext cx="3401568" cy="3358092"/>
          </a:xfrm>
        </p:spPr>
        <p:txBody>
          <a:bodyPr>
            <a:normAutofit/>
          </a:bodyPr>
          <a:lstStyle/>
          <a:p>
            <a:pPr marL="274320" indent="-274320">
              <a:lnSpc>
                <a:spcPct val="100000"/>
              </a:lnSpc>
              <a:buFont typeface="Arial" panose="020B0604020202020204" pitchFamily="34" charset="0"/>
              <a:buChar char="•"/>
            </a:pPr>
            <a:r>
              <a:rPr lang="en-US" sz="2000" dirty="0">
                <a:solidFill>
                  <a:srgbClr val="FFFFFF"/>
                </a:solidFill>
              </a:rPr>
              <a:t>Gender?</a:t>
            </a:r>
          </a:p>
          <a:p>
            <a:pPr marL="274320" indent="-274320">
              <a:lnSpc>
                <a:spcPct val="100000"/>
              </a:lnSpc>
              <a:buFont typeface="Arial" panose="020B0604020202020204" pitchFamily="34" charset="0"/>
              <a:buChar char="•"/>
            </a:pPr>
            <a:r>
              <a:rPr lang="en-US" sz="2000" dirty="0">
                <a:solidFill>
                  <a:srgbClr val="FFFFFF"/>
                </a:solidFill>
              </a:rPr>
              <a:t>Phone Number?</a:t>
            </a:r>
          </a:p>
          <a:p>
            <a:pPr marL="0" indent="0">
              <a:lnSpc>
                <a:spcPct val="100000"/>
              </a:lnSpc>
              <a:buNone/>
            </a:pPr>
            <a:r>
              <a:rPr lang="en-US" sz="2000" dirty="0">
                <a:solidFill>
                  <a:srgbClr val="FFFFFF"/>
                </a:solidFill>
              </a:rPr>
              <a:t>Really complex stuff with multiple parts?</a:t>
            </a:r>
          </a:p>
          <a:p>
            <a:pPr marL="274320" lvl="1" indent="-274320">
              <a:lnSpc>
                <a:spcPct val="100000"/>
              </a:lnSpc>
              <a:buFont typeface="Arial" panose="020B0604020202020204" pitchFamily="34" charset="0"/>
              <a:buChar char="•"/>
            </a:pPr>
            <a:r>
              <a:rPr lang="en-US" sz="2000" dirty="0">
                <a:solidFill>
                  <a:srgbClr val="FFFFFF"/>
                </a:solidFill>
              </a:rPr>
              <a:t>People?</a:t>
            </a:r>
          </a:p>
          <a:p>
            <a:pPr marL="274320" lvl="1" indent="-274320">
              <a:lnSpc>
                <a:spcPct val="100000"/>
              </a:lnSpc>
              <a:buFont typeface="Arial" panose="020B0604020202020204" pitchFamily="34" charset="0"/>
              <a:buChar char="•"/>
            </a:pPr>
            <a:r>
              <a:rPr lang="en-US" sz="2000" dirty="0">
                <a:solidFill>
                  <a:srgbClr val="FFFFFF"/>
                </a:solidFill>
              </a:rPr>
              <a:t>Businesses?</a:t>
            </a:r>
          </a:p>
          <a:p>
            <a:pPr lvl="1"/>
            <a:endParaRPr lang="en-US" sz="2000" dirty="0">
              <a:solidFill>
                <a:srgbClr val="FFFFFF"/>
              </a:solidFill>
            </a:endParaRPr>
          </a:p>
        </p:txBody>
      </p:sp>
      <p:pic>
        <p:nvPicPr>
          <p:cNvPr id="5126" name="Picture 6" descr="Image result for genders">
            <a:extLst>
              <a:ext uri="{FF2B5EF4-FFF2-40B4-BE49-F238E27FC236}">
                <a16:creationId xmlns:a16="http://schemas.microsoft.com/office/drawing/2014/main" id="{47BB8EB6-0584-4106-8EDE-404AD93EF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67" y="104089"/>
            <a:ext cx="2255534" cy="145778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EE528371-9CDD-4269-8062-C917B46E0BE4}"/>
              </a:ext>
            </a:extLst>
          </p:cNvPr>
          <p:cNvGrpSpPr/>
          <p:nvPr/>
        </p:nvGrpSpPr>
        <p:grpSpPr>
          <a:xfrm>
            <a:off x="3928434" y="0"/>
            <a:ext cx="3493001" cy="1415150"/>
            <a:chOff x="3928434" y="0"/>
            <a:chExt cx="3493001" cy="1415150"/>
          </a:xfrm>
        </p:grpSpPr>
        <p:pic>
          <p:nvPicPr>
            <p:cNvPr id="5128" name="Picture 8" descr="Related image">
              <a:extLst>
                <a:ext uri="{FF2B5EF4-FFF2-40B4-BE49-F238E27FC236}">
                  <a16:creationId xmlns:a16="http://schemas.microsoft.com/office/drawing/2014/main" id="{1F56BE70-DAD6-489D-B573-A5C6EE0F1C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8434" y="0"/>
              <a:ext cx="1415150" cy="14151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Related image">
              <a:extLst>
                <a:ext uri="{FF2B5EF4-FFF2-40B4-BE49-F238E27FC236}">
                  <a16:creationId xmlns:a16="http://schemas.microsoft.com/office/drawing/2014/main" id="{70101384-C1A4-43E3-B26C-D62249EB3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6285" y="0"/>
              <a:ext cx="1415150" cy="1415150"/>
            </a:xfrm>
            <a:prstGeom prst="rect">
              <a:avLst/>
            </a:prstGeom>
            <a:noFill/>
            <a:extLst>
              <a:ext uri="{909E8E84-426E-40DD-AFC4-6F175D3DCCD1}">
                <a14:hiddenFill xmlns:a14="http://schemas.microsoft.com/office/drawing/2010/main">
                  <a:solidFill>
                    <a:srgbClr val="FFFFFF"/>
                  </a:solidFill>
                </a14:hiddenFill>
              </a:ext>
            </a:extLst>
          </p:spPr>
        </p:pic>
        <p:sp>
          <p:nvSpPr>
            <p:cNvPr id="5" name="Plus Sign 4">
              <a:extLst>
                <a:ext uri="{FF2B5EF4-FFF2-40B4-BE49-F238E27FC236}">
                  <a16:creationId xmlns:a16="http://schemas.microsoft.com/office/drawing/2014/main" id="{FBDDE993-69E9-47A5-AE58-14ED6144F9EE}"/>
                </a:ext>
              </a:extLst>
            </p:cNvPr>
            <p:cNvSpPr/>
            <p:nvPr/>
          </p:nvSpPr>
          <p:spPr>
            <a:xfrm>
              <a:off x="5342945" y="524054"/>
              <a:ext cx="617859" cy="61785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30" name="Picture 10" descr="Image result for people">
            <a:extLst>
              <a:ext uri="{FF2B5EF4-FFF2-40B4-BE49-F238E27FC236}">
                <a16:creationId xmlns:a16="http://schemas.microsoft.com/office/drawing/2014/main" id="{2763174E-3876-4F54-ABB5-5506DB2CA55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5451"/>
          <a:stretch/>
        </p:blipFill>
        <p:spPr bwMode="auto">
          <a:xfrm>
            <a:off x="4698492" y="4949359"/>
            <a:ext cx="2857500" cy="190864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Image result for business">
            <a:extLst>
              <a:ext uri="{FF2B5EF4-FFF2-40B4-BE49-F238E27FC236}">
                <a16:creationId xmlns:a16="http://schemas.microsoft.com/office/drawing/2014/main" id="{AD76A9C2-1DD1-4E07-9C17-A887ADDB66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17" y="5232709"/>
            <a:ext cx="4188759" cy="16252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Related image">
            <a:extLst>
              <a:ext uri="{FF2B5EF4-FFF2-40B4-BE49-F238E27FC236}">
                <a16:creationId xmlns:a16="http://schemas.microsoft.com/office/drawing/2014/main" id="{C531058B-B932-4F21-AA4E-0CE50E5904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9654" y="1449484"/>
            <a:ext cx="3942074" cy="409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58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26"/>
                                        </p:tgtEl>
                                        <p:attrNameLst>
                                          <p:attrName>style.visibility</p:attrName>
                                        </p:attrNameLst>
                                      </p:cBhvr>
                                      <p:to>
                                        <p:strVal val="visible"/>
                                      </p:to>
                                    </p:set>
                                    <p:animEffect transition="in" filter="fade">
                                      <p:cBhvr>
                                        <p:cTn id="11" dur="500"/>
                                        <p:tgtEl>
                                          <p:spTgt spid="51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5130"/>
                                        </p:tgtEl>
                                        <p:attrNameLst>
                                          <p:attrName>style.visibility</p:attrName>
                                        </p:attrNameLst>
                                      </p:cBhvr>
                                      <p:to>
                                        <p:strVal val="visible"/>
                                      </p:to>
                                    </p:set>
                                    <p:animEffect transition="in" filter="fade">
                                      <p:cBhvr>
                                        <p:cTn id="35" dur="500"/>
                                        <p:tgtEl>
                                          <p:spTgt spid="513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5132"/>
                                        </p:tgtEl>
                                        <p:attrNameLst>
                                          <p:attrName>style.visibility</p:attrName>
                                        </p:attrNameLst>
                                      </p:cBhvr>
                                      <p:to>
                                        <p:strVal val="visible"/>
                                      </p:to>
                                    </p:set>
                                    <p:animEffect transition="in" filter="fade">
                                      <p:cBhvr>
                                        <p:cTn id="44" dur="500"/>
                                        <p:tgtEl>
                                          <p:spTgt spid="5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D6EA1A26-163F-4F15-91F4-F2C51AC9C10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python operators">
            <a:extLst>
              <a:ext uri="{FF2B5EF4-FFF2-40B4-BE49-F238E27FC236}">
                <a16:creationId xmlns:a16="http://schemas.microsoft.com/office/drawing/2014/main" id="{EB445419-35B3-4DE2-8CA4-0BB6DE941D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33" r="9201"/>
          <a:stretch/>
        </p:blipFill>
        <p:spPr bwMode="auto">
          <a:xfrm>
            <a:off x="201896" y="255494"/>
            <a:ext cx="7106579" cy="63250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BC2C930-2A72-4261-91A7-DD605719F22B}"/>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Basic Operations</a:t>
            </a:r>
          </a:p>
        </p:txBody>
      </p:sp>
      <p:sp>
        <p:nvSpPr>
          <p:cNvPr id="3" name="Content Placeholder 2">
            <a:extLst>
              <a:ext uri="{FF2B5EF4-FFF2-40B4-BE49-F238E27FC236}">
                <a16:creationId xmlns:a16="http://schemas.microsoft.com/office/drawing/2014/main" id="{8D255F76-30FC-444F-A60C-5EAC88BEA0F9}"/>
              </a:ext>
            </a:extLst>
          </p:cNvPr>
          <p:cNvSpPr>
            <a:spLocks noGrp="1"/>
          </p:cNvSpPr>
          <p:nvPr>
            <p:ph idx="1"/>
          </p:nvPr>
        </p:nvSpPr>
        <p:spPr>
          <a:xfrm>
            <a:off x="8173212" y="2602005"/>
            <a:ext cx="3401568" cy="3175859"/>
          </a:xfrm>
        </p:spPr>
        <p:txBody>
          <a:bodyPr>
            <a:normAutofit/>
          </a:bodyPr>
          <a:lstStyle/>
          <a:p>
            <a:pPr marL="274320" indent="-274320">
              <a:buFont typeface="Arial" panose="020B0604020202020204" pitchFamily="34" charset="0"/>
              <a:buChar char="•"/>
            </a:pPr>
            <a:r>
              <a:rPr lang="en-US" sz="2000" dirty="0">
                <a:solidFill>
                  <a:schemeClr val="bg1"/>
                </a:solidFill>
              </a:rPr>
              <a:t>Math: </a:t>
            </a:r>
          </a:p>
          <a:p>
            <a:pPr marL="288925" indent="0">
              <a:buNone/>
            </a:pPr>
            <a:r>
              <a:rPr lang="en-US" sz="2000" dirty="0">
                <a:solidFill>
                  <a:schemeClr val="bg1"/>
                </a:solidFill>
              </a:rPr>
              <a:t>+, -, /, *, **, %</a:t>
            </a:r>
          </a:p>
          <a:p>
            <a:pPr marL="274320" indent="-274320">
              <a:buFont typeface="Arial" panose="020B0604020202020204" pitchFamily="34" charset="0"/>
              <a:buChar char="•"/>
            </a:pPr>
            <a:r>
              <a:rPr lang="en-US" sz="2000" dirty="0">
                <a:solidFill>
                  <a:schemeClr val="bg1"/>
                </a:solidFill>
              </a:rPr>
              <a:t>Logic (comparison): </a:t>
            </a:r>
          </a:p>
          <a:p>
            <a:pPr marL="274320" indent="-274320">
              <a:buNone/>
            </a:pPr>
            <a:r>
              <a:rPr lang="en-US" sz="2000" dirty="0">
                <a:solidFill>
                  <a:schemeClr val="bg1"/>
                </a:solidFill>
              </a:rPr>
              <a:t>	&lt;, &gt;, &lt;=, &gt;=, ==, !=</a:t>
            </a:r>
          </a:p>
          <a:p>
            <a:pPr marL="274320" indent="-274320">
              <a:buFont typeface="Arial" panose="020B0604020202020204" pitchFamily="34" charset="0"/>
              <a:buChar char="•"/>
            </a:pPr>
            <a:r>
              <a:rPr lang="en-US" sz="2000" dirty="0">
                <a:solidFill>
                  <a:schemeClr val="bg1"/>
                </a:solidFill>
              </a:rPr>
              <a:t>Logic (combination):</a:t>
            </a:r>
          </a:p>
          <a:p>
            <a:pPr marL="288925" indent="-288925">
              <a:buNone/>
            </a:pPr>
            <a:r>
              <a:rPr lang="en-US" sz="2000" dirty="0">
                <a:solidFill>
                  <a:schemeClr val="bg1"/>
                </a:solidFill>
              </a:rPr>
              <a:t>	</a:t>
            </a:r>
            <a:r>
              <a:rPr lang="en-US" sz="2000" i="1" dirty="0">
                <a:solidFill>
                  <a:schemeClr val="bg1"/>
                </a:solidFill>
              </a:rPr>
              <a:t>and, or, not</a:t>
            </a:r>
          </a:p>
        </p:txBody>
      </p:sp>
    </p:spTree>
    <p:extLst>
      <p:ext uri="{BB962C8B-B14F-4D97-AF65-F5344CB8AC3E}">
        <p14:creationId xmlns:p14="http://schemas.microsoft.com/office/powerpoint/2010/main" val="170420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4800" dirty="0">
                <a:solidFill>
                  <a:srgbClr val="FFFFFF"/>
                </a:solidFill>
              </a:rPr>
              <a:t>1 + 1</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11</a:t>
            </a:r>
          </a:p>
          <a:p>
            <a:r>
              <a:rPr lang="en-US" sz="3600" dirty="0"/>
              <a:t>B) 2</a:t>
            </a:r>
          </a:p>
          <a:p>
            <a:r>
              <a:rPr lang="en-US" sz="3600" dirty="0"/>
              <a:t>C) "11"</a:t>
            </a:r>
          </a:p>
          <a:p>
            <a:r>
              <a:rPr lang="en-US" sz="3600" dirty="0"/>
              <a:t>D) "2"</a:t>
            </a:r>
          </a:p>
          <a:p>
            <a:r>
              <a:rPr lang="en-US" sz="36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541681" y="2427194"/>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6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4800" dirty="0">
                <a:solidFill>
                  <a:srgbClr val="FFFFFF"/>
                </a:solidFill>
              </a:rPr>
              <a:t>"1" + "1"</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11</a:t>
            </a:r>
          </a:p>
          <a:p>
            <a:r>
              <a:rPr lang="en-US" sz="3600" dirty="0"/>
              <a:t>B) 2</a:t>
            </a:r>
          </a:p>
          <a:p>
            <a:r>
              <a:rPr lang="en-US" sz="3600" dirty="0"/>
              <a:t>C) "11"</a:t>
            </a:r>
          </a:p>
          <a:p>
            <a:r>
              <a:rPr lang="en-US" sz="3600" dirty="0"/>
              <a:t>D) "2"</a:t>
            </a:r>
          </a:p>
          <a:p>
            <a:r>
              <a:rPr lang="en-US" sz="36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615639" y="3079376"/>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687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4800" dirty="0">
                <a:solidFill>
                  <a:srgbClr val="FFFFFF"/>
                </a:solidFill>
              </a:rPr>
              <a:t>"1" + 1</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11</a:t>
            </a:r>
          </a:p>
          <a:p>
            <a:r>
              <a:rPr lang="en-US" sz="3600" dirty="0"/>
              <a:t>B) 2</a:t>
            </a:r>
          </a:p>
          <a:p>
            <a:r>
              <a:rPr lang="en-US" sz="3600" dirty="0"/>
              <a:t>C) "11"</a:t>
            </a:r>
          </a:p>
          <a:p>
            <a:r>
              <a:rPr lang="en-US" sz="3600" dirty="0"/>
              <a:t>D) "2"</a:t>
            </a:r>
          </a:p>
          <a:p>
            <a:r>
              <a:rPr lang="en-US" sz="3600" dirty="0"/>
              <a:t>E) Causes an error</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0083F2A4-0BF9-4B99-A9F3-5EE1C6D0B666}"/>
              </a:ext>
            </a:extLst>
          </p:cNvPr>
          <p:cNvSpPr/>
          <p:nvPr/>
        </p:nvSpPr>
        <p:spPr>
          <a:xfrm>
            <a:off x="4541681" y="4350123"/>
            <a:ext cx="3768601"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31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Image result for rules">
            <a:extLst>
              <a:ext uri="{FF2B5EF4-FFF2-40B4-BE49-F238E27FC236}">
                <a16:creationId xmlns:a16="http://schemas.microsoft.com/office/drawing/2014/main" id="{C7994621-8986-4919-B43D-E3F7EA0E8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44" y="403152"/>
            <a:ext cx="5125065" cy="59078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90634C-FDEA-46C0-8584-41E484D9365D}"/>
              </a:ext>
            </a:extLst>
          </p:cNvPr>
          <p:cNvSpPr>
            <a:spLocks noGrp="1"/>
          </p:cNvSpPr>
          <p:nvPr>
            <p:ph type="title"/>
          </p:nvPr>
        </p:nvSpPr>
        <p:spPr>
          <a:xfrm>
            <a:off x="7197213" y="499533"/>
            <a:ext cx="4345858" cy="1658198"/>
          </a:xfrm>
        </p:spPr>
        <p:txBody>
          <a:bodyPr>
            <a:normAutofit/>
          </a:bodyPr>
          <a:lstStyle/>
          <a:p>
            <a:r>
              <a:rPr lang="en-US" sz="4800"/>
              <a:t>Each operator has rules!</a:t>
            </a:r>
          </a:p>
        </p:txBody>
      </p:sp>
      <p:sp>
        <p:nvSpPr>
          <p:cNvPr id="3" name="Content Placeholder 2">
            <a:extLst>
              <a:ext uri="{FF2B5EF4-FFF2-40B4-BE49-F238E27FC236}">
                <a16:creationId xmlns:a16="http://schemas.microsoft.com/office/drawing/2014/main" id="{DFB03C9F-B37F-4AFA-B3B7-D058949A972C}"/>
              </a:ext>
            </a:extLst>
          </p:cNvPr>
          <p:cNvSpPr>
            <a:spLocks noGrp="1"/>
          </p:cNvSpPr>
          <p:nvPr>
            <p:ph idx="1"/>
          </p:nvPr>
        </p:nvSpPr>
        <p:spPr>
          <a:xfrm>
            <a:off x="7197213" y="2011680"/>
            <a:ext cx="4345858" cy="3864732"/>
          </a:xfrm>
        </p:spPr>
        <p:txBody>
          <a:bodyPr>
            <a:normAutofit/>
          </a:bodyPr>
          <a:lstStyle/>
          <a:p>
            <a:pPr marL="0" indent="0">
              <a:buNone/>
            </a:pPr>
            <a:r>
              <a:rPr lang="en-US" dirty="0"/>
              <a:t>&gt; "Wow" * 3</a:t>
            </a:r>
          </a:p>
          <a:p>
            <a:pPr marL="0" indent="0">
              <a:buNone/>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WowWowWow</a:t>
            </a:r>
            <a:r>
              <a:rPr lang="en-US" b="1" dirty="0">
                <a:latin typeface="Courier New" panose="02070309020205020404" pitchFamily="49" charset="0"/>
                <a:cs typeface="Courier New" panose="02070309020205020404" pitchFamily="49" charset="0"/>
              </a:rPr>
              <a:t>"</a:t>
            </a:r>
            <a:r>
              <a:rPr lang="en-US" dirty="0"/>
              <a:t>, not error</a:t>
            </a:r>
          </a:p>
          <a:p>
            <a:pPr marL="0" indent="0">
              <a:buNone/>
            </a:pPr>
            <a:r>
              <a:rPr lang="en-US" dirty="0"/>
              <a:t>&gt; "What" - "t"</a:t>
            </a:r>
          </a:p>
          <a:p>
            <a:pPr marL="0" indent="0">
              <a:buNone/>
            </a:pPr>
            <a:r>
              <a:rPr lang="en-US" b="1" dirty="0" err="1">
                <a:latin typeface="Courier New" panose="02070309020205020404" pitchFamily="49" charset="0"/>
                <a:cs typeface="Courier New" panose="02070309020205020404" pitchFamily="49" charset="0"/>
              </a:rPr>
              <a:t>TypeError</a:t>
            </a:r>
            <a:r>
              <a:rPr lang="en-US" dirty="0"/>
              <a:t>, not "</a:t>
            </a:r>
            <a:r>
              <a:rPr lang="en-US" dirty="0" err="1"/>
              <a:t>Wha</a:t>
            </a:r>
            <a:r>
              <a:rPr lang="en-US" dirty="0"/>
              <a:t>"</a:t>
            </a:r>
          </a:p>
          <a:p>
            <a:pPr marL="0" indent="0">
              <a:buNone/>
            </a:pPr>
            <a:r>
              <a:rPr lang="en-US" dirty="0"/>
              <a:t>&gt;  1 == "1"</a:t>
            </a:r>
          </a:p>
          <a:p>
            <a:pPr marL="0" indent="0">
              <a:buNone/>
            </a:pPr>
            <a:r>
              <a:rPr lang="en-US" b="1" dirty="0">
                <a:latin typeface="Courier New" panose="02070309020205020404" pitchFamily="49" charset="0"/>
                <a:cs typeface="Courier New" panose="02070309020205020404" pitchFamily="49" charset="0"/>
              </a:rPr>
              <a:t>False</a:t>
            </a:r>
            <a:r>
              <a:rPr lang="en-US" dirty="0"/>
              <a:t>,  not error</a:t>
            </a:r>
          </a:p>
          <a:p>
            <a:pPr marL="0" indent="0">
              <a:buNone/>
            </a:pPr>
            <a:r>
              <a:rPr lang="en-US" dirty="0"/>
              <a:t>&gt; "1" &lt; 5</a:t>
            </a:r>
          </a:p>
          <a:p>
            <a:pPr marL="0" indent="0">
              <a:buNone/>
            </a:pPr>
            <a:r>
              <a:rPr lang="en-US" b="1" dirty="0" err="1">
                <a:latin typeface="Courier New" panose="02070309020205020404" pitchFamily="49" charset="0"/>
                <a:cs typeface="Courier New" panose="02070309020205020404" pitchFamily="49" charset="0"/>
              </a:rPr>
              <a:t>TypeError</a:t>
            </a:r>
            <a:r>
              <a:rPr lang="en-US" dirty="0"/>
              <a:t>, not True</a:t>
            </a:r>
          </a:p>
          <a:p>
            <a:endParaRPr lang="en-US" dirty="0"/>
          </a:p>
        </p:txBody>
      </p:sp>
    </p:spTree>
    <p:extLst>
      <p:ext uri="{BB962C8B-B14F-4D97-AF65-F5344CB8AC3E}">
        <p14:creationId xmlns:p14="http://schemas.microsoft.com/office/powerpoint/2010/main" val="299777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p:txBody>
          <a:bodyPr/>
          <a:lstStyle/>
          <a:p>
            <a:endParaRPr lang="en-US"/>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p:txBody>
          <a:bodyPr/>
          <a:lstStyle/>
          <a:p>
            <a:endParaRPr lang="en-US"/>
          </a:p>
        </p:txBody>
      </p:sp>
      <p:pic>
        <p:nvPicPr>
          <p:cNvPr id="10" name="Picture 2" descr="Image result for programming lab">
            <a:extLst>
              <a:ext uri="{FF2B5EF4-FFF2-40B4-BE49-F238E27FC236}">
                <a16:creationId xmlns:a16="http://schemas.microsoft.com/office/drawing/2014/main" id="{B5F6F9A4-1742-4D86-ACE1-9BC0A957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020183"/>
            <a:ext cx="6720840" cy="554469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73BB8E2D-440D-4053-BF14-8C699ADC4070}"/>
              </a:ext>
            </a:extLst>
          </p:cNvPr>
          <p:cNvSpPr txBox="1">
            <a:spLocks/>
          </p:cNvSpPr>
          <p:nvPr/>
        </p:nvSpPr>
        <p:spPr>
          <a:xfrm>
            <a:off x="7197213" y="499533"/>
            <a:ext cx="4345858" cy="165819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800"/>
              <a:t>Lab Time</a:t>
            </a:r>
          </a:p>
        </p:txBody>
      </p:sp>
      <p:sp>
        <p:nvSpPr>
          <p:cNvPr id="12" name="Content Placeholder 2">
            <a:extLst>
              <a:ext uri="{FF2B5EF4-FFF2-40B4-BE49-F238E27FC236}">
                <a16:creationId xmlns:a16="http://schemas.microsoft.com/office/drawing/2014/main" id="{C1AF58FF-86A4-428C-843A-C29BD97032F4}"/>
              </a:ext>
            </a:extLst>
          </p:cNvPr>
          <p:cNvSpPr txBox="1">
            <a:spLocks/>
          </p:cNvSpPr>
          <p:nvPr/>
        </p:nvSpPr>
        <p:spPr>
          <a:xfrm>
            <a:off x="7197213" y="2011679"/>
            <a:ext cx="4345858" cy="425464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endParaRPr lang="en-US" dirty="0"/>
          </a:p>
        </p:txBody>
      </p:sp>
    </p:spTree>
    <p:extLst>
      <p:ext uri="{BB962C8B-B14F-4D97-AF65-F5344CB8AC3E}">
        <p14:creationId xmlns:p14="http://schemas.microsoft.com/office/powerpoint/2010/main" val="44858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BD976C13-68E6-4E25-B13E-FC3A2D3F66E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9">
            <a:extLst>
              <a:ext uri="{FF2B5EF4-FFF2-40B4-BE49-F238E27FC236}">
                <a16:creationId xmlns:a16="http://schemas.microsoft.com/office/drawing/2014/main" id="{DD8F1FFB-5F90-4FEF-9CD9-AFBD5DE6B9B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1">
            <a:extLst>
              <a:ext uri="{FF2B5EF4-FFF2-40B4-BE49-F238E27FC236}">
                <a16:creationId xmlns:a16="http://schemas.microsoft.com/office/drawing/2014/main" id="{AB43FA47-BA5F-408C-A681-89DC58E9E2A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3840" y="2071116"/>
            <a:ext cx="0" cy="2715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5D5285F-D54F-4F0F-B322-5C2E017FEAFA}"/>
              </a:ext>
            </a:extLst>
          </p:cNvPr>
          <p:cNvSpPr>
            <a:spLocks noGrp="1"/>
          </p:cNvSpPr>
          <p:nvPr>
            <p:ph type="title"/>
          </p:nvPr>
        </p:nvSpPr>
        <p:spPr>
          <a:xfrm>
            <a:off x="4534746" y="965200"/>
            <a:ext cx="6851057" cy="4911211"/>
          </a:xfrm>
        </p:spPr>
        <p:txBody>
          <a:bodyPr vert="horz" lIns="91440" tIns="45720" rIns="91440" bIns="45720" rtlCol="0" anchor="ctr">
            <a:normAutofit/>
          </a:bodyPr>
          <a:lstStyle/>
          <a:p>
            <a:pPr>
              <a:lnSpc>
                <a:spcPct val="80000"/>
              </a:lnSpc>
            </a:pPr>
            <a:r>
              <a:rPr lang="en-US" sz="8000" dirty="0">
                <a:solidFill>
                  <a:schemeClr val="tx1"/>
                </a:solidFill>
              </a:rPr>
              <a:t>Consent Forms</a:t>
            </a:r>
          </a:p>
        </p:txBody>
      </p:sp>
      <p:sp>
        <p:nvSpPr>
          <p:cNvPr id="3" name="Content Placeholder 2">
            <a:extLst>
              <a:ext uri="{FF2B5EF4-FFF2-40B4-BE49-F238E27FC236}">
                <a16:creationId xmlns:a16="http://schemas.microsoft.com/office/drawing/2014/main" id="{6FBAF62D-7F0F-4CA6-88AB-6E4CBB77C5EA}"/>
              </a:ext>
            </a:extLst>
          </p:cNvPr>
          <p:cNvSpPr>
            <a:spLocks noGrp="1"/>
          </p:cNvSpPr>
          <p:nvPr>
            <p:ph idx="1"/>
          </p:nvPr>
        </p:nvSpPr>
        <p:spPr>
          <a:xfrm>
            <a:off x="642621" y="965199"/>
            <a:ext cx="2925062" cy="4911211"/>
          </a:xfrm>
        </p:spPr>
        <p:txBody>
          <a:bodyPr vert="horz" lIns="91440" tIns="45720" rIns="91440" bIns="45720" rtlCol="0" anchor="ctr">
            <a:normAutofit/>
          </a:bodyPr>
          <a:lstStyle/>
          <a:p>
            <a:pPr marL="0" indent="0" algn="r">
              <a:buNone/>
            </a:pPr>
            <a:r>
              <a:rPr lang="en-US" sz="2800" dirty="0">
                <a:solidFill>
                  <a:schemeClr val="tx1"/>
                </a:solidFill>
                <a:latin typeface="+mj-lt"/>
              </a:rPr>
              <a:t>Dr. Bart will provide related information and administer forms</a:t>
            </a:r>
          </a:p>
        </p:txBody>
      </p:sp>
    </p:spTree>
    <p:extLst>
      <p:ext uri="{BB962C8B-B14F-4D97-AF65-F5344CB8AC3E}">
        <p14:creationId xmlns:p14="http://schemas.microsoft.com/office/powerpoint/2010/main" val="33607040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Image result for iclicker">
            <a:extLst>
              <a:ext uri="{FF2B5EF4-FFF2-40B4-BE49-F238E27FC236}">
                <a16:creationId xmlns:a16="http://schemas.microsoft.com/office/drawing/2014/main" id="{446C6F57-65B0-412F-8D11-979A366DA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999" y="1823992"/>
            <a:ext cx="4001315" cy="32202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18D4E1-268C-4BCD-8A81-2C0B03D53348}"/>
              </a:ext>
            </a:extLst>
          </p:cNvPr>
          <p:cNvSpPr>
            <a:spLocks noGrp="1"/>
          </p:cNvSpPr>
          <p:nvPr>
            <p:ph type="title"/>
          </p:nvPr>
        </p:nvSpPr>
        <p:spPr>
          <a:xfrm>
            <a:off x="4955458" y="499533"/>
            <a:ext cx="6587613" cy="1658198"/>
          </a:xfrm>
        </p:spPr>
        <p:txBody>
          <a:bodyPr>
            <a:normAutofit/>
          </a:bodyPr>
          <a:lstStyle/>
          <a:p>
            <a:r>
              <a:rPr lang="en-US" dirty="0" err="1"/>
              <a:t>i</a:t>
            </a:r>
            <a:r>
              <a:rPr lang="en-US" dirty="0"/>
              <a:t>&gt;Clickers Today</a:t>
            </a:r>
          </a:p>
        </p:txBody>
      </p:sp>
      <p:sp>
        <p:nvSpPr>
          <p:cNvPr id="3" name="Content Placeholder 2">
            <a:extLst>
              <a:ext uri="{FF2B5EF4-FFF2-40B4-BE49-F238E27FC236}">
                <a16:creationId xmlns:a16="http://schemas.microsoft.com/office/drawing/2014/main" id="{34F89EF9-80C7-4DEF-A084-53471451CE71}"/>
              </a:ext>
            </a:extLst>
          </p:cNvPr>
          <p:cNvSpPr>
            <a:spLocks noGrp="1"/>
          </p:cNvSpPr>
          <p:nvPr>
            <p:ph idx="1"/>
          </p:nvPr>
        </p:nvSpPr>
        <p:spPr>
          <a:xfrm>
            <a:off x="4955458" y="2011680"/>
            <a:ext cx="6587613" cy="3864732"/>
          </a:xfrm>
        </p:spPr>
        <p:txBody>
          <a:bodyPr>
            <a:normAutofit/>
          </a:bodyPr>
          <a:lstStyle/>
          <a:p>
            <a:r>
              <a:rPr lang="en-US" sz="2200" b="1" dirty="0"/>
              <a:t>Overall:</a:t>
            </a:r>
          </a:p>
          <a:p>
            <a:pPr lvl="1"/>
            <a:r>
              <a:rPr lang="en-US" sz="2200" dirty="0"/>
              <a:t>+1 point for answering most of the questions</a:t>
            </a:r>
          </a:p>
          <a:p>
            <a:endParaRPr lang="en-US" sz="2200" dirty="0"/>
          </a:p>
          <a:p>
            <a:r>
              <a:rPr lang="en-US" sz="2200" b="1" dirty="0"/>
              <a:t>Per question:</a:t>
            </a:r>
          </a:p>
          <a:p>
            <a:pPr lvl="1"/>
            <a:r>
              <a:rPr lang="en-US" sz="2200" dirty="0"/>
              <a:t>+0.5 points for an answer</a:t>
            </a:r>
          </a:p>
          <a:p>
            <a:pPr lvl="1"/>
            <a:r>
              <a:rPr lang="en-US" sz="2200" dirty="0"/>
              <a:t>+0.5 points for a correct answer</a:t>
            </a:r>
          </a:p>
          <a:p>
            <a:pPr lvl="1"/>
            <a:endParaRPr lang="en-US" sz="2200" dirty="0"/>
          </a:p>
          <a:p>
            <a:r>
              <a:rPr lang="en-US" sz="2200" b="1" dirty="0"/>
              <a:t>Example:</a:t>
            </a:r>
          </a:p>
          <a:p>
            <a:pPr lvl="1"/>
            <a:r>
              <a:rPr lang="en-US" sz="2200" dirty="0"/>
              <a:t>Today there are 4 questions, so there is a total of 5 points possible.</a:t>
            </a:r>
          </a:p>
        </p:txBody>
      </p:sp>
    </p:spTree>
    <p:extLst>
      <p:ext uri="{BB962C8B-B14F-4D97-AF65-F5344CB8AC3E}">
        <p14:creationId xmlns:p14="http://schemas.microsoft.com/office/powerpoint/2010/main" val="378044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5DC8-5B49-4C77-BF31-7FD4AF9AC112}"/>
              </a:ext>
            </a:extLst>
          </p:cNvPr>
          <p:cNvSpPr>
            <a:spLocks noGrp="1"/>
          </p:cNvSpPr>
          <p:nvPr>
            <p:ph type="title"/>
          </p:nvPr>
        </p:nvSpPr>
        <p:spPr>
          <a:xfrm>
            <a:off x="657224" y="499533"/>
            <a:ext cx="10772775" cy="1658198"/>
          </a:xfrm>
        </p:spPr>
        <p:txBody>
          <a:bodyPr/>
          <a:lstStyle/>
          <a:p>
            <a:r>
              <a:rPr lang="en-US"/>
              <a:t>i&gt;Clicker: Think-Pair-Share</a:t>
            </a:r>
            <a:endParaRPr lang="en-US" dirty="0"/>
          </a:p>
        </p:txBody>
      </p:sp>
      <p:graphicFrame>
        <p:nvGraphicFramePr>
          <p:cNvPr id="4" name="Content Placeholder 3">
            <a:extLst>
              <a:ext uri="{FF2B5EF4-FFF2-40B4-BE49-F238E27FC236}">
                <a16:creationId xmlns:a16="http://schemas.microsoft.com/office/drawing/2014/main" id="{07ACA7B1-C33D-4001-82CB-03B6D76DB4C1}"/>
              </a:ext>
            </a:extLst>
          </p:cNvPr>
          <p:cNvGraphicFramePr>
            <a:graphicFrameLocks noGrp="1"/>
          </p:cNvGraphicFramePr>
          <p:nvPr>
            <p:ph idx="1"/>
            <p:extLst>
              <p:ext uri="{D42A27DB-BD31-4B8C-83A1-F6EECF244321}">
                <p14:modId xmlns:p14="http://schemas.microsoft.com/office/powerpoint/2010/main" val="3863393508"/>
              </p:ext>
            </p:extLst>
          </p:nvPr>
        </p:nvGraphicFramePr>
        <p:xfrm>
          <a:off x="369795" y="2011363"/>
          <a:ext cx="11060206" cy="4012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571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3200" spc="0" dirty="0">
                <a:solidFill>
                  <a:srgbClr val="FFFFFF"/>
                </a:solidFill>
              </a:rPr>
              <a:t>Warm-up question:</a:t>
            </a:r>
            <a:br>
              <a:rPr lang="en-US" sz="3200" spc="0" dirty="0">
                <a:solidFill>
                  <a:srgbClr val="FFFFFF"/>
                </a:solidFill>
              </a:rPr>
            </a:br>
            <a:br>
              <a:rPr lang="en-US" sz="3200" spc="0" dirty="0">
                <a:solidFill>
                  <a:srgbClr val="FFFFFF"/>
                </a:solidFill>
              </a:rPr>
            </a:br>
            <a:r>
              <a:rPr lang="en-US" sz="3200" spc="0" dirty="0">
                <a:solidFill>
                  <a:srgbClr val="FFFFFF"/>
                </a:solidFill>
              </a:rPr>
              <a:t>Why we teach Python?</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We like the snake</a:t>
            </a:r>
          </a:p>
          <a:p>
            <a:r>
              <a:rPr lang="en-US" sz="3600" dirty="0"/>
              <a:t>B) It is very cheap</a:t>
            </a:r>
          </a:p>
          <a:p>
            <a:r>
              <a:rPr lang="en-US" sz="3600" dirty="0"/>
              <a:t>C) Easy and dynamic</a:t>
            </a:r>
          </a:p>
          <a:p>
            <a:r>
              <a:rPr lang="en-US" sz="3600" dirty="0"/>
              <a:t>D) That’s all we know</a:t>
            </a:r>
          </a:p>
          <a:p>
            <a:r>
              <a:rPr lang="en-US" sz="3600" dirty="0"/>
              <a:t>E) Because of Monty Pythons</a:t>
            </a:r>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4561293"/>
            <a:ext cx="2429185" cy="195501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541681" y="3105834"/>
            <a:ext cx="4192416" cy="646331"/>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974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82C9528F-903F-4F75-99E3-CC588843E0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result for spyder python icon">
            <a:extLst>
              <a:ext uri="{FF2B5EF4-FFF2-40B4-BE49-F238E27FC236}">
                <a16:creationId xmlns:a16="http://schemas.microsoft.com/office/drawing/2014/main" id="{8F95CE9D-3795-4229-8DEF-923B56FE6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836" y="629265"/>
            <a:ext cx="5585271" cy="5585271"/>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BDD8B5-BFA6-475C-9CEE-7A1E4F65B59E}"/>
              </a:ext>
            </a:extLst>
          </p:cNvPr>
          <p:cNvSpPr>
            <a:spLocks noGrp="1"/>
          </p:cNvSpPr>
          <p:nvPr>
            <p:ph type="title"/>
          </p:nvPr>
        </p:nvSpPr>
        <p:spPr>
          <a:xfrm>
            <a:off x="8222955" y="770467"/>
            <a:ext cx="3467051" cy="3352800"/>
          </a:xfrm>
        </p:spPr>
        <p:txBody>
          <a:bodyPr vert="horz" lIns="91440" tIns="45720" rIns="91440" bIns="45720" rtlCol="0" anchor="b">
            <a:normAutofit/>
          </a:bodyPr>
          <a:lstStyle/>
          <a:p>
            <a:pPr>
              <a:lnSpc>
                <a:spcPct val="80000"/>
              </a:lnSpc>
            </a:pPr>
            <a:r>
              <a:rPr lang="en-US" sz="6000" dirty="0">
                <a:solidFill>
                  <a:srgbClr val="FFFFFF"/>
                </a:solidFill>
              </a:rPr>
              <a:t>Programs &amp; Consoles</a:t>
            </a:r>
          </a:p>
        </p:txBody>
      </p:sp>
      <p:sp>
        <p:nvSpPr>
          <p:cNvPr id="3" name="Content Placeholder 2">
            <a:extLst>
              <a:ext uri="{FF2B5EF4-FFF2-40B4-BE49-F238E27FC236}">
                <a16:creationId xmlns:a16="http://schemas.microsoft.com/office/drawing/2014/main" id="{F8420FFD-78B3-47ED-AA40-91F220E07566}"/>
              </a:ext>
            </a:extLst>
          </p:cNvPr>
          <p:cNvSpPr>
            <a:spLocks noGrp="1"/>
          </p:cNvSpPr>
          <p:nvPr>
            <p:ph idx="1"/>
          </p:nvPr>
        </p:nvSpPr>
        <p:spPr>
          <a:xfrm>
            <a:off x="8286964" y="4206876"/>
            <a:ext cx="3403042" cy="1645920"/>
          </a:xfrm>
        </p:spPr>
        <p:txBody>
          <a:bodyPr vert="horz" lIns="91440" tIns="45720" rIns="91440" bIns="45720" rtlCol="0">
            <a:normAutofit/>
          </a:bodyPr>
          <a:lstStyle/>
          <a:p>
            <a:pPr marL="274320" indent="-274320">
              <a:buFont typeface="Arial" panose="020B0604020202020204" pitchFamily="34" charset="0"/>
              <a:buChar char="•"/>
            </a:pPr>
            <a:r>
              <a:rPr lang="en-US" sz="2200" dirty="0">
                <a:solidFill>
                  <a:srgbClr val="FFFFFF"/>
                </a:solidFill>
                <a:latin typeface="+mj-lt"/>
              </a:rPr>
              <a:t>We will be mainly using Spyder for code writing</a:t>
            </a:r>
          </a:p>
          <a:p>
            <a:pPr marL="274320" indent="-274320">
              <a:buFont typeface="Arial" panose="020B0604020202020204" pitchFamily="34" charset="0"/>
              <a:buChar char="•"/>
            </a:pPr>
            <a:r>
              <a:rPr lang="en-US" sz="2200" dirty="0">
                <a:solidFill>
                  <a:srgbClr val="FFFFFF"/>
                </a:solidFill>
                <a:latin typeface="+mj-lt"/>
              </a:rPr>
              <a:t>You can write code in </a:t>
            </a:r>
            <a:r>
              <a:rPr lang="en-US" sz="2200" dirty="0" err="1">
                <a:solidFill>
                  <a:srgbClr val="FFFFFF"/>
                </a:solidFill>
                <a:latin typeface="+mj-lt"/>
              </a:rPr>
              <a:t>NotePad</a:t>
            </a:r>
            <a:r>
              <a:rPr lang="en-US" sz="2200" dirty="0">
                <a:solidFill>
                  <a:srgbClr val="FFFFFF"/>
                </a:solidFill>
                <a:latin typeface="+mj-lt"/>
              </a:rPr>
              <a:t>++ and open it</a:t>
            </a:r>
          </a:p>
        </p:txBody>
      </p:sp>
    </p:spTree>
    <p:extLst>
      <p:ext uri="{BB962C8B-B14F-4D97-AF65-F5344CB8AC3E}">
        <p14:creationId xmlns:p14="http://schemas.microsoft.com/office/powerpoint/2010/main" val="78429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C05C-48A4-4093-811D-2B59A284E41F}"/>
              </a:ext>
            </a:extLst>
          </p:cNvPr>
          <p:cNvSpPr>
            <a:spLocks noGrp="1"/>
          </p:cNvSpPr>
          <p:nvPr>
            <p:ph type="title"/>
          </p:nvPr>
        </p:nvSpPr>
        <p:spPr/>
        <p:txBody>
          <a:bodyPr/>
          <a:lstStyle/>
          <a:p>
            <a:r>
              <a:rPr lang="en-US" dirty="0"/>
              <a:t>Values</a:t>
            </a:r>
          </a:p>
        </p:txBody>
      </p:sp>
      <p:sp>
        <p:nvSpPr>
          <p:cNvPr id="3" name="Content Placeholder 2">
            <a:extLst>
              <a:ext uri="{FF2B5EF4-FFF2-40B4-BE49-F238E27FC236}">
                <a16:creationId xmlns:a16="http://schemas.microsoft.com/office/drawing/2014/main" id="{1AF6D2A0-0A89-4240-95DA-4C168F7A1D34}"/>
              </a:ext>
            </a:extLst>
          </p:cNvPr>
          <p:cNvSpPr>
            <a:spLocks noGrp="1"/>
          </p:cNvSpPr>
          <p:nvPr>
            <p:ph idx="1"/>
          </p:nvPr>
        </p:nvSpPr>
        <p:spPr>
          <a:xfrm>
            <a:off x="762000" y="661263"/>
            <a:ext cx="6096000" cy="4572000"/>
          </a:xfrm>
        </p:spPr>
        <p:txBody>
          <a:bodyPr/>
          <a:lstStyle/>
          <a:p>
            <a:r>
              <a:rPr lang="en-US" dirty="0"/>
              <a:t>Data into the machine</a:t>
            </a:r>
          </a:p>
        </p:txBody>
      </p:sp>
      <p:sp>
        <p:nvSpPr>
          <p:cNvPr id="5" name="Text Placeholder 4">
            <a:extLst>
              <a:ext uri="{FF2B5EF4-FFF2-40B4-BE49-F238E27FC236}">
                <a16:creationId xmlns:a16="http://schemas.microsoft.com/office/drawing/2014/main" id="{B5E1B97E-FDBB-424C-A45C-97BD6446ACE4}"/>
              </a:ext>
            </a:extLst>
          </p:cNvPr>
          <p:cNvSpPr>
            <a:spLocks noGrp="1"/>
          </p:cNvSpPr>
          <p:nvPr>
            <p:ph type="body" sz="half" idx="2"/>
          </p:nvPr>
        </p:nvSpPr>
        <p:spPr>
          <a:xfrm>
            <a:off x="8275982" y="2511813"/>
            <a:ext cx="3398520" cy="3398169"/>
          </a:xfrm>
        </p:spPr>
        <p:txBody>
          <a:bodyPr>
            <a:normAutofit/>
          </a:bodyPr>
          <a:lstStyle/>
          <a:p>
            <a:pPr marL="342900" indent="-342900">
              <a:buFont typeface="Arial" panose="020B0604020202020204" pitchFamily="34" charset="0"/>
              <a:buChar char="•"/>
            </a:pPr>
            <a:r>
              <a:rPr lang="en-US" sz="2000" dirty="0">
                <a:solidFill>
                  <a:schemeClr val="bg1"/>
                </a:solidFill>
              </a:rPr>
              <a:t>List of names</a:t>
            </a:r>
          </a:p>
          <a:p>
            <a:pPr marL="342900" indent="-342900">
              <a:buFont typeface="Arial" panose="020B0604020202020204" pitchFamily="34" charset="0"/>
              <a:buChar char="•"/>
            </a:pPr>
            <a:r>
              <a:rPr lang="en-US" sz="2000" dirty="0">
                <a:solidFill>
                  <a:schemeClr val="bg1"/>
                </a:solidFill>
              </a:rPr>
              <a:t>School grades</a:t>
            </a:r>
          </a:p>
          <a:p>
            <a:pPr marL="342900" indent="-342900">
              <a:buFont typeface="Arial" panose="020B0604020202020204" pitchFamily="34" charset="0"/>
              <a:buChar char="•"/>
            </a:pPr>
            <a:r>
              <a:rPr lang="en-US" sz="2000" dirty="0">
                <a:solidFill>
                  <a:schemeClr val="bg1"/>
                </a:solidFill>
              </a:rPr>
              <a:t>Football league ranking</a:t>
            </a:r>
          </a:p>
          <a:p>
            <a:pPr marL="342900" indent="-342900">
              <a:buFont typeface="Arial" panose="020B0604020202020204" pitchFamily="34" charset="0"/>
              <a:buChar char="•"/>
            </a:pPr>
            <a:r>
              <a:rPr lang="en-US" sz="2000" dirty="0">
                <a:solidFill>
                  <a:schemeClr val="bg1"/>
                </a:solidFill>
              </a:rPr>
              <a:t>Team roster</a:t>
            </a:r>
          </a:p>
          <a:p>
            <a:pPr marL="342900" indent="-342900">
              <a:buFont typeface="Arial" panose="020B0604020202020204" pitchFamily="34" charset="0"/>
              <a:buChar char="•"/>
            </a:pPr>
            <a:r>
              <a:rPr lang="en-US" sz="2000" dirty="0">
                <a:solidFill>
                  <a:schemeClr val="bg1"/>
                </a:solidFill>
              </a:rPr>
              <a:t>Text of a book</a:t>
            </a:r>
          </a:p>
          <a:p>
            <a:pPr marL="342900" indent="-342900">
              <a:buFont typeface="Arial" panose="020B0604020202020204" pitchFamily="34" charset="0"/>
              <a:buChar char="•"/>
            </a:pPr>
            <a:r>
              <a:rPr lang="en-US" sz="2000" dirty="0">
                <a:solidFill>
                  <a:schemeClr val="bg1"/>
                </a:solidFill>
              </a:rPr>
              <a:t>Photo album</a:t>
            </a:r>
          </a:p>
          <a:p>
            <a:pPr marL="342900" indent="-342900">
              <a:buFont typeface="Arial" panose="020B0604020202020204" pitchFamily="34" charset="0"/>
              <a:buChar char="•"/>
            </a:pPr>
            <a:r>
              <a:rPr lang="en-US" sz="2000" dirty="0">
                <a:solidFill>
                  <a:schemeClr val="bg1"/>
                </a:solidFill>
              </a:rPr>
              <a:t>Playlist of songs</a:t>
            </a:r>
          </a:p>
        </p:txBody>
      </p:sp>
      <p:pic>
        <p:nvPicPr>
          <p:cNvPr id="2050" name="Picture 2" descr="globe by kalapahejo">
            <a:extLst>
              <a:ext uri="{FF2B5EF4-FFF2-40B4-BE49-F238E27FC236}">
                <a16:creationId xmlns:a16="http://schemas.microsoft.com/office/drawing/2014/main" id="{6CD25646-4470-47C9-A601-681B68E74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68" y="1337999"/>
            <a:ext cx="1411248" cy="1411248"/>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3621CEE0-11A7-4C34-B6B3-4E89CD20CF6D}"/>
              </a:ext>
            </a:extLst>
          </p:cNvPr>
          <p:cNvSpPr/>
          <p:nvPr/>
        </p:nvSpPr>
        <p:spPr>
          <a:xfrm>
            <a:off x="2734039" y="1540675"/>
            <a:ext cx="1725561" cy="855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Values</a:t>
            </a:r>
          </a:p>
        </p:txBody>
      </p:sp>
      <p:pic>
        <p:nvPicPr>
          <p:cNvPr id="2052" name="Picture 4" descr="Simple laptop by aoguerrero">
            <a:extLst>
              <a:ext uri="{FF2B5EF4-FFF2-40B4-BE49-F238E27FC236}">
                <a16:creationId xmlns:a16="http://schemas.microsoft.com/office/drawing/2014/main" id="{6CDCEF51-67E6-4189-B4D8-59CBCBB3B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8240" y="1089225"/>
            <a:ext cx="1762782" cy="17583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list of name">
            <a:extLst>
              <a:ext uri="{FF2B5EF4-FFF2-40B4-BE49-F238E27FC236}">
                <a16:creationId xmlns:a16="http://schemas.microsoft.com/office/drawing/2014/main" id="{3D2C329C-5543-4E32-8B50-C3D8F083EC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22481"/>
            <a:ext cx="1845679" cy="24271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school grades">
            <a:extLst>
              <a:ext uri="{FF2B5EF4-FFF2-40B4-BE49-F238E27FC236}">
                <a16:creationId xmlns:a16="http://schemas.microsoft.com/office/drawing/2014/main" id="{05D88E45-F751-4AD7-AD31-3C265B9863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5680" y="3122481"/>
            <a:ext cx="2199848" cy="24459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B0C456FC-4419-49A1-B82A-B6B1631C926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41501"/>
          <a:stretch/>
        </p:blipFill>
        <p:spPr bwMode="auto">
          <a:xfrm>
            <a:off x="4090555" y="3122481"/>
            <a:ext cx="1762782" cy="24267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ext of book">
            <a:extLst>
              <a:ext uri="{FF2B5EF4-FFF2-40B4-BE49-F238E27FC236}">
                <a16:creationId xmlns:a16="http://schemas.microsoft.com/office/drawing/2014/main" id="{F5117A9E-6FA0-4EFC-88E5-9D56E01C9BB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656"/>
          <a:stretch/>
        </p:blipFill>
        <p:spPr bwMode="auto">
          <a:xfrm>
            <a:off x="0" y="5568414"/>
            <a:ext cx="2734039" cy="12895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DF6AC2A7-3C5A-4833-AEF2-7D3F7CCFA18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24562"/>
          <a:stretch/>
        </p:blipFill>
        <p:spPr bwMode="auto">
          <a:xfrm>
            <a:off x="2505148" y="5537272"/>
            <a:ext cx="2958362" cy="13207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playlist">
            <a:extLst>
              <a:ext uri="{FF2B5EF4-FFF2-40B4-BE49-F238E27FC236}">
                <a16:creationId xmlns:a16="http://schemas.microsoft.com/office/drawing/2014/main" id="{0E4AF497-D48F-4A4D-AA96-E51BB353CD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6369" y="5549254"/>
            <a:ext cx="2153631" cy="13087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team roster">
            <a:extLst>
              <a:ext uri="{FF2B5EF4-FFF2-40B4-BE49-F238E27FC236}">
                <a16:creationId xmlns:a16="http://schemas.microsoft.com/office/drawing/2014/main" id="{D716C467-8CC6-46B6-B143-51CDF6ED09C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57095"/>
          <a:stretch/>
        </p:blipFill>
        <p:spPr bwMode="auto">
          <a:xfrm>
            <a:off x="5898364" y="3122481"/>
            <a:ext cx="1721636" cy="240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91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500"/>
                                        <p:tgtEl>
                                          <p:spTgt spid="102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fade">
                                      <p:cBhvr>
                                        <p:cTn id="20" dur="500"/>
                                        <p:tgtEl>
                                          <p:spTgt spid="10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036"/>
                                        </p:tgtEl>
                                        <p:attrNameLst>
                                          <p:attrName>style.visibility</p:attrName>
                                        </p:attrNameLst>
                                      </p:cBhvr>
                                      <p:to>
                                        <p:strVal val="visible"/>
                                      </p:to>
                                    </p:set>
                                    <p:animEffect transition="in" filter="fade">
                                      <p:cBhvr>
                                        <p:cTn id="38" dur="500"/>
                                        <p:tgtEl>
                                          <p:spTgt spid="103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fade">
                                      <p:cBhvr>
                                        <p:cTn id="43" dur="500"/>
                                        <p:tgtEl>
                                          <p:spTgt spid="5">
                                            <p:txEl>
                                              <p:pRg st="4" end="4"/>
                                            </p:txEl>
                                          </p:spTgt>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1032"/>
                                        </p:tgtEl>
                                        <p:attrNameLst>
                                          <p:attrName>style.visibility</p:attrName>
                                        </p:attrNameLst>
                                      </p:cBhvr>
                                      <p:to>
                                        <p:strVal val="visible"/>
                                      </p:to>
                                    </p:set>
                                    <p:animEffect transition="in" filter="fade">
                                      <p:cBhvr>
                                        <p:cTn id="47" dur="500"/>
                                        <p:tgtEl>
                                          <p:spTgt spid="10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Effect transition="in" filter="fade">
                                      <p:cBhvr>
                                        <p:cTn id="52" dur="500"/>
                                        <p:tgtEl>
                                          <p:spTgt spid="5">
                                            <p:txEl>
                                              <p:pRg st="5" end="5"/>
                                            </p:txEl>
                                          </p:spTgt>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Effect transition="in" filter="fade">
                                      <p:cBhvr>
                                        <p:cTn id="61" dur="500"/>
                                        <p:tgtEl>
                                          <p:spTgt spid="5">
                                            <p:txEl>
                                              <p:pRg st="6" end="6"/>
                                            </p:txEl>
                                          </p:spTgt>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1034"/>
                                        </p:tgtEl>
                                        <p:attrNameLst>
                                          <p:attrName>style.visibility</p:attrName>
                                        </p:attrNameLst>
                                      </p:cBhvr>
                                      <p:to>
                                        <p:strVal val="visible"/>
                                      </p:to>
                                    </p:set>
                                    <p:animEffect transition="in" filter="fade">
                                      <p:cBhvr>
                                        <p:cTn id="65"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729E2575-B825-486A-A0F6-C0980D04F4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252342"/>
            <a:ext cx="6304773" cy="43818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34BC2F-80E2-42B1-A7C6-C8B4A2D5A80D}"/>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Types</a:t>
            </a:r>
          </a:p>
        </p:txBody>
      </p:sp>
      <p:sp>
        <p:nvSpPr>
          <p:cNvPr id="3" name="Content Placeholder 2">
            <a:extLst>
              <a:ext uri="{FF2B5EF4-FFF2-40B4-BE49-F238E27FC236}">
                <a16:creationId xmlns:a16="http://schemas.microsoft.com/office/drawing/2014/main" id="{D65BE876-78BF-4954-AF76-D0DCFFC6ABBC}"/>
              </a:ext>
            </a:extLst>
          </p:cNvPr>
          <p:cNvSpPr>
            <a:spLocks noGrp="1"/>
          </p:cNvSpPr>
          <p:nvPr>
            <p:ph idx="1"/>
          </p:nvPr>
        </p:nvSpPr>
        <p:spPr>
          <a:xfrm>
            <a:off x="8173212" y="2419773"/>
            <a:ext cx="3401568" cy="3358092"/>
          </a:xfrm>
        </p:spPr>
        <p:txBody>
          <a:bodyPr>
            <a:normAutofit/>
          </a:bodyPr>
          <a:lstStyle/>
          <a:p>
            <a:pPr marL="274320" indent="-274320">
              <a:buFont typeface="Arial" panose="020B0604020202020204" pitchFamily="34" charset="0"/>
              <a:buChar char="•"/>
            </a:pPr>
            <a:r>
              <a:rPr lang="en-US" sz="2000" dirty="0">
                <a:solidFill>
                  <a:srgbClr val="FFFFFF"/>
                </a:solidFill>
              </a:rPr>
              <a:t>Integer – whole numbers</a:t>
            </a:r>
          </a:p>
          <a:p>
            <a:pPr marL="274320" indent="-274320">
              <a:buFont typeface="Arial" panose="020B0604020202020204" pitchFamily="34" charset="0"/>
              <a:buChar char="•"/>
            </a:pPr>
            <a:r>
              <a:rPr lang="en-US" sz="2000" dirty="0">
                <a:solidFill>
                  <a:srgbClr val="FFFFFF"/>
                </a:solidFill>
              </a:rPr>
              <a:t>Float – decimals numbers</a:t>
            </a:r>
          </a:p>
          <a:p>
            <a:pPr marL="274320" indent="-274320">
              <a:buFont typeface="Arial" panose="020B0604020202020204" pitchFamily="34" charset="0"/>
              <a:buChar char="•"/>
            </a:pPr>
            <a:r>
              <a:rPr lang="en-US" sz="2000" dirty="0">
                <a:solidFill>
                  <a:srgbClr val="FFFFFF"/>
                </a:solidFill>
              </a:rPr>
              <a:t>String – text</a:t>
            </a:r>
          </a:p>
          <a:p>
            <a:pPr marL="274320" indent="-274320">
              <a:buFont typeface="Arial" panose="020B0604020202020204" pitchFamily="34" charset="0"/>
              <a:buChar char="•"/>
            </a:pPr>
            <a:r>
              <a:rPr lang="en-US" sz="2000" dirty="0">
                <a:solidFill>
                  <a:srgbClr val="FFFFFF"/>
                </a:solidFill>
              </a:rPr>
              <a:t>Boolean – True/False values</a:t>
            </a:r>
          </a:p>
          <a:p>
            <a:pPr marL="274320" indent="-274320">
              <a:buFont typeface="Arial" panose="020B0604020202020204" pitchFamily="34" charset="0"/>
              <a:buChar char="•"/>
            </a:pPr>
            <a:r>
              <a:rPr lang="en-US" sz="2000" dirty="0">
                <a:solidFill>
                  <a:srgbClr val="FFFFFF"/>
                </a:solidFill>
              </a:rPr>
              <a:t>None – Just None</a:t>
            </a:r>
          </a:p>
        </p:txBody>
      </p:sp>
    </p:spTree>
    <p:extLst>
      <p:ext uri="{BB962C8B-B14F-4D97-AF65-F5344CB8AC3E}">
        <p14:creationId xmlns:p14="http://schemas.microsoft.com/office/powerpoint/2010/main" val="98728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a:extLst>
              <a:ext uri="{FF2B5EF4-FFF2-40B4-BE49-F238E27FC236}">
                <a16:creationId xmlns:a16="http://schemas.microsoft.com/office/drawing/2014/main" id="{AD6F6937-3B5A-4391-9F37-58A571B362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2AC3C-FEB4-4C6A-8CA6-D570CD0098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173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F7D41-4213-4467-8DCE-F16EB3738B14}"/>
              </a:ext>
            </a:extLst>
          </p:cNvPr>
          <p:cNvSpPr>
            <a:spLocks noGrp="1"/>
          </p:cNvSpPr>
          <p:nvPr>
            <p:ph type="title"/>
          </p:nvPr>
        </p:nvSpPr>
        <p:spPr>
          <a:xfrm>
            <a:off x="643468" y="1768288"/>
            <a:ext cx="3093879" cy="4029818"/>
          </a:xfrm>
        </p:spPr>
        <p:txBody>
          <a:bodyPr anchor="t">
            <a:normAutofit/>
          </a:bodyPr>
          <a:lstStyle/>
          <a:p>
            <a:r>
              <a:rPr lang="en-US" sz="3200" spc="0" dirty="0">
                <a:solidFill>
                  <a:srgbClr val="FFFFFF"/>
                </a:solidFill>
              </a:rPr>
              <a:t>Which is the best type for representing…</a:t>
            </a:r>
            <a:br>
              <a:rPr lang="en-US" sz="3200" spc="0" dirty="0">
                <a:solidFill>
                  <a:srgbClr val="FFFFFF"/>
                </a:solidFill>
              </a:rPr>
            </a:br>
            <a:br>
              <a:rPr lang="en-US" sz="3200" spc="0" dirty="0">
                <a:solidFill>
                  <a:srgbClr val="FFFFFF"/>
                </a:solidFill>
              </a:rPr>
            </a:br>
            <a:r>
              <a:rPr lang="en-US" sz="3200" spc="0" dirty="0">
                <a:solidFill>
                  <a:srgbClr val="FFFFFF"/>
                </a:solidFill>
              </a:rPr>
              <a:t>A name like "Klaus"?</a:t>
            </a:r>
          </a:p>
        </p:txBody>
      </p:sp>
      <p:sp>
        <p:nvSpPr>
          <p:cNvPr id="3" name="Content Placeholder 2">
            <a:extLst>
              <a:ext uri="{FF2B5EF4-FFF2-40B4-BE49-F238E27FC236}">
                <a16:creationId xmlns:a16="http://schemas.microsoft.com/office/drawing/2014/main" id="{19A706CC-68CD-4886-9CEA-85B0295D9BF0}"/>
              </a:ext>
            </a:extLst>
          </p:cNvPr>
          <p:cNvSpPr>
            <a:spLocks noGrp="1"/>
          </p:cNvSpPr>
          <p:nvPr>
            <p:ph idx="1"/>
          </p:nvPr>
        </p:nvSpPr>
        <p:spPr>
          <a:xfrm>
            <a:off x="4541681" y="1059895"/>
            <a:ext cx="6245233" cy="4738210"/>
          </a:xfrm>
        </p:spPr>
        <p:txBody>
          <a:bodyPr anchor="ctr">
            <a:normAutofit/>
          </a:bodyPr>
          <a:lstStyle/>
          <a:p>
            <a:r>
              <a:rPr lang="en-US" sz="3600" dirty="0"/>
              <a:t>A) Integer</a:t>
            </a:r>
          </a:p>
          <a:p>
            <a:r>
              <a:rPr lang="en-US" sz="3600" dirty="0"/>
              <a:t>B) Float</a:t>
            </a:r>
          </a:p>
          <a:p>
            <a:r>
              <a:rPr lang="en-US" sz="3600" dirty="0"/>
              <a:t>C) Boolean</a:t>
            </a:r>
          </a:p>
          <a:p>
            <a:r>
              <a:rPr lang="en-US" sz="3600" dirty="0"/>
              <a:t>D) String</a:t>
            </a:r>
          </a:p>
          <a:p>
            <a:pPr marL="0" indent="0">
              <a:buNone/>
            </a:pPr>
            <a:endParaRPr lang="en-US" sz="3600" dirty="0"/>
          </a:p>
        </p:txBody>
      </p:sp>
      <p:pic>
        <p:nvPicPr>
          <p:cNvPr id="10" name="Picture 2" descr="Image result for iclicker">
            <a:extLst>
              <a:ext uri="{FF2B5EF4-FFF2-40B4-BE49-F238E27FC236}">
                <a16:creationId xmlns:a16="http://schemas.microsoft.com/office/drawing/2014/main" id="{5E3A3D56-871A-4603-BD47-B9DC952BD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7" y="4561293"/>
            <a:ext cx="2429185" cy="195501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DD6DB97-71F1-48C7-AA85-716E6CB2D96A}"/>
              </a:ext>
            </a:extLst>
          </p:cNvPr>
          <p:cNvSpPr/>
          <p:nvPr/>
        </p:nvSpPr>
        <p:spPr>
          <a:xfrm>
            <a:off x="4541681" y="3737410"/>
            <a:ext cx="3768601" cy="646331"/>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089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4029</TotalTime>
  <Words>1637</Words>
  <Application>Microsoft Office PowerPoint</Application>
  <PresentationFormat>Widescreen</PresentationFormat>
  <Paragraphs>181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Metropolitan</vt:lpstr>
      <vt:lpstr>Values, Types, Operations</vt:lpstr>
      <vt:lpstr>Consent Forms</vt:lpstr>
      <vt:lpstr>i&gt;Clickers Today</vt:lpstr>
      <vt:lpstr>i&gt;Clicker: Think-Pair-Share</vt:lpstr>
      <vt:lpstr>Warm-up question:  Why we teach Python?</vt:lpstr>
      <vt:lpstr>Programs &amp; Consoles</vt:lpstr>
      <vt:lpstr>Values</vt:lpstr>
      <vt:lpstr>Types</vt:lpstr>
      <vt:lpstr>Which is the best type for representing…  A name like "Klaus"?</vt:lpstr>
      <vt:lpstr>Which is the best type for representing…  The state of a lightbulb?</vt:lpstr>
      <vt:lpstr>Which is the best type for representing…  The current day of the week?</vt:lpstr>
      <vt:lpstr>Modeling Data</vt:lpstr>
      <vt:lpstr>Basic Operations</vt:lpstr>
      <vt:lpstr>1 + 1</vt:lpstr>
      <vt:lpstr>"1" + "1"</vt:lpstr>
      <vt:lpstr>"1" + 1</vt:lpstr>
      <vt:lpstr>Each operator has rules!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Panagiotis Apostolellis</cp:lastModifiedBy>
  <cp:revision>133</cp:revision>
  <dcterms:created xsi:type="dcterms:W3CDTF">2017-08-24T16:45:08Z</dcterms:created>
  <dcterms:modified xsi:type="dcterms:W3CDTF">2018-01-23T00:05:33Z</dcterms:modified>
</cp:coreProperties>
</file>