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2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Programs are created by writing programs in a programming language.</a:t>
            </a:r>
          </a:p>
          <a:p>
            <a:r>
              <a:rPr lang="en-US" dirty="0"/>
              <a:t>Programming languages were created by people to give computers clear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3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you are learning a programming language named Python.</a:t>
            </a:r>
          </a:p>
          <a:p>
            <a:r>
              <a:rPr lang="en-US" dirty="0"/>
              <a:t>However, there are many programming languages out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wondering why Python is a good language to learn, if there are so many options.</a:t>
            </a:r>
          </a:p>
          <a:p>
            <a:r>
              <a:rPr lang="en-US" dirty="0"/>
              <a:t>First, Python is one of the most popular languages in the world.</a:t>
            </a:r>
          </a:p>
          <a:p>
            <a:r>
              <a:rPr lang="en-US" dirty="0"/>
              <a:t>Second, it has a huge number of libraries that make it useful for a wide range of problems.</a:t>
            </a:r>
          </a:p>
          <a:p>
            <a:r>
              <a:rPr lang="en-US" dirty="0"/>
              <a:t>Third, it is a friendly language for beginners.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were giving commands to a very small child in English.</a:t>
            </a:r>
          </a:p>
          <a:p>
            <a:r>
              <a:rPr lang="en-US" dirty="0"/>
              <a:t>The child only knows a few words.</a:t>
            </a:r>
          </a:p>
          <a:p>
            <a:r>
              <a:rPr lang="en-US" dirty="0"/>
              <a:t>If they don't know a word, you will have to explain it to them using words they already understand.</a:t>
            </a:r>
          </a:p>
          <a:p>
            <a:r>
              <a:rPr lang="en-US" dirty="0"/>
              <a:t>Programming Languages are similar to </a:t>
            </a:r>
            <a:r>
              <a:rPr lang="en-US"/>
              <a:t>this - </a:t>
            </a:r>
            <a:r>
              <a:rPr lang="en-US" dirty="0"/>
              <a:t>you build new words using a small set of original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languages, like English, can be used to talk about many complex ideas.</a:t>
            </a:r>
          </a:p>
          <a:p>
            <a:r>
              <a:rPr lang="en-US" dirty="0"/>
              <a:t>However, programming languages are good for only one thing: giving instructions to a computer.</a:t>
            </a:r>
          </a:p>
          <a:p>
            <a:r>
              <a:rPr lang="en-US" dirty="0"/>
              <a:t>We don't use programming languages to talk to each other the same way we do human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5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 have very strict rules.</a:t>
            </a:r>
          </a:p>
          <a:p>
            <a:r>
              <a:rPr lang="en-US" dirty="0"/>
              <a:t>This is similar to how we have rules in English.</a:t>
            </a:r>
          </a:p>
          <a:p>
            <a:r>
              <a:rPr lang="en-US" dirty="0"/>
              <a:t>There are two kinds of rules: syntax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English, we follow grammar rules about how we can structure our sentences.</a:t>
            </a:r>
          </a:p>
          <a:p>
            <a:r>
              <a:rPr lang="en-US" dirty="0"/>
              <a:t>The sentence below is not grammatically correct </a:t>
            </a:r>
            <a:r>
              <a:rPr lang="en-US" dirty="0" err="1"/>
              <a:t>english</a:t>
            </a:r>
            <a:r>
              <a:rPr lang="en-US" dirty="0"/>
              <a:t>, so we would reject it.</a:t>
            </a:r>
          </a:p>
          <a:p>
            <a:r>
              <a:rPr lang="en-US" dirty="0"/>
              <a:t>Similarly, in Python, we use symbols, spaces, and words in very precise ways.</a:t>
            </a:r>
          </a:p>
          <a:p>
            <a:r>
              <a:rPr lang="en-US" dirty="0"/>
              <a:t>Using them incorrectly will give you a "syntax error".</a:t>
            </a:r>
          </a:p>
          <a:p>
            <a:r>
              <a:rPr lang="en-US" dirty="0"/>
              <a:t>You will probably make many syntax errors as you learn to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sentence below follows grammar rules, it doesn't make any sense.</a:t>
            </a:r>
          </a:p>
          <a:p>
            <a:r>
              <a:rPr lang="en-US" dirty="0"/>
              <a:t>This is the idea of semantics.</a:t>
            </a:r>
          </a:p>
          <a:p>
            <a:r>
              <a:rPr lang="en-US" dirty="0"/>
              <a:t>It is very easy to write perfectly valid sentences in Python that accomplish nothing at best and hurt things at worst.</a:t>
            </a:r>
          </a:p>
          <a:p>
            <a:r>
              <a:rPr lang="en-US" dirty="0"/>
              <a:t>You need to think when programming, to recognize when you've written something that makes no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DAAFACF-428D-4AAC-AE4D-E4BBA90FCB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28">
        <p159:morph option="byObject"/>
      </p:transition>
    </mc:Choice>
    <mc:Fallback>
      <p:transition spd="slow" advTm="34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048F-5703-4151-9CC6-1C54DF2A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Programming Language</a:t>
            </a:r>
          </a:p>
        </p:txBody>
      </p:sp>
      <p:pic>
        <p:nvPicPr>
          <p:cNvPr id="1028" name="Picture 4" descr="Image result for programmer">
            <a:extLst>
              <a:ext uri="{FF2B5EF4-FFF2-40B4-BE49-F238E27FC236}">
                <a16:creationId xmlns:a16="http://schemas.microsoft.com/office/drawing/2014/main" id="{4B367E51-F6DF-40D5-828A-0A1742E63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83" y="2794958"/>
            <a:ext cx="4787661" cy="3191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39B8724-78DE-468F-8317-0129917E252B}"/>
              </a:ext>
            </a:extLst>
          </p:cNvPr>
          <p:cNvSpPr/>
          <p:nvPr/>
        </p:nvSpPr>
        <p:spPr>
          <a:xfrm>
            <a:off x="7366958" y="2475782"/>
            <a:ext cx="4295955" cy="2182482"/>
          </a:xfrm>
          <a:prstGeom prst="wedgeRoundRectCallout">
            <a:avLst>
              <a:gd name="adj1" fmla="val -78533"/>
              <a:gd name="adj2" fmla="val 201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THE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THE SUM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EACH LINE OF THE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IT TO THE SUM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THE RESULT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8B27067-2DCC-49DE-B4E4-12917AE90D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919">
        <p159:morph option="byObject"/>
      </p:transition>
    </mc:Choice>
    <mc:Fallback>
      <p:transition spd="slow" advTm="10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ED25-1116-470A-935E-16703B74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and its Competition</a:t>
            </a:r>
          </a:p>
        </p:txBody>
      </p:sp>
      <p:pic>
        <p:nvPicPr>
          <p:cNvPr id="13" name="Picture 8" descr="https://lh3.googleusercontent.com/gh3WCUcYMWZy7s7OWrFNiPjO3wLylyuVNOJnqkKHFIa9JjWlk3cIf2C-5YonTfJ4ogBRRxmkxyutPEWsrG541OBmcrVT3etSO_GGmdVGDspETnqSzoujy-xf-ptRxhUvn3qJu3O0iDm5gcbS-MPUD0LRrRKUYDQ85vSWvHL28TrJLH5OiFKGDIMPnI4irWQEEgDOqMN3wzMD3VhjlfyitOS8GPnV6Y6xQyIeOBqdZJUvKKvKQ24X2RxGzGmD5-ZmEurarRsz3Z3bAabvMESF09Hyy5lQrGaGqoGjPiyytI4yqj84HhADPKTDjh9EPcARzgCJm5cbkxwuv-TTXUE6vEglK3l4RzGKsOaaQKBfPlXYA_JCm5Y2NESuV13GcSZ7fLV-KE8-kyHVGizIg3xsR5-O1wNuUNum7ZdzgFJVVL-qLT_iKEOyCOwl5VWp-fNH-g6_KWII83xovh-kOptIsaOZlVhlnLfL5Q9cZoJLP83OY6G7-Gf57_pJ2DfH7FGvNYBkyc-1y9RWmHUMnwiT5q4Zt3n3PXOp4wFvrDzaXzprUUcJLBExIw8EGJ78NQhn5dltVNMW=w1366-h589">
            <a:extLst>
              <a:ext uri="{FF2B5EF4-FFF2-40B4-BE49-F238E27FC236}">
                <a16:creationId xmlns:a16="http://schemas.microsoft.com/office/drawing/2014/main" id="{786CCB8D-11B7-4729-88C4-4AF26B580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33" y="2057400"/>
            <a:ext cx="587619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864DFDB-36C0-4D55-891E-8C6F40D2D36F}"/>
              </a:ext>
            </a:extLst>
          </p:cNvPr>
          <p:cNvSpPr/>
          <p:nvPr/>
        </p:nvSpPr>
        <p:spPr>
          <a:xfrm>
            <a:off x="5124091" y="3933645"/>
            <a:ext cx="1966822" cy="7936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3EA6570-00C0-46EA-BE3D-DABA1D5A4C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261">
        <p159:morph option="byObject"/>
      </p:transition>
    </mc:Choice>
    <mc:Fallback>
      <p:transition spd="slow" advTm="12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9535-97FA-4815-83F8-B5968E2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5EC-9926-4394-B9F9-CB841271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Popular</a:t>
            </a:r>
          </a:p>
          <a:p>
            <a:pPr marL="502920" indent="-457200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Useful</a:t>
            </a:r>
          </a:p>
          <a:p>
            <a:pPr marL="502920" indent="-457200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Friendly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E531-3AB5-4CC1-810B-BEBC6DE2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76375"/>
              </p:ext>
            </p:extLst>
          </p:nvPr>
        </p:nvGraphicFramePr>
        <p:xfrm>
          <a:off x="4861165" y="2989052"/>
          <a:ext cx="2436539" cy="2560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36937">
                  <a:extLst>
                    <a:ext uri="{9D8B030D-6E8A-4147-A177-3AD203B41FA5}">
                      <a16:colId xmlns:a16="http://schemas.microsoft.com/office/drawing/2014/main" val="2138677969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1462764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Rank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Language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894345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506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1832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330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544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4510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EF396A-2ABF-46DF-A784-2FA5DE7BEFE8}"/>
              </a:ext>
            </a:extLst>
          </p:cNvPr>
          <p:cNvSpPr txBox="1"/>
          <p:nvPr/>
        </p:nvSpPr>
        <p:spPr>
          <a:xfrm>
            <a:off x="4284391" y="2619720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Most Popular 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DB5C4-17B6-46A2-868A-E86231AF2A35}"/>
              </a:ext>
            </a:extLst>
          </p:cNvPr>
          <p:cNvSpPr/>
          <p:nvPr/>
        </p:nvSpPr>
        <p:spPr>
          <a:xfrm>
            <a:off x="8344605" y="6197548"/>
            <a:ext cx="361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https://www.tiobe.com/tiobe-index/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80219-BF88-47E1-8397-88FE46110515}"/>
              </a:ext>
            </a:extLst>
          </p:cNvPr>
          <p:cNvSpPr txBox="1"/>
          <p:nvPr/>
        </p:nvSpPr>
        <p:spPr>
          <a:xfrm>
            <a:off x="9618945" y="2617010"/>
            <a:ext cx="116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A4F2D-95EC-4C49-A633-1B740834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7775"/>
              </p:ext>
            </p:extLst>
          </p:nvPr>
        </p:nvGraphicFramePr>
        <p:xfrm>
          <a:off x="8945697" y="2986342"/>
          <a:ext cx="2303148" cy="2560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3148">
                  <a:extLst>
                    <a:ext uri="{9D8B030D-6E8A-4147-A177-3AD203B41FA5}">
                      <a16:colId xmlns:a16="http://schemas.microsoft.com/office/drawing/2014/main" val="1462764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Application Area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894345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Scientific Computing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506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Web Server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1832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Science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330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Game Development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544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Scripting Language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4510104"/>
                  </a:ext>
                </a:extLst>
              </a:tr>
            </a:tbl>
          </a:graphicData>
        </a:graphic>
      </p:graphicFrame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932427AE-CDDE-420E-ACFB-1B86DDB8B2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922">
        <p159:morph option="byObject"/>
      </p:transition>
    </mc:Choice>
    <mc:Fallback>
      <p:transition spd="slow" advTm="219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4AC-8F11-4A38-9A48-4630C7A2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Small Language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188B3AE-0054-4303-A394-66DDC47D9462}"/>
              </a:ext>
            </a:extLst>
          </p:cNvPr>
          <p:cNvSpPr/>
          <p:nvPr/>
        </p:nvSpPr>
        <p:spPr>
          <a:xfrm>
            <a:off x="3193140" y="4719511"/>
            <a:ext cx="5805720" cy="1319841"/>
          </a:xfrm>
          <a:prstGeom prst="wedgeRoundRectCallout">
            <a:avLst>
              <a:gd name="adj1" fmla="val -46390"/>
              <a:gd name="adj2" fmla="val 7426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New Big Word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436613F-5226-4D98-A032-F152F0B8EF95}"/>
              </a:ext>
            </a:extLst>
          </p:cNvPr>
          <p:cNvSpPr/>
          <p:nvPr/>
        </p:nvSpPr>
        <p:spPr>
          <a:xfrm>
            <a:off x="5745192" y="3674853"/>
            <a:ext cx="740146" cy="6556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B0C4E5-A61E-4467-951F-122A0B770CEF}"/>
              </a:ext>
            </a:extLst>
          </p:cNvPr>
          <p:cNvSpPr/>
          <p:nvPr/>
        </p:nvSpPr>
        <p:spPr>
          <a:xfrm>
            <a:off x="1878978" y="2721634"/>
            <a:ext cx="1742536" cy="707366"/>
          </a:xfrm>
          <a:prstGeom prst="wedgeRoundRectCallout">
            <a:avLst>
              <a:gd name="adj1" fmla="val -45586"/>
              <a:gd name="adj2" fmla="val 771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Small Word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E35AD0C-E2F1-42B2-9BAC-62958469423C}"/>
              </a:ext>
            </a:extLst>
          </p:cNvPr>
          <p:cNvSpPr/>
          <p:nvPr/>
        </p:nvSpPr>
        <p:spPr>
          <a:xfrm>
            <a:off x="4109481" y="2721634"/>
            <a:ext cx="1742536" cy="707366"/>
          </a:xfrm>
          <a:prstGeom prst="wedgeRoundRectCallout">
            <a:avLst>
              <a:gd name="adj1" fmla="val -36675"/>
              <a:gd name="adj2" fmla="val 820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Small Word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CE6280-F4E1-4C2D-AB27-2CDEFB346BFA}"/>
              </a:ext>
            </a:extLst>
          </p:cNvPr>
          <p:cNvSpPr/>
          <p:nvPr/>
        </p:nvSpPr>
        <p:spPr>
          <a:xfrm>
            <a:off x="6339984" y="2721634"/>
            <a:ext cx="1742536" cy="707366"/>
          </a:xfrm>
          <a:prstGeom prst="wedgeRoundRectCallout">
            <a:avLst>
              <a:gd name="adj1" fmla="val -34694"/>
              <a:gd name="adj2" fmla="val 8445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Small Word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8BB8FD8-A9B4-44DF-AACC-927619ACAD43}"/>
              </a:ext>
            </a:extLst>
          </p:cNvPr>
          <p:cNvSpPr/>
          <p:nvPr/>
        </p:nvSpPr>
        <p:spPr>
          <a:xfrm>
            <a:off x="8570487" y="2721634"/>
            <a:ext cx="1742536" cy="707366"/>
          </a:xfrm>
          <a:prstGeom prst="wedgeRoundRectCallout">
            <a:avLst>
              <a:gd name="adj1" fmla="val -37665"/>
              <a:gd name="adj2" fmla="val 868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Small Word</a:t>
            </a: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F1275C6-ECF4-4854-8A14-4CA49B7331EF}"/>
              </a:ext>
            </a:extLst>
          </p:cNvPr>
          <p:cNvSpPr/>
          <p:nvPr/>
        </p:nvSpPr>
        <p:spPr>
          <a:xfrm>
            <a:off x="3714535" y="2911415"/>
            <a:ext cx="301925" cy="3278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6C2027A0-4836-4ED5-B27B-161ACAEB0B9B}"/>
              </a:ext>
            </a:extLst>
          </p:cNvPr>
          <p:cNvSpPr/>
          <p:nvPr/>
        </p:nvSpPr>
        <p:spPr>
          <a:xfrm>
            <a:off x="5945038" y="2911415"/>
            <a:ext cx="301925" cy="3278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C8BED92B-223F-450F-B903-CC9719A81448}"/>
              </a:ext>
            </a:extLst>
          </p:cNvPr>
          <p:cNvSpPr/>
          <p:nvPr/>
        </p:nvSpPr>
        <p:spPr>
          <a:xfrm>
            <a:off x="8175541" y="2911415"/>
            <a:ext cx="301925" cy="32780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BED0A3B-26B1-4708-AD05-446A6DB48F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622">
        <p159:morph option="byObject"/>
      </p:transition>
    </mc:Choice>
    <mc:Fallback>
      <p:transition spd="slow" advTm="216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47E8-08FA-4A2B-B80D-870F0767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1D14E4D-E68C-4F8B-93AE-7796B3CF60B7}"/>
              </a:ext>
            </a:extLst>
          </p:cNvPr>
          <p:cNvSpPr/>
          <p:nvPr/>
        </p:nvSpPr>
        <p:spPr>
          <a:xfrm>
            <a:off x="1449239" y="2868282"/>
            <a:ext cx="3795622" cy="1496683"/>
          </a:xfrm>
          <a:prstGeom prst="wedgeRoundRectCallout">
            <a:avLst>
              <a:gd name="adj1" fmla="val -43052"/>
              <a:gd name="adj2" fmla="val 1321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Go to the market.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Get me eggs and milk.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Then return home.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16C6E28-D783-4BC3-930D-5A3EE80F8CFE}"/>
              </a:ext>
            </a:extLst>
          </p:cNvPr>
          <p:cNvSpPr/>
          <p:nvPr/>
        </p:nvSpPr>
        <p:spPr>
          <a:xfrm>
            <a:off x="7589842" y="2868282"/>
            <a:ext cx="2365042" cy="1496683"/>
          </a:xfrm>
          <a:prstGeom prst="wedgeRoundRectCallout">
            <a:avLst>
              <a:gd name="adj1" fmla="val 48035"/>
              <a:gd name="adj2" fmla="val 1321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Don't tell me what to do!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367C1F8-342B-4A80-8514-B56FC82BBA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850">
        <p159:morph option="byObject"/>
      </p:transition>
    </mc:Choice>
    <mc:Fallback>
      <p:transition spd="slow" advTm="198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AC90-39FA-47F5-A0A0-CFA54122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505502-A795-4B9D-9F27-B287FAF92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4FD85-B49A-4590-9520-1247F6AF3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Grammar</a:t>
            </a:r>
          </a:p>
          <a:p>
            <a:r>
              <a:rPr lang="en-US" dirty="0">
                <a:solidFill>
                  <a:schemeClr val="tx1"/>
                </a:solidFill>
              </a:rPr>
              <a:t>Spelling</a:t>
            </a:r>
          </a:p>
          <a:p>
            <a:r>
              <a:rPr lang="en-US" dirty="0">
                <a:solidFill>
                  <a:schemeClr val="tx1"/>
                </a:solidFill>
              </a:rPr>
              <a:t>Punctuation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14B17-AD23-4564-B313-A2B63F44E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33AB6A-4D06-4C07-9797-B8F237FC8C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r>
              <a:rPr lang="en-US" dirty="0">
                <a:solidFill>
                  <a:schemeClr val="tx1"/>
                </a:solidFill>
              </a:rPr>
              <a:t>Making sense</a:t>
            </a:r>
          </a:p>
          <a:p>
            <a:r>
              <a:rPr lang="en-US" dirty="0">
                <a:solidFill>
                  <a:schemeClr val="tx1"/>
                </a:solidFill>
              </a:rPr>
              <a:t>Intent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E13C3CB-D8A8-4FF1-952E-7EF9D99DC2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8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646">
        <p159:morph option="byObject"/>
      </p:transition>
    </mc:Choice>
    <mc:Fallback>
      <p:transition spd="slow" advTm="136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6854D3-826C-4C39-BF35-792F6781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8995D-B12B-45C3-A9EC-EA1CAFB89AE2}"/>
              </a:ext>
            </a:extLst>
          </p:cNvPr>
          <p:cNvSpPr/>
          <p:nvPr/>
        </p:nvSpPr>
        <p:spPr>
          <a:xfrm>
            <a:off x="2752283" y="3136612"/>
            <a:ext cx="6396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"Run can . </a:t>
            </a:r>
            <a:r>
              <a:rPr lang="en-US" sz="3200" b="1" dirty="0" err="1"/>
              <a:t>upways</a:t>
            </a:r>
            <a:r>
              <a:rPr lang="en-US" sz="3200" b="1" dirty="0"/>
              <a:t> the, to </a:t>
            </a:r>
            <a:r>
              <a:rPr lang="en-US" sz="3200" b="1" dirty="0" err="1"/>
              <a:t>healp</a:t>
            </a:r>
            <a:r>
              <a:rPr lang="en-US" sz="3200" b="1" dirty="0"/>
              <a:t>?!?"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2E8E639-4818-46D7-92CF-7A237563FBD8}"/>
              </a:ext>
            </a:extLst>
          </p:cNvPr>
          <p:cNvSpPr/>
          <p:nvPr/>
        </p:nvSpPr>
        <p:spPr>
          <a:xfrm>
            <a:off x="3105509" y="4382219"/>
            <a:ext cx="1794295" cy="897147"/>
          </a:xfrm>
          <a:prstGeom prst="wedgeRoundRectCallout">
            <a:avLst>
              <a:gd name="adj1" fmla="val 8013"/>
              <a:gd name="adj2" fmla="val -1394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Period?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B1BED7F-7003-456A-AF60-8725C8358678}"/>
              </a:ext>
            </a:extLst>
          </p:cNvPr>
          <p:cNvSpPr/>
          <p:nvPr/>
        </p:nvSpPr>
        <p:spPr>
          <a:xfrm>
            <a:off x="4758905" y="2122098"/>
            <a:ext cx="2504537" cy="684098"/>
          </a:xfrm>
          <a:prstGeom prst="wedgeRoundRectCallout">
            <a:avLst>
              <a:gd name="adj1" fmla="val -41987"/>
              <a:gd name="adj2" fmla="val 10480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Capitalization?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693FB87-CBDB-49C7-BF51-F02FCC46935D}"/>
              </a:ext>
            </a:extLst>
          </p:cNvPr>
          <p:cNvSpPr/>
          <p:nvPr/>
        </p:nvSpPr>
        <p:spPr>
          <a:xfrm>
            <a:off x="6671093" y="4168835"/>
            <a:ext cx="2504537" cy="684098"/>
          </a:xfrm>
          <a:prstGeom prst="wedgeRoundRectCallout">
            <a:avLst>
              <a:gd name="adj1" fmla="val 34"/>
              <a:gd name="adj2" fmla="val -1196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Spelling?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BA8EF58-83F1-478E-9219-B430B5CA2B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2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619">
        <p159:morph option="byObject"/>
      </p:transition>
    </mc:Choice>
    <mc:Fallback>
      <p:transition spd="slow" advTm="286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1E6-EBEF-42B5-9331-AEB7EAA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4C065-90C9-4123-85C8-CE096D343BCB}"/>
              </a:ext>
            </a:extLst>
          </p:cNvPr>
          <p:cNvSpPr/>
          <p:nvPr/>
        </p:nvSpPr>
        <p:spPr>
          <a:xfrm>
            <a:off x="2752283" y="3136612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"Colorless green ideas sleep furiously"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23DCA8-D28A-4A51-909B-93EC2E309ADC}"/>
              </a:ext>
            </a:extLst>
          </p:cNvPr>
          <p:cNvSpPr/>
          <p:nvPr/>
        </p:nvSpPr>
        <p:spPr>
          <a:xfrm>
            <a:off x="3105509" y="4382219"/>
            <a:ext cx="2260121" cy="1155939"/>
          </a:xfrm>
          <a:prstGeom prst="wedgeRoundRectCallout">
            <a:avLst>
              <a:gd name="adj1" fmla="val 18700"/>
              <a:gd name="adj2" fmla="val -12002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Colorless, but green?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6817D54-7915-4B84-9625-F721B14A9685}"/>
              </a:ext>
            </a:extLst>
          </p:cNvPr>
          <p:cNvSpPr/>
          <p:nvPr/>
        </p:nvSpPr>
        <p:spPr>
          <a:xfrm>
            <a:off x="5365630" y="1287780"/>
            <a:ext cx="2260121" cy="1155939"/>
          </a:xfrm>
          <a:prstGeom prst="wedgeRoundRectCallout">
            <a:avLst>
              <a:gd name="adj1" fmla="val 9540"/>
              <a:gd name="adj2" fmla="val 1172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Ideas can't sleep?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A5AAFF3-1CC3-4F89-920E-67B6C6371FE5}"/>
              </a:ext>
            </a:extLst>
          </p:cNvPr>
          <p:cNvSpPr/>
          <p:nvPr/>
        </p:nvSpPr>
        <p:spPr>
          <a:xfrm>
            <a:off x="6935638" y="4314069"/>
            <a:ext cx="2260121" cy="1155939"/>
          </a:xfrm>
          <a:prstGeom prst="wedgeRoundRectCallout">
            <a:avLst>
              <a:gd name="adj1" fmla="val -14124"/>
              <a:gd name="adj2" fmla="val -10658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Sleeping furiously?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9A9A2B7-42C8-4A60-AB26-52C6355D51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6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756">
        <p159:morph option="byObject"/>
      </p:transition>
    </mc:Choice>
    <mc:Fallback>
      <p:transition spd="slow" advTm="227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3214</TotalTime>
  <Words>573</Words>
  <Application>Microsoft Office PowerPoint</Application>
  <PresentationFormat>Widescreen</PresentationFormat>
  <Paragraphs>104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Courier New</vt:lpstr>
      <vt:lpstr>Basis</vt:lpstr>
      <vt:lpstr>Programming Languages</vt:lpstr>
      <vt:lpstr>What is a Programming Language</vt:lpstr>
      <vt:lpstr>Python and its Competition</vt:lpstr>
      <vt:lpstr>Why Python?</vt:lpstr>
      <vt:lpstr>A Small Language</vt:lpstr>
      <vt:lpstr>Commands</vt:lpstr>
      <vt:lpstr>Rules</vt:lpstr>
      <vt:lpstr>Syntax</vt:lpstr>
      <vt:lpstr>Semantics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40</cp:revision>
  <dcterms:created xsi:type="dcterms:W3CDTF">2017-06-09T19:25:05Z</dcterms:created>
  <dcterms:modified xsi:type="dcterms:W3CDTF">2018-01-06T23:36:49Z</dcterms:modified>
</cp:coreProperties>
</file>