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Executing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 program is written, it can be executed.</a:t>
            </a:r>
          </a:p>
          <a:p>
            <a:r>
              <a:rPr lang="en-US" dirty="0"/>
              <a:t>This means that the computer will read the text of the program line by line, and perform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say that a program is "Run" or "Executed".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is two things:</a:t>
            </a:r>
          </a:p>
          <a:p>
            <a:r>
              <a:rPr lang="en-US" dirty="0"/>
              <a:t>First, as a programming language it is a set of rules for writing Python programs.</a:t>
            </a:r>
          </a:p>
          <a:p>
            <a:r>
              <a:rPr lang="en-US" dirty="0"/>
              <a:t>Second, it is a program that can execute programs written in the Python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Technically, you can write programs in a text editor and then run them with Python separately.</a:t>
            </a:r>
          </a:p>
          <a:p>
            <a:r>
              <a:rPr lang="en-US" dirty="0"/>
              <a:t>However, most programmers use a Programming Environment that makes it very easy to write programs and then press a single button to run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write a Python program, you are really just writing some text.</a:t>
            </a:r>
          </a:p>
          <a:p>
            <a:r>
              <a:rPr lang="en-US" dirty="0"/>
              <a:t>That text needs to be valid Python text, following all of it syntax rules.</a:t>
            </a:r>
          </a:p>
          <a:p>
            <a:r>
              <a:rPr lang="en-US" dirty="0"/>
              <a:t>But that means its not that different from an essay you might write in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4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AFC6D25-85A7-4FF8-A5FF-8AD109D9D8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553">
        <p159:morph option="byObject"/>
      </p:transition>
    </mc:Choice>
    <mc:Fallback>
      <p:transition spd="slow" advTm="35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D6F-5CFF-40AB-986F-9B8F9CE9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Program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4888A11D-C41B-44DC-A30B-8192130158E6}"/>
              </a:ext>
            </a:extLst>
          </p:cNvPr>
          <p:cNvSpPr/>
          <p:nvPr/>
        </p:nvSpPr>
        <p:spPr>
          <a:xfrm>
            <a:off x="4553884" y="2156604"/>
            <a:ext cx="3053752" cy="36576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 3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 4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494EC-50B7-4F22-BEFA-10648E3B14F6}"/>
              </a:ext>
            </a:extLst>
          </p:cNvPr>
          <p:cNvSpPr txBox="1"/>
          <p:nvPr/>
        </p:nvSpPr>
        <p:spPr>
          <a:xfrm>
            <a:off x="4517512" y="180366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my_code.py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2E2B2A-8318-4221-846D-3C06875D762D}"/>
              </a:ext>
            </a:extLst>
          </p:cNvPr>
          <p:cNvSpPr/>
          <p:nvPr/>
        </p:nvSpPr>
        <p:spPr>
          <a:xfrm>
            <a:off x="3191773" y="2172994"/>
            <a:ext cx="1066945" cy="184691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0C230D13-453B-4A5D-8D69-1034F9575A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757">
        <p159:morph option="byObject"/>
      </p:transition>
    </mc:Choice>
    <mc:Fallback>
      <p:transition spd="slow" advTm="127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8C81-0BAD-4F16-B17E-FDA35E62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11B4-7C22-455A-A7F7-D8CA4F62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"Run"</a:t>
            </a:r>
          </a:p>
          <a:p>
            <a:r>
              <a:rPr lang="en-US" sz="3600" dirty="0"/>
              <a:t>"Executed"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64B0DA-69C3-4398-B324-969ACC9F0CAB}"/>
              </a:ext>
            </a:extLst>
          </p:cNvPr>
          <p:cNvSpPr/>
          <p:nvPr/>
        </p:nvSpPr>
        <p:spPr>
          <a:xfrm>
            <a:off x="4123426" y="2829464"/>
            <a:ext cx="3364302" cy="2294627"/>
          </a:xfrm>
          <a:prstGeom prst="wedgeRoundRectCallout">
            <a:avLst>
              <a:gd name="adj1" fmla="val -65119"/>
              <a:gd name="adj2" fmla="val -42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Although it may sound like a synonym, to "kill" a program means to end it (the opposite of "executing" it!)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6B952F-6797-4467-ACF0-D5107101F2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6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32">
        <p159:morph option="byObject"/>
      </p:transition>
    </mc:Choice>
    <mc:Fallback>
      <p:transition spd="slow" advTm="60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AC65-BA33-47B3-9F76-53ED8469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01D-EFA9-46E9-9B52-607B1764C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Programming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B90732-7C4F-44A0-AD47-549A29C00B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"Each statement should…"</a:t>
            </a:r>
          </a:p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"You cannot begin a variable with…"</a:t>
            </a:r>
          </a:p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"Defining a function requires …"</a:t>
            </a:r>
          </a:p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4BCC3-8534-4F00-8013-D9FF45100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pic>
        <p:nvPicPr>
          <p:cNvPr id="1026" name="Picture 2" descr="Image result for python icon">
            <a:extLst>
              <a:ext uri="{FF2B5EF4-FFF2-40B4-BE49-F238E27FC236}">
                <a16:creationId xmlns:a16="http://schemas.microsoft.com/office/drawing/2014/main" id="{08D060EB-31B4-4BB7-A17D-6D79E4ED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945" y="2809344"/>
            <a:ext cx="21907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icon">
            <a:extLst>
              <a:ext uri="{FF2B5EF4-FFF2-40B4-BE49-F238E27FC236}">
                <a16:creationId xmlns:a16="http://schemas.microsoft.com/office/drawing/2014/main" id="{BE8B5050-EF56-4EF3-855E-17E6FA85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41" y="2977334"/>
            <a:ext cx="1731810" cy="183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B16B67-14C4-4049-B7D0-39C6EA839B3D}"/>
              </a:ext>
            </a:extLst>
          </p:cNvPr>
          <p:cNvSpPr/>
          <p:nvPr/>
        </p:nvSpPr>
        <p:spPr>
          <a:xfrm>
            <a:off x="8405073" y="3643046"/>
            <a:ext cx="741872" cy="50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26AEBB88-6FA7-4C07-B752-62056BCCF3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7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914">
        <p159:morph option="byObject"/>
      </p:transition>
    </mc:Choice>
    <mc:Fallback>
      <p:transition spd="slow" advTm="17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FB9195-8DFD-4C0D-B3E9-C9030497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pic>
        <p:nvPicPr>
          <p:cNvPr id="2050" name="Picture 2" descr="https://scontent.fash1-1.fna.fbcdn.net/v/t35.0-12/14813333_10209594294948710_868072775_o.png?oh=89c2159c7c92a4d11d029db282e6e146&amp;oe=597D2804">
            <a:extLst>
              <a:ext uri="{FF2B5EF4-FFF2-40B4-BE49-F238E27FC236}">
                <a16:creationId xmlns:a16="http://schemas.microsoft.com/office/drawing/2014/main" id="{2A884731-9771-427A-9449-9BB286F5C1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42" y="1656272"/>
            <a:ext cx="9221731" cy="4917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78871D1-7069-47DC-A6D0-3FA0FB51BFDB}"/>
              </a:ext>
            </a:extLst>
          </p:cNvPr>
          <p:cNvSpPr/>
          <p:nvPr/>
        </p:nvSpPr>
        <p:spPr>
          <a:xfrm>
            <a:off x="384442" y="3985260"/>
            <a:ext cx="1600200" cy="1267364"/>
          </a:xfrm>
          <a:prstGeom prst="wedgeRoundRectCallout">
            <a:avLst>
              <a:gd name="adj1" fmla="val 70811"/>
              <a:gd name="adj2" fmla="val 148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 Editor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B716F52-DD44-458F-9E37-AC1ED3A8E035}"/>
              </a:ext>
            </a:extLst>
          </p:cNvPr>
          <p:cNvSpPr/>
          <p:nvPr/>
        </p:nvSpPr>
        <p:spPr>
          <a:xfrm>
            <a:off x="9825467" y="3985260"/>
            <a:ext cx="1600200" cy="1267364"/>
          </a:xfrm>
          <a:prstGeom prst="wedgeRoundRectCallout">
            <a:avLst>
              <a:gd name="adj1" fmla="val -102774"/>
              <a:gd name="adj2" fmla="val 668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 Area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C7C62B7-0F44-4FAD-AD4C-1FD86B7B351A}"/>
              </a:ext>
            </a:extLst>
          </p:cNvPr>
          <p:cNvSpPr/>
          <p:nvPr/>
        </p:nvSpPr>
        <p:spPr>
          <a:xfrm>
            <a:off x="5540909" y="2274426"/>
            <a:ext cx="1600200" cy="1267364"/>
          </a:xfrm>
          <a:prstGeom prst="wedgeRoundRectCallout">
            <a:avLst>
              <a:gd name="adj1" fmla="val -180402"/>
              <a:gd name="adj2" fmla="val -654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Button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280514FF-AAB1-485C-ABA9-15F797D3B1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6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914">
        <p159:morph option="byObject"/>
      </p:transition>
    </mc:Choice>
    <mc:Fallback>
      <p:transition spd="slow" advTm="19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2727-181E-40AB-95CA-49F98918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Programs are Text</a:t>
            </a:r>
          </a:p>
        </p:txBody>
      </p:sp>
      <p:pic>
        <p:nvPicPr>
          <p:cNvPr id="3076" name="Picture 4" descr="https://upload.wikimedia.org/wikipedia/commons/d/d6/Title_John_Ellis_Essay.jpg">
            <a:extLst>
              <a:ext uri="{FF2B5EF4-FFF2-40B4-BE49-F238E27FC236}">
                <a16:creationId xmlns:a16="http://schemas.microsoft.com/office/drawing/2014/main" id="{5CF815DF-641D-45E1-97D7-2E0C6DC40D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25" y="2057400"/>
            <a:ext cx="2714213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58BACF-D066-43EA-B517-FD8956CF9B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4" r="64233" b="8778"/>
          <a:stretch/>
        </p:blipFill>
        <p:spPr bwMode="auto">
          <a:xfrm>
            <a:off x="1677837" y="2002093"/>
            <a:ext cx="3731029" cy="4078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956BB459-A4D0-4762-ABA6-CF8CD3D043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9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435">
        <p159:morph option="byObject"/>
      </p:transition>
    </mc:Choice>
    <mc:Fallback>
      <p:transition spd="slow" advTm="154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13101</TotalTime>
  <Words>280</Words>
  <Application>Microsoft Office PowerPoint</Application>
  <PresentationFormat>Widescreen</PresentationFormat>
  <Paragraphs>43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Courier New</vt:lpstr>
      <vt:lpstr>Basis</vt:lpstr>
      <vt:lpstr>Execution</vt:lpstr>
      <vt:lpstr>Executing a Program</vt:lpstr>
      <vt:lpstr>Terminology</vt:lpstr>
      <vt:lpstr>Python</vt:lpstr>
      <vt:lpstr>Programming Environments</vt:lpstr>
      <vt:lpstr>Programs are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46</cp:revision>
  <dcterms:created xsi:type="dcterms:W3CDTF">2017-06-09T19:25:05Z</dcterms:created>
  <dcterms:modified xsi:type="dcterms:W3CDTF">2018-01-02T17:32:10Z</dcterms:modified>
</cp:coreProperties>
</file>