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9"/>
  </p:notes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think that learning to program is frustrating.</a:t>
            </a:r>
          </a:p>
          <a:p>
            <a:r>
              <a:rPr lang="en-US" dirty="0"/>
              <a:t>We've designed this course to not be frustrating, but sometimes it will be.</a:t>
            </a:r>
          </a:p>
          <a:p>
            <a:r>
              <a:rPr lang="en-US" dirty="0"/>
              <a:t>Learning a new subject can be hard.</a:t>
            </a:r>
          </a:p>
          <a:p>
            <a:r>
              <a:rPr lang="en-US" dirty="0"/>
              <a:t>However, keeping a few things in mind may help with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biggest misconceptions about computing is that some people can learn it and some people can't.</a:t>
            </a:r>
          </a:p>
          <a:p>
            <a:r>
              <a:rPr lang="en-US" dirty="0"/>
              <a:t>There is plenty of evidence against this idea, but it persists.</a:t>
            </a:r>
          </a:p>
          <a:p>
            <a:r>
              <a:rPr lang="en-US" dirty="0"/>
              <a:t>Some people may take more time than others, but that's true of anything.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determines if you'll be good at programming?</a:t>
            </a:r>
          </a:p>
          <a:p>
            <a:r>
              <a:rPr lang="en-US" dirty="0"/>
              <a:t>A lot of evidence suggests that it comes down to having a good attitude.</a:t>
            </a:r>
          </a:p>
          <a:p>
            <a:r>
              <a:rPr lang="en-US" dirty="0"/>
              <a:t>Believe that you can learn the material, given time and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trying until you get it.</a:t>
            </a:r>
          </a:p>
          <a:p>
            <a:r>
              <a:rPr lang="en-US" dirty="0"/>
              <a:t>Never say, "I failed on the first attempt, so I can't do it."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you've spent an hour on a problem and have made no progress, then GET HELP.</a:t>
            </a:r>
          </a:p>
          <a:p>
            <a:r>
              <a:rPr lang="en-US" dirty="0"/>
              <a:t>Ask the instructor, ask a TA, ask a friend.</a:t>
            </a:r>
          </a:p>
          <a:p>
            <a:r>
              <a:rPr lang="en-US" dirty="0"/>
              <a:t>Get help from SOMEONE.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absolute best way to do well in this course is to get started on work as soon as it is assigned.</a:t>
            </a:r>
          </a:p>
          <a:p>
            <a:r>
              <a:rPr lang="en-US" dirty="0"/>
              <a:t>Do not work for long periods of time.</a:t>
            </a:r>
          </a:p>
          <a:p>
            <a:r>
              <a:rPr lang="en-US" dirty="0"/>
              <a:t>Instead, work in short consistent bursts.</a:t>
            </a:r>
          </a:p>
          <a:p>
            <a:r>
              <a:rPr lang="en-US" dirty="0"/>
              <a:t>Scheduling 1-2 hours every day to work on this material is much better than doing it all the night it is due.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CDC6A0D-084B-45FB-8329-9D0056259D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26">
        <p159:morph option="byObject"/>
      </p:transition>
    </mc:Choice>
    <mc:Fallback>
      <p:transition spd="slow" advTm="28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FD6F-5CFF-40AB-986F-9B8F9CE9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Program Can Be Hard</a:t>
            </a:r>
          </a:p>
        </p:txBody>
      </p:sp>
      <p:pic>
        <p:nvPicPr>
          <p:cNvPr id="1026" name="Picture 2" descr="Angry coder by ousia">
            <a:extLst>
              <a:ext uri="{FF2B5EF4-FFF2-40B4-BE49-F238E27FC236}">
                <a16:creationId xmlns:a16="http://schemas.microsoft.com/office/drawing/2014/main" id="{03554941-0E2E-4B17-926B-713CE86A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05" y="2479232"/>
            <a:ext cx="2664991" cy="28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B1B92BB-02F1-4E26-B3C6-85D1EB64D5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244">
        <p159:morph option="byObject"/>
      </p:transition>
    </mc:Choice>
    <mc:Fallback>
      <p:transition spd="slow" advTm="152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8C80-CA44-427A-8507-21CB01E4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Alleged "Geek Gene"</a:t>
            </a:r>
          </a:p>
        </p:txBody>
      </p:sp>
      <p:pic>
        <p:nvPicPr>
          <p:cNvPr id="2050" name="Picture 2" descr="Image result for busted">
            <a:extLst>
              <a:ext uri="{FF2B5EF4-FFF2-40B4-BE49-F238E27FC236}">
                <a16:creationId xmlns:a16="http://schemas.microsoft.com/office/drawing/2014/main" id="{8DC6ED5D-B897-41F7-83B1-D509906ABA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65" y="2057400"/>
            <a:ext cx="717973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F83C3F-A855-41DF-AD48-36A272E173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118">
        <p159:morph option="byObject"/>
      </p:transition>
    </mc:Choice>
    <mc:Fallback>
      <p:transition spd="slow" advTm="171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6781-F267-4AB7-8E11-8FD3324F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Attitude</a:t>
            </a:r>
          </a:p>
        </p:txBody>
      </p:sp>
      <p:pic>
        <p:nvPicPr>
          <p:cNvPr id="4098" name="Picture 2" descr="Image result for puppy grow into it police">
            <a:extLst>
              <a:ext uri="{FF2B5EF4-FFF2-40B4-BE49-F238E27FC236}">
                <a16:creationId xmlns:a16="http://schemas.microsoft.com/office/drawing/2014/main" id="{10DA1E9E-EDBF-4AA7-9787-FC400573E8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1" y="2057400"/>
            <a:ext cx="605790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A9D2834-5EC1-4AC6-A436-F13D0CFDCC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4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465">
        <p159:morph option="byObject"/>
      </p:transition>
    </mc:Choice>
    <mc:Fallback>
      <p:transition spd="slow" advTm="144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89ED-6BB0-4E62-AE0D-12074F3A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Mastery learning</a:t>
            </a:r>
          </a:p>
        </p:txBody>
      </p:sp>
      <p:pic>
        <p:nvPicPr>
          <p:cNvPr id="5122" name="Picture 2" descr="https://s-media-cache-ak0.pinimg.com/originals/7c/fe/ca/7cfeca0d54a65cb1bef85a43be154767.jpg">
            <a:extLst>
              <a:ext uri="{FF2B5EF4-FFF2-40B4-BE49-F238E27FC236}">
                <a16:creationId xmlns:a16="http://schemas.microsoft.com/office/drawing/2014/main" id="{533D3879-26A0-4A50-BBAB-A2C563BD8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99" y="2057400"/>
            <a:ext cx="312686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DAF6647-F239-44A0-A760-4AA74817A9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4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877">
        <p159:morph option="byObject"/>
      </p:transition>
    </mc:Choice>
    <mc:Fallback>
      <p:transition spd="slow" advTm="78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A0FB-119C-47DD-8546-31A39090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695C-9528-4496-B7A6-380A18D4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Help Sources:</a:t>
            </a:r>
          </a:p>
          <a:p>
            <a:r>
              <a:rPr lang="en-US" dirty="0"/>
              <a:t>Instructor</a:t>
            </a:r>
          </a:p>
          <a:p>
            <a:r>
              <a:rPr lang="en-US" dirty="0"/>
              <a:t>Teaching Assistants</a:t>
            </a:r>
          </a:p>
          <a:p>
            <a:r>
              <a:rPr lang="en-US" dirty="0"/>
              <a:t>Friends in the course</a:t>
            </a:r>
          </a:p>
          <a:p>
            <a:r>
              <a:rPr lang="en-US" dirty="0"/>
              <a:t>The internet</a:t>
            </a:r>
          </a:p>
          <a:p>
            <a:r>
              <a:rPr lang="en-US" dirty="0"/>
              <a:t>…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A8D6E79-5E17-4D38-9BD4-1884BCB19B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18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016">
        <p159:morph option="byObject"/>
      </p:transition>
    </mc:Choice>
    <mc:Fallback>
      <p:transition spd="slow" advTm="130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0F5F-9557-4DDA-B267-A37D2E62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Early, Briefly, and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43F0-E1FE-471B-BAF5-9D544151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Early</a:t>
            </a:r>
          </a:p>
          <a:p>
            <a:pPr lvl="1"/>
            <a:r>
              <a:rPr lang="en-US" dirty="0"/>
              <a:t>Start when the assignment is first given</a:t>
            </a:r>
          </a:p>
          <a:p>
            <a:r>
              <a:rPr lang="en-US" sz="4000" dirty="0"/>
              <a:t>Briefly</a:t>
            </a:r>
          </a:p>
          <a:p>
            <a:pPr lvl="1"/>
            <a:r>
              <a:rPr lang="en-US" dirty="0"/>
              <a:t>Do not work to exhaustion</a:t>
            </a:r>
          </a:p>
          <a:p>
            <a:r>
              <a:rPr lang="en-US" sz="4000" dirty="0"/>
              <a:t>Often</a:t>
            </a:r>
          </a:p>
          <a:p>
            <a:pPr lvl="1"/>
            <a:r>
              <a:rPr lang="en-US" dirty="0"/>
              <a:t>Aim for regular practice rather than huge gaps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A2E6429-6002-447C-85F9-5A2E5CC33C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300">
        <p159:morph option="byObject"/>
      </p:transition>
    </mc:Choice>
    <mc:Fallback>
      <p:transition spd="slow" advTm="22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4338</TotalTime>
  <Words>333</Words>
  <Application>Microsoft Office PowerPoint</Application>
  <PresentationFormat>Widescreen</PresentationFormat>
  <Paragraphs>47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Basis</vt:lpstr>
      <vt:lpstr>Learning</vt:lpstr>
      <vt:lpstr>Learning to Program Can Be Hard</vt:lpstr>
      <vt:lpstr>The Alleged "Geek Gene"</vt:lpstr>
      <vt:lpstr>Good Attitude</vt:lpstr>
      <vt:lpstr>Mastery learning</vt:lpstr>
      <vt:lpstr>Getting Help</vt:lpstr>
      <vt:lpstr>Working Early, Briefly, and Often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48</cp:revision>
  <dcterms:created xsi:type="dcterms:W3CDTF">2017-06-09T19:25:05Z</dcterms:created>
  <dcterms:modified xsi:type="dcterms:W3CDTF">2017-12-28T16:17:44Z</dcterms:modified>
</cp:coreProperties>
</file>