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values in Python have a type.</a:t>
            </a:r>
          </a:p>
          <a:p>
            <a:r>
              <a:rPr lang="en-US" dirty="0"/>
              <a:t>The five basic types are: Integer, Float, String, Boolean, and None.</a:t>
            </a:r>
          </a:p>
          <a:p>
            <a:r>
              <a:rPr lang="en-US" dirty="0"/>
              <a:t>There are many other types you will learn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4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control what you can and cannot do with things.</a:t>
            </a:r>
          </a:p>
          <a:p>
            <a:r>
              <a:rPr lang="en-US" dirty="0"/>
              <a:t>We know that a number is a number because we can add it to another number, or </a:t>
            </a:r>
            <a:r>
              <a:rPr lang="en-US" dirty="0" err="1"/>
              <a:t>subract</a:t>
            </a:r>
            <a:r>
              <a:rPr lang="en-US" dirty="0"/>
              <a:t> it, or multiply it.</a:t>
            </a:r>
          </a:p>
          <a:p>
            <a:r>
              <a:rPr lang="en-US" dirty="0"/>
              <a:t>We can add two strings together, but we cannot subtract them - this is one reason why a string and a number are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 types are whole numbers.</a:t>
            </a:r>
          </a:p>
          <a:p>
            <a:r>
              <a:rPr lang="en-US" dirty="0"/>
              <a:t>They include both negative and positive numbers, so there are a lot of them.</a:t>
            </a:r>
          </a:p>
          <a:p>
            <a:r>
              <a:rPr lang="en-US" dirty="0"/>
              <a:t>Integer is often shortened to "</a:t>
            </a:r>
            <a:r>
              <a:rPr lang="en-US" dirty="0" err="1"/>
              <a:t>Int</a:t>
            </a:r>
            <a:r>
              <a:rPr lang="en-US" dirty="0"/>
              <a:t>" for convenience.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numbers have decimals, we call them Float types.</a:t>
            </a:r>
          </a:p>
          <a:p>
            <a:r>
              <a:rPr lang="en-US" dirty="0"/>
              <a:t>The period is what distinguishes Floats and Integers.</a:t>
            </a:r>
          </a:p>
          <a:p>
            <a:r>
              <a:rPr lang="en-US" dirty="0"/>
              <a:t>Remember - if a number has a period in it, then it is a float!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data is represented using String values.</a:t>
            </a:r>
          </a:p>
          <a:p>
            <a:r>
              <a:rPr lang="en-US" dirty="0"/>
              <a:t>The tricky thing about Strings is that *anything* can be stored as a String.</a:t>
            </a:r>
          </a:p>
          <a:p>
            <a:r>
              <a:rPr lang="en-US" dirty="0"/>
              <a:t>The only thing that makes it a string is the quotes.</a:t>
            </a:r>
          </a:p>
          <a:p>
            <a:r>
              <a:rPr lang="en-US" dirty="0"/>
              <a:t>A special case is the "empty string", which is a pair of quotes with nothing inside.</a:t>
            </a:r>
          </a:p>
          <a:p>
            <a:r>
              <a:rPr lang="en-US" dirty="0"/>
              <a:t>String is often shorted to "</a:t>
            </a:r>
            <a:r>
              <a:rPr lang="en-US" dirty="0" err="1"/>
              <a:t>Str</a:t>
            </a:r>
            <a:r>
              <a:rPr lang="en-US" dirty="0"/>
              <a:t>" for convenience.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Surprisingly often in programming, we are faced with "yes or no" values; these are referred to as Boolean values.</a:t>
            </a:r>
          </a:p>
          <a:p>
            <a:r>
              <a:rPr lang="en-US" dirty="0"/>
              <a:t>Specifically, we have a `True` and a `False` value.</a:t>
            </a:r>
          </a:p>
          <a:p>
            <a:r>
              <a:rPr lang="en-US" dirty="0"/>
              <a:t>Note that the T and F are capitalized, and there are no quotes around the words. </a:t>
            </a:r>
          </a:p>
          <a:p>
            <a:r>
              <a:rPr lang="en-US" dirty="0"/>
              <a:t>Boolean is often shortened to "Bool" for convenience.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you need to represent the absence of value, which we call None.</a:t>
            </a:r>
          </a:p>
          <a:p>
            <a:r>
              <a:rPr lang="en-US" dirty="0"/>
              <a:t>The None type is a special type that has only one value, which is also named None.</a:t>
            </a:r>
          </a:p>
          <a:p>
            <a:r>
              <a:rPr lang="en-US" dirty="0"/>
              <a:t>The None type can be hard to wrap your head around, but it doesn't come up too often.</a:t>
            </a:r>
          </a:p>
          <a:p>
            <a:r>
              <a:rPr lang="en-US" dirty="0"/>
              <a:t>For now, just remember that it has a capital N, and no 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34CB671-6960-429E-85A4-D3E3758640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602">
        <p159:morph option="byObject"/>
      </p:transition>
    </mc:Choice>
    <mc:Fallback>
      <p:transition spd="slow" advTm="36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EC7C-83C5-433E-80CD-E05B10BB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1E9CA-3BDD-409A-BB94-83947A224B9A}"/>
              </a:ext>
            </a:extLst>
          </p:cNvPr>
          <p:cNvSpPr txBox="1"/>
          <p:nvPr/>
        </p:nvSpPr>
        <p:spPr>
          <a:xfrm>
            <a:off x="2367951" y="1878833"/>
            <a:ext cx="3498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143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44.07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 string"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790BFF2-64F6-4664-BB2D-EFC385EF058D}"/>
              </a:ext>
            </a:extLst>
          </p:cNvPr>
          <p:cNvSpPr/>
          <p:nvPr/>
        </p:nvSpPr>
        <p:spPr>
          <a:xfrm>
            <a:off x="4416724" y="1965960"/>
            <a:ext cx="2898475" cy="518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36A2AED-6795-45CA-8212-CE6A4CD2D056}"/>
              </a:ext>
            </a:extLst>
          </p:cNvPr>
          <p:cNvSpPr/>
          <p:nvPr/>
        </p:nvSpPr>
        <p:spPr>
          <a:xfrm>
            <a:off x="4416723" y="2975969"/>
            <a:ext cx="2898475" cy="518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70B6F55-5618-4EA4-9A0B-95A266F5A591}"/>
              </a:ext>
            </a:extLst>
          </p:cNvPr>
          <p:cNvSpPr/>
          <p:nvPr/>
        </p:nvSpPr>
        <p:spPr>
          <a:xfrm>
            <a:off x="4416722" y="4763650"/>
            <a:ext cx="2898475" cy="518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A69254-78BC-45C4-8C90-A5CC9614E714}"/>
              </a:ext>
            </a:extLst>
          </p:cNvPr>
          <p:cNvSpPr/>
          <p:nvPr/>
        </p:nvSpPr>
        <p:spPr>
          <a:xfrm>
            <a:off x="4416721" y="5773659"/>
            <a:ext cx="2898475" cy="518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72FCEA-1709-461F-9CB8-7409B96CC0A9}"/>
              </a:ext>
            </a:extLst>
          </p:cNvPr>
          <p:cNvSpPr/>
          <p:nvPr/>
        </p:nvSpPr>
        <p:spPr>
          <a:xfrm>
            <a:off x="5106838" y="3881766"/>
            <a:ext cx="2208358" cy="518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AB980-A80A-4DB6-8546-23A61BBD7BF1}"/>
              </a:ext>
            </a:extLst>
          </p:cNvPr>
          <p:cNvSpPr txBox="1"/>
          <p:nvPr/>
        </p:nvSpPr>
        <p:spPr>
          <a:xfrm>
            <a:off x="7520509" y="1878833"/>
            <a:ext cx="3498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+mj-lt"/>
              </a:rPr>
              <a:t>Integer</a:t>
            </a:r>
          </a:p>
          <a:p>
            <a:endParaRPr lang="en-US" sz="3200" dirty="0">
              <a:highlight>
                <a:srgbClr val="FFFFFF"/>
              </a:highlight>
              <a:latin typeface="+mj-lt"/>
            </a:endParaRPr>
          </a:p>
          <a:p>
            <a:r>
              <a:rPr lang="en-US" sz="3200" dirty="0">
                <a:highlight>
                  <a:srgbClr val="FFFFFF"/>
                </a:highlight>
                <a:latin typeface="+mj-lt"/>
              </a:rPr>
              <a:t>Float</a:t>
            </a:r>
          </a:p>
          <a:p>
            <a:endParaRPr lang="en-US" sz="3200" dirty="0">
              <a:highlight>
                <a:srgbClr val="FFFFFF"/>
              </a:highlight>
              <a:latin typeface="+mj-lt"/>
            </a:endParaRPr>
          </a:p>
          <a:p>
            <a:r>
              <a:rPr lang="en-US" sz="3200" dirty="0">
                <a:highlight>
                  <a:srgbClr val="FFFFFF"/>
                </a:highlight>
                <a:latin typeface="+mj-lt"/>
              </a:rPr>
              <a:t>String</a:t>
            </a:r>
          </a:p>
          <a:p>
            <a:endParaRPr lang="en-US" sz="3200" dirty="0">
              <a:highlight>
                <a:srgbClr val="FFFFFF"/>
              </a:highlight>
              <a:latin typeface="+mj-lt"/>
            </a:endParaRPr>
          </a:p>
          <a:p>
            <a:r>
              <a:rPr lang="en-US" sz="3200" dirty="0">
                <a:highlight>
                  <a:srgbClr val="FFFFFF"/>
                </a:highlight>
                <a:latin typeface="+mj-lt"/>
              </a:rPr>
              <a:t>Boolean</a:t>
            </a:r>
          </a:p>
          <a:p>
            <a:endParaRPr lang="en-US" sz="3200" dirty="0">
              <a:highlight>
                <a:srgbClr val="FFFFFF"/>
              </a:highlight>
              <a:latin typeface="+mj-lt"/>
            </a:endParaRPr>
          </a:p>
          <a:p>
            <a:r>
              <a:rPr lang="en-US" sz="3200" dirty="0">
                <a:highlight>
                  <a:srgbClr val="FFFFFF"/>
                </a:highlight>
                <a:latin typeface="+mj-lt"/>
              </a:rPr>
              <a:t>None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9540867-2BB3-4212-B818-991B1B49A9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84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284">
        <p159:morph option="byObject"/>
      </p:transition>
    </mc:Choice>
    <mc:Fallback>
      <p:transition spd="slow" advTm="142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49C8-D4EE-40A2-BDCE-6F687C85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3DE068-2B8F-4A85-BAC1-2751FBF93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4430D-6A7E-4325-8B50-DCCDF8872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"Adding strings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"is great"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57D10-CF88-466C-B7FA-DB0BA00F9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E0983-21DC-4040-A17F-3E3026218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5428246" cy="3383280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"Can't minus"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–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"strings"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4338" name="Picture 2" descr="Right or wrong 5 by Arnoud999">
            <a:extLst>
              <a:ext uri="{FF2B5EF4-FFF2-40B4-BE49-F238E27FC236}">
                <a16:creationId xmlns:a16="http://schemas.microsoft.com/office/drawing/2014/main" id="{F0AFC9CF-2AB4-4C64-B3CA-5E9EE4E4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31" y="3128792"/>
            <a:ext cx="1000665" cy="10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Green tick - simple by Kliponius">
            <a:extLst>
              <a:ext uri="{FF2B5EF4-FFF2-40B4-BE49-F238E27FC236}">
                <a16:creationId xmlns:a16="http://schemas.microsoft.com/office/drawing/2014/main" id="{9F27CA63-AA0D-49BD-A7F2-4CF45537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88" y="4812367"/>
            <a:ext cx="1077952" cy="123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D248DBB-D8A0-482E-8CC8-5EAF2A9315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45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798">
        <p159:morph option="byObject"/>
      </p:transition>
    </mc:Choice>
    <mc:Fallback>
      <p:transition spd="slow" advTm="187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D17E-ED79-470C-81B3-C18ED6D3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0733E7-10BF-4F4F-83F3-C1DA35E1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Examples: </a:t>
            </a:r>
          </a:p>
          <a:p>
            <a:pPr marL="274320" lvl="1" indent="0">
              <a:buNone/>
            </a:pP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1024</a:t>
            </a:r>
            <a:endParaRPr lang="en-US" sz="2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55</a:t>
            </a:r>
            <a:endParaRPr lang="en-US" sz="2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sz="2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US" sz="2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  <a:endParaRPr lang="en-US" sz="2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1737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E94F777-D09F-4F93-B50F-88DAA4C6A2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48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815">
        <p159:morph option="byObject"/>
      </p:transition>
    </mc:Choice>
    <mc:Fallback>
      <p:transition spd="slow" advTm="128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D17E-ED79-470C-81B3-C18ED6D3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0733E7-10BF-4F4F-83F3-C1DA35E1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274320" lvl="1" indent="0">
              <a:buNone/>
            </a:pP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56.4</a:t>
            </a:r>
            <a:endParaRPr lang="en-US" sz="2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</a:t>
            </a:r>
            <a:endParaRPr lang="en-US" sz="2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</a:t>
            </a:r>
          </a:p>
          <a:p>
            <a:pPr marL="274320" lvl="1" indent="0">
              <a:buNone/>
            </a:pP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en-US" sz="2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1.02</a:t>
            </a:r>
            <a:endParaRPr lang="en-US" sz="2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100.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CFB1426-38D4-4ACA-8DAF-7D1F34B521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3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844">
        <p159:morph option="byObject"/>
      </p:transition>
    </mc:Choice>
    <mc:Fallback>
      <p:transition spd="slow" advTm="128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D17E-ED79-470C-81B3-C18ED6D3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0733E7-10BF-4F4F-83F3-C1DA35E1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274320" lvl="1" indent="0">
              <a:buNone/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"My name is Anna"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"Doggo"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"5"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"Four Score and Seven Years ago..."</a:t>
            </a:r>
            <a:endParaRPr lang="en-US" sz="5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6E7A6F3-0305-4F5D-8663-25FE09F4EC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75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3504">
        <p159:morph option="byObject"/>
      </p:transition>
    </mc:Choice>
    <mc:Fallback>
      <p:transition spd="slow" advTm="235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D17E-ED79-470C-81B3-C18ED6D3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0733E7-10BF-4F4F-83F3-C1DA35E1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274320" lvl="1" indent="0"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99C3683-43BA-485E-9A13-EBF25BF11A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6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2292">
        <p159:morph option="byObject"/>
      </p:transition>
    </mc:Choice>
    <mc:Fallback>
      <p:transition spd="slow" advTm="222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D17E-ED79-470C-81B3-C18ED6D3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0733E7-10BF-4F4F-83F3-C1DA35E1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274320" lvl="1" indent="0"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6F08527-462D-4E47-AF76-77997077449C}"/>
              </a:ext>
            </a:extLst>
          </p:cNvPr>
          <p:cNvSpPr/>
          <p:nvPr/>
        </p:nvSpPr>
        <p:spPr>
          <a:xfrm>
            <a:off x="4382219" y="3726612"/>
            <a:ext cx="3053751" cy="1483744"/>
          </a:xfrm>
          <a:prstGeom prst="wedgeRoundRectCallout">
            <a:avLst>
              <a:gd name="adj1" fmla="val -111421"/>
              <a:gd name="adj2" fmla="val -5129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only possible value for None is None!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B02B3DD-13F1-4D68-BF9B-91BEF3CC95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12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2664">
        <p159:morph option="byObject"/>
      </p:transition>
    </mc:Choice>
    <mc:Fallback>
      <p:transition spd="slow" advTm="226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4987</TotalTime>
  <Words>512</Words>
  <Application>Microsoft Office PowerPoint</Application>
  <PresentationFormat>Widescreen</PresentationFormat>
  <Paragraphs>99</Paragraphs>
  <Slides>8</Slides>
  <Notes>8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Courier New</vt:lpstr>
      <vt:lpstr>Basis</vt:lpstr>
      <vt:lpstr>Types</vt:lpstr>
      <vt:lpstr>The Basic Types</vt:lpstr>
      <vt:lpstr>What are Types</vt:lpstr>
      <vt:lpstr>Integer Types</vt:lpstr>
      <vt:lpstr>Float Types</vt:lpstr>
      <vt:lpstr>String Types</vt:lpstr>
      <vt:lpstr>Boolean Types</vt:lpstr>
      <vt:lpstr>The None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103</cp:revision>
  <dcterms:created xsi:type="dcterms:W3CDTF">2017-06-09T19:25:05Z</dcterms:created>
  <dcterms:modified xsi:type="dcterms:W3CDTF">2018-01-07T01:10:43Z</dcterms:modified>
</cp:coreProperties>
</file>