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Arithmetic.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ways, computers are just large machines for doing arithmetic.</a:t>
            </a:r>
          </a:p>
          <a:p>
            <a:r>
              <a:rPr lang="en-US" dirty="0"/>
              <a:t>Computers are very, very good at doing math.</a:t>
            </a:r>
          </a:p>
          <a:p>
            <a:r>
              <a:rPr lang="en-US" dirty="0"/>
              <a:t>In fact, modern computers can perform billions or even trillions of calculations per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six basic mathematical operators in Python that you should be familiar with: Addition, Subtraction, Multiplication, Division, Exponentiation, and Modulo.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plus sign (+) and minus sign (-) are used for addition and subtraction.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asterisk (*) is used for multiplication.</a:t>
            </a:r>
          </a:p>
          <a:p>
            <a:r>
              <a:rPr lang="en-US" dirty="0"/>
              <a:t>Two asterisks (**) are used for exponents (also known as powers).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forward slash is used for division.</a:t>
            </a:r>
          </a:p>
          <a:p>
            <a:r>
              <a:rPr lang="en-US" dirty="0"/>
              <a:t>When you divide two integers, you will always get a floating point number.</a:t>
            </a:r>
          </a:p>
          <a:p>
            <a:r>
              <a:rPr lang="en-US" dirty="0"/>
              <a:t>I'll say that </a:t>
            </a:r>
            <a:r>
              <a:rPr lang="en-US"/>
              <a:t>again - </a:t>
            </a:r>
            <a:r>
              <a:rPr lang="en-US" dirty="0"/>
              <a:t>whenever you do division, the result will always be a float!</a:t>
            </a:r>
          </a:p>
          <a:p>
            <a:r>
              <a:rPr lang="en-US" dirty="0"/>
              <a:t>Keep in mind, you cannot divide by 0!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probably never heard of the Modulo operator, but it's simple: it calculates the remainder.</a:t>
            </a:r>
          </a:p>
          <a:p>
            <a:r>
              <a:rPr lang="en-US" dirty="0"/>
              <a:t>Modulo is sometimes called "Clock Arithmetic", because it makes it easy to figure out time.</a:t>
            </a:r>
          </a:p>
          <a:p>
            <a:r>
              <a:rPr lang="en-US" dirty="0"/>
              <a:t>If someone said "It is 1600 hours", you could do "16 modulo 12" and find out they meant "4pm".</a:t>
            </a:r>
          </a:p>
          <a:p>
            <a:r>
              <a:rPr lang="en-US" dirty="0"/>
              <a:t>However, modulo has many other uses, such as for figuring out if numbers are even or odd.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run a program with operators, Python will do the math and then replace the result.</a:t>
            </a:r>
          </a:p>
          <a:p>
            <a:r>
              <a:rPr lang="en-US" dirty="0"/>
              <a:t>You will not be able to see the computer do the math by looking at just the code!</a:t>
            </a:r>
          </a:p>
          <a:p>
            <a:r>
              <a:rPr lang="en-US" dirty="0"/>
              <a:t>Notice the difference between the code on the left, and the actual actions that occur on the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use operators, there is an order of operations.</a:t>
            </a:r>
          </a:p>
          <a:p>
            <a:r>
              <a:rPr lang="en-US" dirty="0"/>
              <a:t>Parentheses, Exponent, Multiplication, Modulo, Division, Addition, Subtraction.</a:t>
            </a:r>
          </a:p>
          <a:p>
            <a:r>
              <a:rPr lang="en-US" dirty="0"/>
              <a:t>Whenever there's a tie, the left-most operation happens first.</a:t>
            </a:r>
          </a:p>
          <a:p>
            <a:r>
              <a:rPr lang="en-US" dirty="0"/>
              <a:t>Notice that you can always override any ordering by using parentheses.</a:t>
            </a:r>
          </a:p>
          <a:p>
            <a:r>
              <a:rPr lang="en-US" dirty="0"/>
              <a:t>You might already be familiar with this order: if not, here is a useful mnemonic:</a:t>
            </a:r>
          </a:p>
          <a:p>
            <a:r>
              <a:rPr lang="en-US" dirty="0"/>
              <a:t>Please Excuse My Most Dear Aunt Sally.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commons.wikimedia.org/w/index.php?title=File:Blue_Mountain_Supercomputer.jpg&amp;oldid=97682898" TargetMode="Externa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6B5D400-6628-476F-A29B-91247BB76A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72">
        <p159:morph option="byObject"/>
      </p:transition>
    </mc:Choice>
    <mc:Fallback xmlns="">
      <p:transition spd="slow" advTm="4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DFD7-61C2-4F7D-AD71-08C338BB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15362" name="Picture 2" descr="File:Blue Mountain Supercomputer.jpg">
            <a:extLst>
              <a:ext uri="{FF2B5EF4-FFF2-40B4-BE49-F238E27FC236}">
                <a16:creationId xmlns:a16="http://schemas.microsoft.com/office/drawing/2014/main" id="{714144F4-5F0C-4D8B-B0B3-406B75B197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28" y="2500798"/>
            <a:ext cx="6487065" cy="336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7CA1E-7A30-40B6-9146-8DD2ACD3AD64}"/>
              </a:ext>
            </a:extLst>
          </p:cNvPr>
          <p:cNvSpPr/>
          <p:nvPr/>
        </p:nvSpPr>
        <p:spPr>
          <a:xfrm>
            <a:off x="6477575" y="624691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>
                <a:solidFill>
                  <a:srgbClr val="222222"/>
                </a:solidFill>
                <a:latin typeface="Arial" panose="020B0604020202020204" pitchFamily="34" charset="0"/>
              </a:rPr>
              <a:t>"File:Blue Mountain Supercomputer.jpg." </a:t>
            </a:r>
            <a:r>
              <a:rPr lang="en-US" sz="700" i="1" dirty="0">
                <a:solidFill>
                  <a:srgbClr val="222222"/>
                </a:solidFill>
                <a:latin typeface="Arial" panose="020B0604020202020204" pitchFamily="34" charset="0"/>
              </a:rPr>
              <a:t>Wikimedia Commons, the free media repository</a:t>
            </a:r>
            <a:r>
              <a:rPr lang="en-US" sz="700" dirty="0">
                <a:solidFill>
                  <a:srgbClr val="222222"/>
                </a:solidFill>
                <a:latin typeface="Arial" panose="020B0604020202020204" pitchFamily="34" charset="0"/>
              </a:rPr>
              <a:t>. 6 Jun 2013, 14:41 UTC.7 Aug 2017, 16:34</a:t>
            </a:r>
          </a:p>
          <a:p>
            <a:r>
              <a:rPr lang="en-US" sz="700" dirty="0">
                <a:solidFill>
                  <a:srgbClr val="222222"/>
                </a:solidFill>
                <a:latin typeface="Arial" panose="020B0604020202020204" pitchFamily="34" charset="0"/>
              </a:rPr>
              <a:t>&lt;</a:t>
            </a:r>
            <a:r>
              <a:rPr lang="en-US" sz="700" dirty="0">
                <a:solidFill>
                  <a:srgbClr val="663366"/>
                </a:solidFill>
                <a:latin typeface="Arial" panose="020B0604020202020204" pitchFamily="34" charset="0"/>
                <a:hlinkClick r:id="rId6"/>
              </a:rPr>
              <a:t>https://commons.wikimedia.org/w/index.php?title=File:Blue_Mountain_Supercomputer.jpg&amp;oldid=97682898</a:t>
            </a:r>
            <a:r>
              <a:rPr lang="en-US" sz="700" dirty="0">
                <a:solidFill>
                  <a:srgbClr val="222222"/>
                </a:solidFill>
                <a:latin typeface="Arial" panose="020B0604020202020204" pitchFamily="34" charset="0"/>
              </a:rPr>
              <a:t>&gt;.</a:t>
            </a:r>
            <a:endParaRPr lang="en-US" sz="700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9ADB33C-C0C4-4020-A915-88D64FEF87AD}"/>
              </a:ext>
            </a:extLst>
          </p:cNvPr>
          <p:cNvSpPr/>
          <p:nvPr/>
        </p:nvSpPr>
        <p:spPr>
          <a:xfrm>
            <a:off x="7694763" y="1965960"/>
            <a:ext cx="2329132" cy="1484606"/>
          </a:xfrm>
          <a:prstGeom prst="cloudCallout">
            <a:avLst>
              <a:gd name="adj1" fmla="val -99352"/>
              <a:gd name="adj2" fmla="val 683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2+2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EC9050E-B7D4-4695-A877-0A62211DA8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830">
        <p159:morph option="byObject"/>
      </p:transition>
    </mc:Choice>
    <mc:Fallback xmlns="">
      <p:transition spd="slow" advTm="148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6222-F1D1-49E1-BD4B-F480D1B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3199D4-C1C3-42E8-B6CC-BF89868DB4DA}"/>
              </a:ext>
            </a:extLst>
          </p:cNvPr>
          <p:cNvSpPr/>
          <p:nvPr/>
        </p:nvSpPr>
        <p:spPr>
          <a:xfrm>
            <a:off x="4211409" y="1965960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A21-4EFA-4CCA-983F-D161F248D39F}"/>
              </a:ext>
            </a:extLst>
          </p:cNvPr>
          <p:cNvSpPr txBox="1"/>
          <p:nvPr/>
        </p:nvSpPr>
        <p:spPr>
          <a:xfrm>
            <a:off x="7199566" y="1903419"/>
            <a:ext cx="3498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Addition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Subtraction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Multiplication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Division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Exponentiation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Modulo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94326-2F55-43B3-BCCC-5854D73E70D8}"/>
              </a:ext>
            </a:extLst>
          </p:cNvPr>
          <p:cNvSpPr txBox="1"/>
          <p:nvPr/>
        </p:nvSpPr>
        <p:spPr>
          <a:xfrm>
            <a:off x="3483353" y="1878833"/>
            <a:ext cx="728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+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-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*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/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**</a:t>
            </a:r>
          </a:p>
          <a:p>
            <a:endParaRPr lang="en-US" sz="2400" dirty="0">
              <a:highlight>
                <a:srgbClr val="FFFFFF"/>
              </a:highlight>
              <a:latin typeface="+mj-lt"/>
            </a:endParaRPr>
          </a:p>
          <a:p>
            <a:r>
              <a:rPr lang="en-US" sz="2400" dirty="0">
                <a:highlight>
                  <a:srgbClr val="FFFFFF"/>
                </a:highlight>
                <a:latin typeface="+mj-lt"/>
              </a:rPr>
              <a:t>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9F34AF-D1F5-49A9-8D0A-C4F933BF8D23}"/>
              </a:ext>
            </a:extLst>
          </p:cNvPr>
          <p:cNvSpPr/>
          <p:nvPr/>
        </p:nvSpPr>
        <p:spPr>
          <a:xfrm>
            <a:off x="4211408" y="2689961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02DF44-60EE-4A99-8CBE-B7C1A971DEFF}"/>
              </a:ext>
            </a:extLst>
          </p:cNvPr>
          <p:cNvSpPr/>
          <p:nvPr/>
        </p:nvSpPr>
        <p:spPr>
          <a:xfrm>
            <a:off x="4211407" y="3413962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62AAF1-D7D1-4CCD-875F-0875ADE0E89F}"/>
              </a:ext>
            </a:extLst>
          </p:cNvPr>
          <p:cNvSpPr/>
          <p:nvPr/>
        </p:nvSpPr>
        <p:spPr>
          <a:xfrm>
            <a:off x="4211406" y="4137963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6117FA-3FC0-4B45-9D74-721E8BF80AB8}"/>
              </a:ext>
            </a:extLst>
          </p:cNvPr>
          <p:cNvSpPr/>
          <p:nvPr/>
        </p:nvSpPr>
        <p:spPr>
          <a:xfrm>
            <a:off x="4211405" y="4861964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DCA38E-37EF-4D26-91A0-60EDA3C3A9A2}"/>
              </a:ext>
            </a:extLst>
          </p:cNvPr>
          <p:cNvSpPr/>
          <p:nvPr/>
        </p:nvSpPr>
        <p:spPr>
          <a:xfrm>
            <a:off x="4211404" y="5585963"/>
            <a:ext cx="2898475" cy="3753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77B60AE-F103-4316-935F-D6CA75258E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877">
        <p159:morph option="byObject"/>
      </p:transition>
    </mc:Choice>
    <mc:Fallback xmlns="">
      <p:transition spd="slow" advTm="128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E875-67E3-4F9B-973B-6B2BC0C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3B4-2550-414F-B8ED-77689026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Addition (+)</a:t>
            </a: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-10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Subtraction (-)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8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1E30725-DC49-4A27-8830-84D3AEB707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833">
        <p159:morph option="byObject"/>
      </p:transition>
    </mc:Choice>
    <mc:Fallback xmlns="">
      <p:transition spd="slow" advTm="68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E875-67E3-4F9B-973B-6B2BC0C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and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3B4-2550-414F-B8ED-77689026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Multiplication (*)</a:t>
            </a: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-5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-25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Exponentiation (*)</a:t>
            </a:r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16</a:t>
            </a:r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06F1962-5715-4C3C-BEEC-6DCA8452E3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86">
        <p159:morph option="byObject"/>
      </p:transition>
    </mc:Choice>
    <mc:Fallback xmlns="">
      <p:transition spd="slow" advTm="96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E875-67E3-4F9B-973B-6B2BC0C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3B4-2550-414F-B8ED-77689026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Division (/)</a:t>
            </a: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0.25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1.0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2.5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.5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5.0</a:t>
            </a:r>
            <a:endParaRPr lang="en-US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78ECAE7-5834-4943-9B5B-2153414A6E71}"/>
              </a:ext>
            </a:extLst>
          </p:cNvPr>
          <p:cNvSpPr/>
          <p:nvPr/>
        </p:nvSpPr>
        <p:spPr>
          <a:xfrm>
            <a:off x="3640346" y="3605841"/>
            <a:ext cx="2455653" cy="1518250"/>
          </a:xfrm>
          <a:prstGeom prst="wedgeRoundRectCallout">
            <a:avLst>
              <a:gd name="adj1" fmla="val -94537"/>
              <a:gd name="adj2" fmla="val -375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Division always results in a float!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2168C99-D239-4BB1-B7F1-4B256A07EB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018">
        <p159:morph option="byObject"/>
      </p:transition>
    </mc:Choice>
    <mc:Fallback xmlns="">
      <p:transition spd="slow" advTm="190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E875-67E3-4F9B-973B-6B2BC0C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3B4-2550-414F-B8ED-77689026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Modulo (%)</a:t>
            </a: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78ECAE7-5834-4943-9B5B-2153414A6E71}"/>
              </a:ext>
            </a:extLst>
          </p:cNvPr>
          <p:cNvSpPr/>
          <p:nvPr/>
        </p:nvSpPr>
        <p:spPr>
          <a:xfrm>
            <a:off x="3640346" y="3429000"/>
            <a:ext cx="2656937" cy="1695091"/>
          </a:xfrm>
          <a:prstGeom prst="wedgeRoundRectCallout">
            <a:avLst>
              <a:gd name="adj1" fmla="val -96485"/>
              <a:gd name="adj2" fmla="val -3342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Modulo by 2 results in 0 or 1, for even or odd.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9629469-AF9F-4DA2-8283-D04D5804EB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293">
        <p159:morph option="byObject"/>
      </p:transition>
    </mc:Choice>
    <mc:Fallback xmlns="">
      <p:transition spd="slow" advTm="292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3DAF-A87A-4178-AF3E-EBE4062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Operators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211D4-E880-4FAA-A852-B182BA69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A916F7-BBE1-4063-9DFF-F46EAFF29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Courier New" panose="02070309020205020404" pitchFamily="49" charset="0"/>
              </a:rPr>
              <a:t>&gt;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6ECDC1-4282-4151-886C-8764EFDED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the computer's head…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42F95F-2352-4694-AFF7-FB08D6EDB6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</a:p>
          <a:p>
            <a:pPr marL="45720" indent="0">
              <a:buNone/>
            </a:pPr>
            <a:r>
              <a:rPr lang="en-US" dirty="0"/>
              <a:t>Becomes…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4</a:t>
            </a:r>
          </a:p>
          <a:p>
            <a:pPr marL="45720" indent="0">
              <a:buNone/>
            </a:pPr>
            <a:r>
              <a:rPr lang="en-US" dirty="0"/>
              <a:t>Becomes…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F58F5C1-F7F2-4DEE-9453-3C6FDC2A87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261">
        <p159:morph option="byObject"/>
      </p:transition>
    </mc:Choice>
    <mc:Fallback xmlns="">
      <p:transition spd="slow" advTm="212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8CC6D1-192F-46E7-B2F3-DD1C0E25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92669C-BB97-47B0-9123-332DE20B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Please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(Parentheses)</a:t>
            </a:r>
          </a:p>
          <a:p>
            <a:pPr marL="45720" indent="0">
              <a:buNone/>
            </a:pPr>
            <a:r>
              <a:rPr lang="en-US" sz="2800" dirty="0"/>
              <a:t>Excuse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(Exponents)</a:t>
            </a:r>
          </a:p>
          <a:p>
            <a:pPr marL="45720" indent="0">
              <a:buNone/>
            </a:pPr>
            <a:r>
              <a:rPr lang="en-US" sz="2800" dirty="0"/>
              <a:t>My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(Multiplication)</a:t>
            </a:r>
          </a:p>
          <a:p>
            <a:pPr marL="45720" indent="0">
              <a:buNone/>
            </a:pPr>
            <a:r>
              <a:rPr lang="en-US" sz="2800" dirty="0"/>
              <a:t>Most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(Modulo)</a:t>
            </a:r>
          </a:p>
          <a:p>
            <a:pPr marL="45720" indent="0">
              <a:buNone/>
            </a:pPr>
            <a:r>
              <a:rPr lang="en-US" sz="2800" dirty="0"/>
              <a:t>Dear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(Division)</a:t>
            </a:r>
          </a:p>
          <a:p>
            <a:pPr marL="45720" indent="0">
              <a:buNone/>
            </a:pPr>
            <a:r>
              <a:rPr lang="en-US" sz="2800" dirty="0"/>
              <a:t>Aunt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(Addition)</a:t>
            </a:r>
          </a:p>
          <a:p>
            <a:pPr marL="45720" indent="0">
              <a:buNone/>
            </a:pPr>
            <a:r>
              <a:rPr lang="en-US" sz="2800" dirty="0"/>
              <a:t>Sally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(Subtraction)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FEF864-2313-4DAE-9035-DA1A019A41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717">
        <p159:morph option="byObject"/>
      </p:transition>
    </mc:Choice>
    <mc:Fallback xmlns="">
      <p:transition spd="slow" advTm="317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5070</TotalTime>
  <Words>547</Words>
  <Application>Microsoft Office PowerPoint</Application>
  <PresentationFormat>Widescreen</PresentationFormat>
  <Paragraphs>116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Basis</vt:lpstr>
      <vt:lpstr>Arithmetic</vt:lpstr>
      <vt:lpstr>Purpose</vt:lpstr>
      <vt:lpstr>Operators</vt:lpstr>
      <vt:lpstr>Addition and Subtraction</vt:lpstr>
      <vt:lpstr>Multiplication and Exponentiation</vt:lpstr>
      <vt:lpstr>Division</vt:lpstr>
      <vt:lpstr>Modulo</vt:lpstr>
      <vt:lpstr>Using the Operators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119</cp:revision>
  <dcterms:created xsi:type="dcterms:W3CDTF">2017-06-09T19:25:05Z</dcterms:created>
  <dcterms:modified xsi:type="dcterms:W3CDTF">2018-01-07T17:34:27Z</dcterms:modified>
</cp:coreProperties>
</file>