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026" autoAdjust="0"/>
  </p:normalViewPr>
  <p:slideViewPr>
    <p:cSldViewPr snapToGrid="0" showGuides="1">
      <p:cViewPr varScale="1">
        <p:scale>
          <a:sx n="56" d="100"/>
          <a:sy n="56" d="100"/>
        </p:scale>
        <p:origin x="1176" y="72"/>
      </p:cViewPr>
      <p:guideLst>
        <p:guide orient="horz" pos="20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62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0E7DF3-FE02-4A7A-88AA-0B8EF24DA87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99D154-C081-4433-AC07-661EE69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learn about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let us store and load information.</a:t>
            </a:r>
          </a:p>
          <a:p>
            <a:r>
              <a:rPr lang="en-US" dirty="0"/>
              <a:t>In other words, we can "read" from and "write to" a variable with data.</a:t>
            </a:r>
          </a:p>
          <a:p>
            <a:r>
              <a:rPr lang="en-US" dirty="0"/>
              <a:t>This lets us use data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7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think of a variable as a box that holds data.</a:t>
            </a:r>
          </a:p>
          <a:p>
            <a:r>
              <a:rPr lang="en-US" dirty="0"/>
              <a:t>That data could be a number, a string, or any type of data.</a:t>
            </a:r>
          </a:p>
          <a:p>
            <a:r>
              <a:rPr lang="en-US" dirty="0"/>
              <a:t>After the data is put in, we can take it out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Anywhere that you use literal data, you can replace it with a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in computing are very different from variables in math.</a:t>
            </a:r>
          </a:p>
          <a:p>
            <a:r>
              <a:rPr lang="en-US" dirty="0"/>
              <a:t>In math, a variable is an unknown that we are solving for.</a:t>
            </a:r>
          </a:p>
          <a:p>
            <a:r>
              <a:rPr lang="en-US" dirty="0"/>
              <a:t>In computing, we always know the value of a variable, but we are manipulating it.</a:t>
            </a:r>
          </a:p>
          <a:p>
            <a:r>
              <a:rPr lang="en-US" dirty="0"/>
              <a:t>A variable varies over time, but according to instructions that the programmer has written.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9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are defined by their name.</a:t>
            </a:r>
          </a:p>
          <a:p>
            <a:r>
              <a:rPr lang="en-US" dirty="0"/>
              <a:t>Names are absolutely crucial in programming, and choosing them is an art.</a:t>
            </a:r>
          </a:p>
          <a:p>
            <a:r>
              <a:rPr lang="en-US" dirty="0"/>
              <a:t>Names are best when they are accurate, meaningful, and concise.</a:t>
            </a:r>
          </a:p>
          <a:p>
            <a:r>
              <a:rPr lang="en-US" dirty="0"/>
              <a:t>We use good variable names to communicate clearly; not just with other programmers, but with ourselves as we try to figure out code that we have written.</a:t>
            </a:r>
          </a:p>
          <a:p>
            <a:r>
              <a:rPr lang="en-US" dirty="0"/>
              <a:t>Of course, computers do not understand variable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rules for naming variables:</a:t>
            </a:r>
          </a:p>
          <a:p>
            <a:r>
              <a:rPr lang="en-US" dirty="0"/>
              <a:t>Names can only have letters, numbers, and underscores.</a:t>
            </a:r>
          </a:p>
          <a:p>
            <a:r>
              <a:rPr lang="en-US" dirty="0"/>
              <a:t>Names must begin with a letter or underscore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D154-C081-4433-AC07-661EE691A8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5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1BB9-6BF1-45DD-A295-1C16F94DB944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068D8-D2B7-4162-B8EF-05E5DC99D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7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23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buClrTx/>
              <a:defRPr sz="2200">
                <a:solidFill>
                  <a:schemeClr val="tx1"/>
                </a:solidFill>
              </a:defRPr>
            </a:lvl1pPr>
            <a:lvl2pPr>
              <a:buClrTx/>
              <a:defRPr sz="20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600">
                <a:solidFill>
                  <a:schemeClr val="tx1"/>
                </a:solidFill>
              </a:defRPr>
            </a:lvl4pPr>
            <a:lvl5pPr>
              <a:buClrTx/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2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buClrTx/>
              <a:defRPr sz="3200">
                <a:solidFill>
                  <a:schemeClr val="tx1"/>
                </a:solidFill>
              </a:defRPr>
            </a:lvl1pPr>
            <a:lvl2pPr>
              <a:buClrTx/>
              <a:defRPr sz="2800">
                <a:solidFill>
                  <a:schemeClr val="tx1"/>
                </a:solidFill>
              </a:defRPr>
            </a:lvl2pPr>
            <a:lvl3pPr>
              <a:buClrTx/>
              <a:defRPr sz="2400">
                <a:solidFill>
                  <a:schemeClr val="tx1"/>
                </a:solidFill>
              </a:defRPr>
            </a:lvl3pPr>
            <a:lvl4pPr>
              <a:buClrTx/>
              <a:defRPr sz="2000">
                <a:solidFill>
                  <a:schemeClr val="tx1"/>
                </a:solidFill>
              </a:defRPr>
            </a:lvl4pPr>
            <a:lvl5pPr>
              <a:buClrTx/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2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8571BB9-6BF1-45DD-A295-1C16F94DB944}" type="datetimeFigureOut">
              <a:rPr lang="en-US" smtClean="0"/>
              <a:pPr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8C068D8-D2B7-4162-B8EF-05E5DC99D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30BA-40E2-46F9-AF7E-383A3191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B7E2-50CB-4BEE-9464-FFA228A3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Programming in Python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BC81217-499B-4017-A4DA-8D5E37625C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219">
        <p159:morph option="byObject"/>
      </p:transition>
    </mc:Choice>
    <mc:Fallback>
      <p:transition spd="slow" advTm="32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7EC6-8B84-45A3-A9C2-D95231F3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473313-626F-49A7-8F22-377A412DE61F}"/>
              </a:ext>
            </a:extLst>
          </p:cNvPr>
          <p:cNvSpPr/>
          <p:nvPr/>
        </p:nvSpPr>
        <p:spPr>
          <a:xfrm>
            <a:off x="3324045" y="196596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our_ages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total_age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age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our_ages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total_age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age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total_age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5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6F8160-7BD7-4370-8A15-F6460243AF99}"/>
              </a:ext>
            </a:extLst>
          </p:cNvPr>
          <p:cNvSpPr/>
          <p:nvPr/>
        </p:nvSpPr>
        <p:spPr>
          <a:xfrm>
            <a:off x="3174521" y="1965960"/>
            <a:ext cx="2122098" cy="5184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BF3A4D-B4D2-4497-8DBE-43D15E276960}"/>
              </a:ext>
            </a:extLst>
          </p:cNvPr>
          <p:cNvSpPr/>
          <p:nvPr/>
        </p:nvSpPr>
        <p:spPr>
          <a:xfrm>
            <a:off x="3306792" y="2758946"/>
            <a:ext cx="2122098" cy="6571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2242B9-CF0F-4342-9F94-D44100FCFE89}"/>
              </a:ext>
            </a:extLst>
          </p:cNvPr>
          <p:cNvSpPr/>
          <p:nvPr/>
        </p:nvSpPr>
        <p:spPr>
          <a:xfrm>
            <a:off x="5561162" y="3656422"/>
            <a:ext cx="2122098" cy="6571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9F06A1-679A-4570-B33F-7C9074B46DD6}"/>
              </a:ext>
            </a:extLst>
          </p:cNvPr>
          <p:cNvSpPr/>
          <p:nvPr/>
        </p:nvSpPr>
        <p:spPr>
          <a:xfrm>
            <a:off x="4106174" y="3622562"/>
            <a:ext cx="948905" cy="6571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931245-2C74-4900-BEFD-1502C0768876}"/>
              </a:ext>
            </a:extLst>
          </p:cNvPr>
          <p:cNvSpPr/>
          <p:nvPr/>
        </p:nvSpPr>
        <p:spPr>
          <a:xfrm>
            <a:off x="4192438" y="4486178"/>
            <a:ext cx="2122098" cy="6571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4D5F11-357A-47DA-8945-D85076075C26}"/>
              </a:ext>
            </a:extLst>
          </p:cNvPr>
          <p:cNvSpPr/>
          <p:nvPr/>
        </p:nvSpPr>
        <p:spPr>
          <a:xfrm>
            <a:off x="4580626" y="5332338"/>
            <a:ext cx="2122098" cy="6571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D5B1FB-FFF9-4949-9C9E-C787E2F0861C}"/>
              </a:ext>
            </a:extLst>
          </p:cNvPr>
          <p:cNvSpPr/>
          <p:nvPr/>
        </p:nvSpPr>
        <p:spPr>
          <a:xfrm>
            <a:off x="6918385" y="4495468"/>
            <a:ext cx="948905" cy="6571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F613FBA4-DCD5-4DEA-AE20-0A98FDCE9575}"/>
              </a:ext>
            </a:extLst>
          </p:cNvPr>
          <p:cNvSpPr/>
          <p:nvPr/>
        </p:nvSpPr>
        <p:spPr>
          <a:xfrm>
            <a:off x="1000664" y="4279675"/>
            <a:ext cx="1966823" cy="1052663"/>
          </a:xfrm>
          <a:prstGeom prst="wedgeRoundRectCallout">
            <a:avLst>
              <a:gd name="adj1" fmla="val 73027"/>
              <a:gd name="adj2" fmla="val -13581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Variables!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D8D7DC1-FB53-4A2C-B8F6-9D5AC5AF44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72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465">
        <p159:morph option="byObject"/>
      </p:transition>
    </mc:Choice>
    <mc:Fallback>
      <p:transition spd="slow" advTm="124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42F4-8738-417D-9226-FE1A992D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1DDCD1-0304-4FF2-BE46-5FBCE96ACB07}"/>
              </a:ext>
            </a:extLst>
          </p:cNvPr>
          <p:cNvSpPr/>
          <p:nvPr/>
        </p:nvSpPr>
        <p:spPr>
          <a:xfrm>
            <a:off x="5380008" y="3125027"/>
            <a:ext cx="1926566" cy="1761945"/>
          </a:xfrm>
          <a:prstGeom prst="rect">
            <a:avLst/>
          </a:prstGeom>
          <a:scene3d>
            <a:camera prst="isometricOffAxis2Top"/>
            <a:lightRig rig="contrasting" dir="t"/>
          </a:scene3d>
          <a:sp3d extrusionH="1270000" contourW="12700" prstMaterial="powder"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B4F45-C130-40BB-943D-113E37D4123E}"/>
              </a:ext>
            </a:extLst>
          </p:cNvPr>
          <p:cNvSpPr txBox="1"/>
          <p:nvPr/>
        </p:nvSpPr>
        <p:spPr>
          <a:xfrm rot="452694">
            <a:off x="5046454" y="4656139"/>
            <a:ext cx="220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E3C64-F008-4524-8CDC-F1A02019059F}"/>
              </a:ext>
            </a:extLst>
          </p:cNvPr>
          <p:cNvSpPr txBox="1"/>
          <p:nvPr/>
        </p:nvSpPr>
        <p:spPr>
          <a:xfrm>
            <a:off x="3030942" y="1965960"/>
            <a:ext cx="61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1AD71299-1AB6-46DE-9EE9-0053B0F04FEA}"/>
              </a:ext>
            </a:extLst>
          </p:cNvPr>
          <p:cNvSpPr/>
          <p:nvPr/>
        </p:nvSpPr>
        <p:spPr>
          <a:xfrm rot="5400000">
            <a:off x="4447733" y="1868923"/>
            <a:ext cx="1155940" cy="1585329"/>
          </a:xfrm>
          <a:prstGeom prst="bentArrow">
            <a:avLst>
              <a:gd name="adj1" fmla="val 21834"/>
              <a:gd name="adj2" fmla="val 28957"/>
              <a:gd name="adj3" fmla="val 26583"/>
              <a:gd name="adj4" fmla="val 5166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CB2A70A2-653F-4D42-AE07-1BAB9233255F}"/>
              </a:ext>
            </a:extLst>
          </p:cNvPr>
          <p:cNvSpPr/>
          <p:nvPr/>
        </p:nvSpPr>
        <p:spPr>
          <a:xfrm>
            <a:off x="6824513" y="2083617"/>
            <a:ext cx="1672729" cy="1146969"/>
          </a:xfrm>
          <a:prstGeom prst="bentArrow">
            <a:avLst>
              <a:gd name="adj1" fmla="val 20341"/>
              <a:gd name="adj2" fmla="val 28957"/>
              <a:gd name="adj3" fmla="val 35538"/>
              <a:gd name="adj4" fmla="val 4420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4C180CF-F987-412C-8701-EDD7AF91B2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30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126">
        <p159:morph option="byObject"/>
      </p:transition>
    </mc:Choice>
    <mc:Fallback>
      <p:transition spd="slow" advTm="131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ED8A-0342-45CF-9EF7-16E35927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vs.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4EF9E-6975-4ACF-B956-CFB435C4E2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E54EE3-DB88-408F-AF52-53FDD99C38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age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age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30AD48A-42CE-4BDA-9966-B736905A60ED}"/>
              </a:ext>
            </a:extLst>
          </p:cNvPr>
          <p:cNvSpPr/>
          <p:nvPr/>
        </p:nvSpPr>
        <p:spPr>
          <a:xfrm>
            <a:off x="4598167" y="2316191"/>
            <a:ext cx="1299713" cy="547778"/>
          </a:xfrm>
          <a:prstGeom prst="wedgeRoundRectCallout">
            <a:avLst>
              <a:gd name="adj1" fmla="val 84034"/>
              <a:gd name="adj2" fmla="val -3571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Write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47ACD12-5432-425C-A2D9-AD122F029DC6}"/>
              </a:ext>
            </a:extLst>
          </p:cNvPr>
          <p:cNvSpPr/>
          <p:nvPr/>
        </p:nvSpPr>
        <p:spPr>
          <a:xfrm>
            <a:off x="8340880" y="3040811"/>
            <a:ext cx="1299713" cy="547778"/>
          </a:xfrm>
          <a:prstGeom prst="wedgeRoundRectCallout">
            <a:avLst>
              <a:gd name="adj1" fmla="val -80568"/>
              <a:gd name="adj2" fmla="val -5146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Read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7872C760-3F7E-450A-93C5-501A3AF5B0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65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989">
        <p159:morph option="byObject"/>
      </p:transition>
    </mc:Choice>
    <mc:Fallback>
      <p:transition spd="slow" advTm="598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A6C8-B6A7-4B4A-BCB1-89BBE4EE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from Math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1841B-F5BC-47E8-910E-1FFEAC70F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(Algebra)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8E0EA-C926-44CB-AB69-3FFCB079F7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y = 5 * x + 3</a:t>
            </a:r>
          </a:p>
          <a:p>
            <a:pPr marL="45720" indent="0">
              <a:buNone/>
            </a:pPr>
            <a:r>
              <a:rPr lang="en-US" dirty="0"/>
              <a:t>y = 5 * (1 + y) + 3</a:t>
            </a:r>
          </a:p>
          <a:p>
            <a:pPr marL="45720" indent="0">
              <a:buNone/>
            </a:pPr>
            <a:r>
              <a:rPr lang="en-US" dirty="0"/>
              <a:t>y = 5 + 5*y + 3</a:t>
            </a:r>
          </a:p>
          <a:p>
            <a:pPr marL="45720" indent="0">
              <a:buNone/>
            </a:pPr>
            <a:r>
              <a:rPr lang="en-US" dirty="0"/>
              <a:t>y – 5*y = 8</a:t>
            </a:r>
          </a:p>
          <a:p>
            <a:pPr marL="45720" indent="0">
              <a:buNone/>
            </a:pPr>
            <a:r>
              <a:rPr lang="en-US" dirty="0"/>
              <a:t>- 4 * y = 8</a:t>
            </a:r>
          </a:p>
          <a:p>
            <a:pPr marL="45720" indent="0">
              <a:buNone/>
            </a:pPr>
            <a:r>
              <a:rPr lang="en-US" dirty="0"/>
              <a:t>y = -2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DCD58E-73B1-4706-8699-E8951FF3F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Computing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350250-2C7F-4752-BD5F-28AF943F53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football_score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football_score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football_score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football_score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football_score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sz="2400" dirty="0"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football_score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18434" name="Picture 2" descr="Right or wrong 5 by Arnoud999">
            <a:extLst>
              <a:ext uri="{FF2B5EF4-FFF2-40B4-BE49-F238E27FC236}">
                <a16:creationId xmlns:a16="http://schemas.microsoft.com/office/drawing/2014/main" id="{8A5635CD-DD7E-47A7-A507-6F9CE67B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79" y="1999032"/>
            <a:ext cx="1007853" cy="100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Green tick - simple by Kliponius">
            <a:extLst>
              <a:ext uri="{FF2B5EF4-FFF2-40B4-BE49-F238E27FC236}">
                <a16:creationId xmlns:a16="http://schemas.microsoft.com/office/drawing/2014/main" id="{C6000A98-7136-4D46-A733-351B1FB8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59" y="1842924"/>
            <a:ext cx="765834" cy="8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D0A46F6-2597-411A-85E7-7B8862CAF2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07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2361">
        <p159:morph option="byObject"/>
      </p:transition>
    </mc:Choice>
    <mc:Fallback>
      <p:transition spd="slow" advTm="223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6E75-D953-4431-ABCE-169AD745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  <p:pic>
        <p:nvPicPr>
          <p:cNvPr id="19458" name="Picture 2" descr="Woman by fundacionacceso">
            <a:extLst>
              <a:ext uri="{FF2B5EF4-FFF2-40B4-BE49-F238E27FC236}">
                <a16:creationId xmlns:a16="http://schemas.microsoft.com/office/drawing/2014/main" id="{92D6A7C4-7BE3-49FB-BA7C-182ADC954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33" y="2881223"/>
            <a:ext cx="2409656" cy="340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oman by fundacionacceso">
            <a:extLst>
              <a:ext uri="{FF2B5EF4-FFF2-40B4-BE49-F238E27FC236}">
                <a16:creationId xmlns:a16="http://schemas.microsoft.com/office/drawing/2014/main" id="{7A4406FA-6927-4AC9-8435-E70E3CD0C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2279" y="2881223"/>
            <a:ext cx="2409656" cy="340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9722A6-F63D-479D-B5EF-E06016F9AF88}"/>
              </a:ext>
            </a:extLst>
          </p:cNvPr>
          <p:cNvSpPr/>
          <p:nvPr/>
        </p:nvSpPr>
        <p:spPr>
          <a:xfrm>
            <a:off x="4751489" y="2881223"/>
            <a:ext cx="2436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temperature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20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EE342A3-BAA2-49BF-835C-27EC474C75E5}"/>
              </a:ext>
            </a:extLst>
          </p:cNvPr>
          <p:cNvSpPr/>
          <p:nvPr/>
        </p:nvSpPr>
        <p:spPr>
          <a:xfrm>
            <a:off x="8695426" y="1449238"/>
            <a:ext cx="3088258" cy="2104846"/>
          </a:xfrm>
          <a:prstGeom prst="cloudCallout">
            <a:avLst>
              <a:gd name="adj1" fmla="val -40678"/>
              <a:gd name="adj2" fmla="val 5616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Today's temperature in Fahrenheit?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54B4F7B3-B366-4301-A33A-3EB1923FC05F}"/>
              </a:ext>
            </a:extLst>
          </p:cNvPr>
          <p:cNvSpPr/>
          <p:nvPr/>
        </p:nvSpPr>
        <p:spPr>
          <a:xfrm>
            <a:off x="458403" y="1828800"/>
            <a:ext cx="3088258" cy="2104846"/>
          </a:xfrm>
          <a:prstGeom prst="cloudCallout">
            <a:avLst>
              <a:gd name="adj1" fmla="val 28596"/>
              <a:gd name="adj2" fmla="val 5288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Tomorrow's temperature in Celsius?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A61668D6-DD9E-4DB6-9CDD-BEFD68D483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72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8551">
        <p159:morph option="byObject"/>
      </p:transition>
    </mc:Choice>
    <mc:Fallback>
      <p:transition spd="slow" advTm="28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D629-29F7-4B15-B5B0-4FE6A1DA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162F-3F8A-48E3-836E-241D34081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4800" dirty="0"/>
              <a:t>1. Names can only have</a:t>
            </a:r>
          </a:p>
          <a:p>
            <a:pPr lvl="2"/>
            <a:r>
              <a:rPr lang="en-US" sz="3300" dirty="0"/>
              <a:t>Letters</a:t>
            </a:r>
          </a:p>
          <a:p>
            <a:pPr lvl="2"/>
            <a:r>
              <a:rPr lang="en-US" sz="3300" dirty="0"/>
              <a:t>Numbers</a:t>
            </a:r>
          </a:p>
          <a:p>
            <a:pPr lvl="2"/>
            <a:r>
              <a:rPr lang="en-US" sz="3300" dirty="0"/>
              <a:t>Underscores (_)</a:t>
            </a:r>
          </a:p>
          <a:p>
            <a:pPr lvl="2"/>
            <a:endParaRPr lang="en-US" sz="3300" dirty="0"/>
          </a:p>
          <a:p>
            <a:pPr marL="45720" indent="0">
              <a:buNone/>
            </a:pPr>
            <a:r>
              <a:rPr lang="en-US" sz="4800" dirty="0"/>
              <a:t>2. Names must begin with</a:t>
            </a:r>
          </a:p>
          <a:p>
            <a:pPr lvl="2"/>
            <a:r>
              <a:rPr lang="en-US" sz="3300" dirty="0"/>
              <a:t> A letter</a:t>
            </a:r>
          </a:p>
          <a:p>
            <a:pPr lvl="2"/>
            <a:r>
              <a:rPr lang="en-US" sz="3300" dirty="0"/>
              <a:t> An underscore (_)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EDB7D2B-5A74-40E3-802B-E8A28C5BA8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25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3230">
        <p159:morph option="byObject"/>
      </p:transition>
    </mc:Choice>
    <mc:Fallback>
      <p:transition spd="slow" advTm="132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5139</TotalTime>
  <Words>457</Words>
  <Application>Microsoft Office PowerPoint</Application>
  <PresentationFormat>Widescreen</PresentationFormat>
  <Paragraphs>77</Paragraphs>
  <Slides>7</Slides>
  <Notes>7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Courier New</vt:lpstr>
      <vt:lpstr>Basis</vt:lpstr>
      <vt:lpstr>Variables</vt:lpstr>
      <vt:lpstr>Purpose</vt:lpstr>
      <vt:lpstr>Metaphor</vt:lpstr>
      <vt:lpstr>Variables vs. Data</vt:lpstr>
      <vt:lpstr>Different from Math</vt:lpstr>
      <vt:lpstr>Names</vt:lpstr>
      <vt:lpstr>Naming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acbart</dc:creator>
  <cp:lastModifiedBy>acbart</cp:lastModifiedBy>
  <cp:revision>149</cp:revision>
  <dcterms:created xsi:type="dcterms:W3CDTF">2017-06-09T19:25:05Z</dcterms:created>
  <dcterms:modified xsi:type="dcterms:W3CDTF">2018-01-07T01:43:03Z</dcterms:modified>
</cp:coreProperties>
</file>