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Tracing.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write to a variable, you put its name on the left side of an "assignment statement".</a:t>
            </a:r>
          </a:p>
          <a:p>
            <a:r>
              <a:rPr lang="en-US" dirty="0"/>
              <a:t>To read from a variable, you simply use its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1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assignment statements use a single equal sign, and the equality operator uses 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have a lifetime.</a:t>
            </a:r>
          </a:p>
          <a:p>
            <a:r>
              <a:rPr lang="en-US" dirty="0"/>
              <a:t>At some point in the program, they are initialized, and then later on they are used.</a:t>
            </a:r>
          </a:p>
          <a:p>
            <a:r>
              <a:rPr lang="en-US" dirty="0"/>
              <a:t>At any given time, you can ask what the value of a variable is, and change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6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variable cannot be read until it has been written.</a:t>
            </a:r>
          </a:p>
          <a:p>
            <a:r>
              <a:rPr lang="en-US" dirty="0"/>
              <a:t>If you attempt to read an unwritten variable, an error will occur.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often want to increase or decrease a variable by a variable.</a:t>
            </a:r>
          </a:p>
          <a:p>
            <a:r>
              <a:rPr lang="en-US" dirty="0"/>
              <a:t>For instance, when we're counting the number of things in a list, we need to add one to a variable.</a:t>
            </a:r>
          </a:p>
          <a:p>
            <a:r>
              <a:rPr lang="en-US" dirty="0"/>
              <a:t>We could do: x = x + 1</a:t>
            </a:r>
          </a:p>
          <a:p>
            <a:r>
              <a:rPr lang="en-US" dirty="0"/>
              <a:t>This really highlights the difference between math and computing.</a:t>
            </a:r>
          </a:p>
          <a:p>
            <a:r>
              <a:rPr lang="en-US" dirty="0"/>
              <a:t>In algebra, it would have been impossible to write that statement, because you were solving for x.</a:t>
            </a:r>
          </a:p>
          <a:p>
            <a:r>
              <a:rPr lang="en-US" dirty="0"/>
              <a:t>But in computing, you are ASSIGNING to x.</a:t>
            </a:r>
          </a:p>
          <a:p>
            <a:r>
              <a:rPr lang="en-US" dirty="0"/>
              <a:t>You are overwriting whatever was there before.</a:t>
            </a:r>
          </a:p>
          <a:p>
            <a:r>
              <a:rPr lang="en-US" dirty="0"/>
              <a:t>That's why you should read this statement starting from the right side.</a:t>
            </a:r>
          </a:p>
          <a:p>
            <a:r>
              <a:rPr lang="en-US" dirty="0"/>
              <a:t>It literally means, "Take the expression on the right and replace the variable on the left with it"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often useful to track the value of variables over time.</a:t>
            </a:r>
          </a:p>
          <a:p>
            <a:r>
              <a:rPr lang="en-US" dirty="0"/>
              <a:t>We call this "tracing" a variable.</a:t>
            </a:r>
          </a:p>
          <a:p>
            <a:r>
              <a:rPr lang="en-US" dirty="0"/>
              <a:t>We often put these traces into a Trace Table.</a:t>
            </a:r>
          </a:p>
          <a:p>
            <a:r>
              <a:rPr lang="en-US" dirty="0"/>
              <a:t>Although the computer only keeps track of the latest state of the variables, we humans want to think about the entire lifetime of the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2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time a variable is written to, we say that that variable has been "initialized" or "created".</a:t>
            </a:r>
          </a:p>
          <a:p>
            <a:r>
              <a:rPr lang="en-US" dirty="0"/>
              <a:t>Any time after that, writing to the variable is referred to as being "updated" or "changed".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Besides "reading" and "writing", there are many other words.</a:t>
            </a:r>
          </a:p>
          <a:p>
            <a:r>
              <a:rPr lang="en-US" dirty="0"/>
              <a:t>You should get a sense of the different ways we refer to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B1778582-71E9-47E6-AD0B-D8CFA90A20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795">
        <p159:morph option="byObject"/>
      </p:transition>
    </mc:Choice>
    <mc:Fallback>
      <p:transition spd="slow" advTm="27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94B584-43A9-4D4C-8096-C425234E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2752-C934-4DD0-AAA0-279041AB7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449" y="2001511"/>
            <a:ext cx="4754880" cy="777240"/>
          </a:xfrm>
        </p:spPr>
        <p:txBody>
          <a:bodyPr/>
          <a:lstStyle/>
          <a:p>
            <a:r>
              <a:rPr lang="en-US" dirty="0"/>
              <a:t>Writing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551E2-6B9C-4E89-B930-12D3D8C8F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448" y="2721483"/>
            <a:ext cx="5126173" cy="3383280"/>
          </a:xfrm>
        </p:spPr>
        <p:txBody>
          <a:bodyPr/>
          <a:lstStyle/>
          <a:p>
            <a:pPr marL="4572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my_int_variable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my_str_variable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"hello"</a:t>
            </a: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my_bool_variable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82E8B2-DA44-44A0-B09E-ACE2869B5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8622" y="1999032"/>
            <a:ext cx="4754880" cy="777240"/>
          </a:xfrm>
        </p:spPr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5BA01A-9B08-482E-8706-F6B9FC6AE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80760" y="2721483"/>
            <a:ext cx="6096000" cy="3383280"/>
          </a:xfrm>
        </p:spPr>
        <p:txBody>
          <a:bodyPr/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my_int_variable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new_variable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old_variable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BD0BB85-E382-408D-A462-DEC30B9BF29B}"/>
              </a:ext>
            </a:extLst>
          </p:cNvPr>
          <p:cNvSpPr/>
          <p:nvPr/>
        </p:nvSpPr>
        <p:spPr>
          <a:xfrm>
            <a:off x="8336062" y="4375016"/>
            <a:ext cx="3185735" cy="759124"/>
          </a:xfrm>
          <a:prstGeom prst="wedgeRoundRectCallout">
            <a:avLst>
              <a:gd name="adj1" fmla="val -21868"/>
              <a:gd name="adj2" fmla="val -13575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 is being read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603F515-9742-40B6-B76C-6D0FFAEB64D6}"/>
              </a:ext>
            </a:extLst>
          </p:cNvPr>
          <p:cNvSpPr/>
          <p:nvPr/>
        </p:nvSpPr>
        <p:spPr>
          <a:xfrm>
            <a:off x="6418122" y="5345639"/>
            <a:ext cx="3485003" cy="759124"/>
          </a:xfrm>
          <a:prstGeom prst="wedgeRoundRectCallout">
            <a:avLst>
              <a:gd name="adj1" fmla="val -20383"/>
              <a:gd name="adj2" fmla="val -2698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 is being written</a:t>
            </a:r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EC14F097-CA12-42A1-99FB-1B36FA62DA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26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617">
        <p159:morph option="byObject"/>
      </p:transition>
    </mc:Choice>
    <mc:Fallback>
      <p:transition spd="slow" advTm="106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A673-E051-4D2C-989B-F54933DC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 vs. ==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E1346-3E10-466C-A85F-BF6D50E25C58}"/>
              </a:ext>
            </a:extLst>
          </p:cNvPr>
          <p:cNvSpPr/>
          <p:nvPr/>
        </p:nvSpPr>
        <p:spPr>
          <a:xfrm>
            <a:off x="1929811" y="3167867"/>
            <a:ext cx="7837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new_boolean_variable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60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6DA3E72-F918-4EB3-A2D8-7BFCEA047CE3}"/>
              </a:ext>
            </a:extLst>
          </p:cNvPr>
          <p:cNvSpPr/>
          <p:nvPr/>
        </p:nvSpPr>
        <p:spPr>
          <a:xfrm>
            <a:off x="5417388" y="1965960"/>
            <a:ext cx="1932317" cy="721632"/>
          </a:xfrm>
          <a:prstGeom prst="wedgeRoundRectCallout">
            <a:avLst>
              <a:gd name="adj1" fmla="val 39881"/>
              <a:gd name="adj2" fmla="val 11987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Assignment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424A08E-82CA-4AB5-B00B-7041328DF861}"/>
              </a:ext>
            </a:extLst>
          </p:cNvPr>
          <p:cNvSpPr/>
          <p:nvPr/>
        </p:nvSpPr>
        <p:spPr>
          <a:xfrm>
            <a:off x="7829909" y="4395733"/>
            <a:ext cx="1659147" cy="780115"/>
          </a:xfrm>
          <a:prstGeom prst="wedgeRoundRectCallout">
            <a:avLst>
              <a:gd name="adj1" fmla="val 2381"/>
              <a:gd name="adj2" fmla="val -14789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Equals operator</a:t>
            </a:r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912E32BC-2EBA-4CEE-A32F-3D22C2DA54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54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9845">
        <p159:morph option="byObject"/>
      </p:transition>
    </mc:Choice>
    <mc:Fallback>
      <p:transition spd="slow" advTm="98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9BC1-683E-49C1-BDF3-B1F998D2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BBEC5-6F65-4B67-98D8-D19555CE6931}"/>
              </a:ext>
            </a:extLst>
          </p:cNvPr>
          <p:cNvSpPr/>
          <p:nvPr/>
        </p:nvSpPr>
        <p:spPr>
          <a:xfrm>
            <a:off x="1564256" y="256909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football_score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0000"/>
                </a:solidFill>
                <a:latin typeface="Courier New" panose="02070309020205020404" pitchFamily="49" charset="0"/>
              </a:rPr>
              <a:t>0</a:t>
            </a:r>
          </a:p>
          <a:p>
            <a:pPr marL="45720" indent="0">
              <a:buNone/>
            </a:pP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football_score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</a:p>
          <a:p>
            <a:pPr marL="45720" indent="0">
              <a:buNone/>
            </a:pP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football_score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0000"/>
                </a:solidFill>
                <a:latin typeface="Courier New" panose="02070309020205020404" pitchFamily="49" charset="0"/>
              </a:rPr>
              <a:t>27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22A69E8-3AE6-436F-9A10-E2280B3CDF65}"/>
              </a:ext>
            </a:extLst>
          </p:cNvPr>
          <p:cNvSpPr/>
          <p:nvPr/>
        </p:nvSpPr>
        <p:spPr>
          <a:xfrm>
            <a:off x="8226724" y="2359899"/>
            <a:ext cx="2401019" cy="721632"/>
          </a:xfrm>
          <a:prstGeom prst="wedgeRoundRectCallout">
            <a:avLst>
              <a:gd name="adj1" fmla="val -123906"/>
              <a:gd name="adj2" fmla="val 1468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Variable changes to 0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924165D-3395-4547-978F-611E0F932EAD}"/>
              </a:ext>
            </a:extLst>
          </p:cNvPr>
          <p:cNvSpPr/>
          <p:nvPr/>
        </p:nvSpPr>
        <p:spPr>
          <a:xfrm>
            <a:off x="8226724" y="3385868"/>
            <a:ext cx="2401019" cy="721632"/>
          </a:xfrm>
          <a:prstGeom prst="wedgeRoundRectCallout">
            <a:avLst>
              <a:gd name="adj1" fmla="val -123188"/>
              <a:gd name="adj2" fmla="val 122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Variable changes to 10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688FBF0-8629-43BB-B09D-A40F930AB35C}"/>
              </a:ext>
            </a:extLst>
          </p:cNvPr>
          <p:cNvSpPr/>
          <p:nvPr/>
        </p:nvSpPr>
        <p:spPr>
          <a:xfrm>
            <a:off x="8226723" y="4402003"/>
            <a:ext cx="2401019" cy="721632"/>
          </a:xfrm>
          <a:prstGeom prst="wedgeRoundRectCallout">
            <a:avLst>
              <a:gd name="adj1" fmla="val -123188"/>
              <a:gd name="adj2" fmla="val 122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Variable changes to 27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E445E57F-3803-48D4-8FA8-6891DEED80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65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6520">
        <p159:morph option="byObject"/>
      </p:transition>
    </mc:Choice>
    <mc:Fallback>
      <p:transition spd="slow" advTm="165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EE3D-2765-4FE2-A8A5-467AA9DC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after Write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7D0F9-F917-4017-B8B7-61222E151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35F128-08B3-4443-BDAE-D08B95EF46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age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age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FE072A-0A0C-4E4C-90F3-53CC54012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6D1D11-177E-40CC-B007-44C5633E11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age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0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4DCB301-C03B-467C-818A-8A406B1D8875}"/>
              </a:ext>
            </a:extLst>
          </p:cNvPr>
          <p:cNvSpPr/>
          <p:nvPr/>
        </p:nvSpPr>
        <p:spPr>
          <a:xfrm>
            <a:off x="6579724" y="4410962"/>
            <a:ext cx="5238465" cy="1052422"/>
          </a:xfrm>
          <a:prstGeom prst="wedgeRoundRectCallout">
            <a:avLst>
              <a:gd name="adj1" fmla="val -23863"/>
              <a:gd name="adj2" fmla="val -168600"/>
              <a:gd name="adj3" fmla="val 16667"/>
            </a:avLst>
          </a:prstGeom>
          <a:solidFill>
            <a:srgbClr val="FFCCCC"/>
          </a:solidFill>
          <a:ln>
            <a:solidFill>
              <a:srgbClr val="FF7C8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"&lt;stdin&gt;"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name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'age'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not defined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92BA1F88-9477-4334-8EAE-D9EED94F48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54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9767">
        <p159:morph option="byObject"/>
      </p:transition>
    </mc:Choice>
    <mc:Fallback>
      <p:transition spd="slow" advTm="97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3EAA-2701-4EEE-8DD7-EE4780F8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D355D-EEF1-4553-809D-45A1B2A619FD}"/>
              </a:ext>
            </a:extLst>
          </p:cNvPr>
          <p:cNvSpPr/>
          <p:nvPr/>
        </p:nvSpPr>
        <p:spPr>
          <a:xfrm>
            <a:off x="1529751" y="245395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 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4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 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count 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4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 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count 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4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DE2DBF8-2F9E-4E9C-838F-A4E9D4480B03}"/>
              </a:ext>
            </a:extLst>
          </p:cNvPr>
          <p:cNvSpPr/>
          <p:nvPr/>
        </p:nvSpPr>
        <p:spPr>
          <a:xfrm>
            <a:off x="5676181" y="1438198"/>
            <a:ext cx="2329132" cy="1449237"/>
          </a:xfrm>
          <a:prstGeom prst="wedgeRoundRectCallout">
            <a:avLst>
              <a:gd name="adj1" fmla="val -70463"/>
              <a:gd name="adj2" fmla="val 6488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count variable is replaced by 0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F3A277E-9BCD-4EF8-9CC4-2BA167EF84CC}"/>
              </a:ext>
            </a:extLst>
          </p:cNvPr>
          <p:cNvSpPr/>
          <p:nvPr/>
        </p:nvSpPr>
        <p:spPr>
          <a:xfrm>
            <a:off x="5845834" y="4880945"/>
            <a:ext cx="3677728" cy="1576794"/>
          </a:xfrm>
          <a:prstGeom prst="wedgeRoundRectCallout">
            <a:avLst>
              <a:gd name="adj1" fmla="val -54068"/>
              <a:gd name="adj2" fmla="val -869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second tie, the count variable is replaced by 1</a:t>
            </a:r>
          </a:p>
        </p:txBody>
      </p:sp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184ACFBD-3715-464C-AC88-2A64EFC5F3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19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7395">
        <p159:morph option="byObject"/>
      </p:transition>
    </mc:Choice>
    <mc:Fallback>
      <p:transition spd="slow" advTm="473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52E0-5BCA-4EAA-BA27-3AE05449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A2CC4-153E-4BEC-B23A-46201F496AE0}"/>
              </a:ext>
            </a:extLst>
          </p:cNvPr>
          <p:cNvSpPr/>
          <p:nvPr/>
        </p:nvSpPr>
        <p:spPr>
          <a:xfrm>
            <a:off x="1143000" y="2829312"/>
            <a:ext cx="5095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count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800000"/>
                </a:solidFill>
                <a:latin typeface="Courier New" panose="02070309020205020404" pitchFamily="49" charset="0"/>
              </a:rPr>
              <a:t>0</a:t>
            </a:r>
            <a:endParaRPr lang="en-US" sz="3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count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count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endParaRPr lang="en-US" sz="3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count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count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endParaRPr lang="en-US" sz="3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3180EA-B2ED-4767-88CF-31908B88F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61137"/>
              </p:ext>
            </p:extLst>
          </p:nvPr>
        </p:nvGraphicFramePr>
        <p:xfrm>
          <a:off x="7787768" y="2584533"/>
          <a:ext cx="3230752" cy="24969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5376">
                  <a:extLst>
                    <a:ext uri="{9D8B030D-6E8A-4147-A177-3AD203B41FA5}">
                      <a16:colId xmlns:a16="http://schemas.microsoft.com/office/drawing/2014/main" val="1285245441"/>
                    </a:ext>
                  </a:extLst>
                </a:gridCol>
                <a:gridCol w="1615376">
                  <a:extLst>
                    <a:ext uri="{9D8B030D-6E8A-4147-A177-3AD203B41FA5}">
                      <a16:colId xmlns:a16="http://schemas.microsoft.com/office/drawing/2014/main" val="2258810246"/>
                    </a:ext>
                  </a:extLst>
                </a:gridCol>
              </a:tblGrid>
              <a:tr h="558011">
                <a:tc>
                  <a:txBody>
                    <a:bodyPr/>
                    <a:lstStyle/>
                    <a:p>
                      <a:r>
                        <a:rPr lang="en-US" sz="2400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Value of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14036"/>
                  </a:ext>
                </a:extLst>
              </a:tr>
              <a:tr h="558011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66875"/>
                  </a:ext>
                </a:extLst>
              </a:tr>
              <a:tr h="558011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8208"/>
                  </a:ext>
                </a:extLst>
              </a:tr>
              <a:tr h="558011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623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0F5ECA-E97A-468A-8EB4-E5BB5C4F08BF}"/>
              </a:ext>
            </a:extLst>
          </p:cNvPr>
          <p:cNvSpPr txBox="1"/>
          <p:nvPr/>
        </p:nvSpPr>
        <p:spPr>
          <a:xfrm>
            <a:off x="8449132" y="2030026"/>
            <a:ext cx="1908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Trace Table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3C5B126-8089-41D1-A1C7-41802F3177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07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3049">
        <p159:morph option="byObject"/>
      </p:transition>
    </mc:Choice>
    <mc:Fallback>
      <p:transition spd="slow" advTm="230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A9BC-FB99-47BD-86CA-F007D476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and Updating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4A32E-CEDF-496C-87B9-CDB209E22E1C}"/>
              </a:ext>
            </a:extLst>
          </p:cNvPr>
          <p:cNvSpPr/>
          <p:nvPr/>
        </p:nvSpPr>
        <p:spPr>
          <a:xfrm>
            <a:off x="1143000" y="2829312"/>
            <a:ext cx="5095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count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800000"/>
                </a:solidFill>
                <a:latin typeface="Courier New" panose="02070309020205020404" pitchFamily="49" charset="0"/>
              </a:rPr>
              <a:t>0</a:t>
            </a:r>
          </a:p>
          <a:p>
            <a:endParaRPr lang="en-US" sz="3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count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count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endParaRPr lang="en-US" sz="3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count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count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endParaRPr lang="en-US" sz="3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D0AE183-6C87-4EB8-945F-6297EBD3BA86}"/>
              </a:ext>
            </a:extLst>
          </p:cNvPr>
          <p:cNvSpPr/>
          <p:nvPr/>
        </p:nvSpPr>
        <p:spPr>
          <a:xfrm>
            <a:off x="5486400" y="2717216"/>
            <a:ext cx="2639683" cy="597484"/>
          </a:xfrm>
          <a:prstGeom prst="wedgeRoundRectCallout">
            <a:avLst>
              <a:gd name="adj1" fmla="val -111944"/>
              <a:gd name="adj2" fmla="val 1726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Initialization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E2E57AD-A859-4D56-9C51-9AFE77F07060}"/>
              </a:ext>
            </a:extLst>
          </p:cNvPr>
          <p:cNvSpPr/>
          <p:nvPr/>
        </p:nvSpPr>
        <p:spPr>
          <a:xfrm>
            <a:off x="7778151" y="4198084"/>
            <a:ext cx="2639683" cy="597484"/>
          </a:xfrm>
          <a:prstGeom prst="wedgeRoundRectCallout">
            <a:avLst>
              <a:gd name="adj1" fmla="val -111944"/>
              <a:gd name="adj2" fmla="val 1726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Updates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C17A6FBA-F4E6-4A8B-AE48-7BB3BAD4A1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59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374">
        <p159:morph option="byObject"/>
      </p:transition>
    </mc:Choice>
    <mc:Fallback>
      <p:transition spd="slow" advTm="153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FE5D-0263-4FD1-925A-07A66886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C3A886-7E80-4FC8-9C6B-A5951F820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20358"/>
              </p:ext>
            </p:extLst>
          </p:nvPr>
        </p:nvGraphicFramePr>
        <p:xfrm>
          <a:off x="1143000" y="2057400"/>
          <a:ext cx="9872664" cy="19202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468166">
                  <a:extLst>
                    <a:ext uri="{9D8B030D-6E8A-4147-A177-3AD203B41FA5}">
                      <a16:colId xmlns:a16="http://schemas.microsoft.com/office/drawing/2014/main" val="2341228572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3224370335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2593034235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3178526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0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/>
                        <a:t>Initialize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6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/>
                        <a:t>Define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/>
                        <a:t>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/>
                        <a:t>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034880"/>
                  </a:ext>
                </a:extLst>
              </a:tr>
            </a:tbl>
          </a:graphicData>
        </a:graphic>
      </p:graphicFrame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A119B535-3065-4978-96DC-E79948C7E7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79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794">
        <p159:morph option="byObject"/>
      </p:transition>
    </mc:Choice>
    <mc:Fallback>
      <p:transition spd="slow" advTm="137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5240</TotalTime>
  <Words>625</Words>
  <Application>Microsoft Office PowerPoint</Application>
  <PresentationFormat>Widescreen</PresentationFormat>
  <Paragraphs>111</Paragraphs>
  <Slides>9</Slides>
  <Notes>9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Courier New</vt:lpstr>
      <vt:lpstr>Basis</vt:lpstr>
      <vt:lpstr>Tracing</vt:lpstr>
      <vt:lpstr>Syntax Examples</vt:lpstr>
      <vt:lpstr>= vs. ==</vt:lpstr>
      <vt:lpstr>Lifetime</vt:lpstr>
      <vt:lpstr>Read after Write</vt:lpstr>
      <vt:lpstr>Update</vt:lpstr>
      <vt:lpstr>Tracing</vt:lpstr>
      <vt:lpstr>Initializing and Updating</vt:lpstr>
      <vt:lpstr>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162</cp:revision>
  <dcterms:created xsi:type="dcterms:W3CDTF">2017-06-09T19:25:05Z</dcterms:created>
  <dcterms:modified xsi:type="dcterms:W3CDTF">2018-01-06T23:47:02Z</dcterms:modified>
</cp:coreProperties>
</file>