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String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numbers, you can add two strings together.</a:t>
            </a:r>
          </a:p>
          <a:p>
            <a:r>
              <a:rPr lang="en-US" dirty="0"/>
              <a:t>This puts them side by side </a:t>
            </a:r>
            <a:r>
              <a:rPr lang="en-US" dirty="0" err="1"/>
              <a:t>ina</a:t>
            </a:r>
            <a:r>
              <a:rPr lang="en-US" dirty="0"/>
              <a:t> single new string.</a:t>
            </a:r>
          </a:p>
          <a:p>
            <a:r>
              <a:rPr lang="en-US" dirty="0"/>
              <a:t>This is sometimes called "Concatenation".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test if two strings are equal, not equal, or even compare them using less than and greater than.</a:t>
            </a:r>
          </a:p>
          <a:p>
            <a:r>
              <a:rPr lang="en-US" dirty="0"/>
              <a:t>This measures which ones come first in the alphabet.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There's another test you can check with Strings: using the "in" operator.</a:t>
            </a:r>
          </a:p>
          <a:p>
            <a:r>
              <a:rPr lang="en-US" dirty="0"/>
              <a:t>This simply checks whether the first string appears in the second.</a:t>
            </a:r>
          </a:p>
          <a:p>
            <a:r>
              <a:rPr lang="en-US" dirty="0"/>
              <a:t>You can also use the "not in" operator to test the opposite.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Subscripting is one of the more powerful and more complex features of strings.</a:t>
            </a:r>
          </a:p>
          <a:p>
            <a:r>
              <a:rPr lang="en-US" dirty="0"/>
              <a:t>When we *subscript* a string, we extract one or more characters from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subscript a string value or variable by using square brackets.</a:t>
            </a:r>
          </a:p>
          <a:p>
            <a:r>
              <a:rPr lang="en-US" dirty="0"/>
              <a:t>Notice the key components: On the left is the name of the variable or the string literal value.</a:t>
            </a:r>
          </a:p>
          <a:p>
            <a:r>
              <a:rPr lang="en-US" dirty="0"/>
              <a:t>Next we have an opening square bracket.</a:t>
            </a:r>
          </a:p>
          <a:p>
            <a:r>
              <a:rPr lang="en-US" dirty="0"/>
              <a:t>Then, we have a number, which is called the index.</a:t>
            </a:r>
          </a:p>
          <a:p>
            <a:r>
              <a:rPr lang="en-US" dirty="0"/>
              <a:t>Finally, we end with a closing square bracket.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 weird thing: computers start counting at 0, not 1.</a:t>
            </a:r>
          </a:p>
          <a:p>
            <a:r>
              <a:rPr lang="en-US" dirty="0"/>
              <a:t>So if you want the first character from the string, you need to write 0 instead of 1.</a:t>
            </a:r>
          </a:p>
          <a:p>
            <a:r>
              <a:rPr lang="en-US" dirty="0"/>
              <a:t>There are mathematical reasons why computers work this way, but ultimately it ends up being more convenient, once you get used to it.</a:t>
            </a:r>
          </a:p>
          <a:p>
            <a:r>
              <a:rPr lang="en-US" dirty="0"/>
              <a:t>But you can see in this string that, starting from 0, every character (including the space) is assigned an index. </a:t>
            </a:r>
          </a:p>
          <a:p>
            <a:r>
              <a:rPr lang="en-US" dirty="0"/>
              <a:t>I can get out the second "r" by using index 3, and the capital P by using index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wouldn't be too useful to only grab out one character at a time.</a:t>
            </a:r>
          </a:p>
          <a:p>
            <a:r>
              <a:rPr lang="en-US" dirty="0"/>
              <a:t>So you can actually grab out more than one by using the subscript range syntax.</a:t>
            </a:r>
          </a:p>
          <a:p>
            <a:r>
              <a:rPr lang="en-US" dirty="0"/>
              <a:t>Inside the square brackets, you put a pair of numbers separated by a colon.</a:t>
            </a:r>
          </a:p>
          <a:p>
            <a:r>
              <a:rPr lang="en-US" dirty="0"/>
              <a:t>The first number is the starting index, and the second number is the closing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use negative numbers as subscript indexes, you can work from the back of the list.</a:t>
            </a:r>
          </a:p>
          <a:p>
            <a:r>
              <a:rPr lang="en-US" dirty="0"/>
              <a:t>If you use -1, then you get the last character.</a:t>
            </a:r>
          </a:p>
          <a:p>
            <a:r>
              <a:rPr lang="en-US" dirty="0"/>
              <a:t>You can combine positive and negative numbers in your indexes.</a:t>
            </a:r>
          </a:p>
          <a:p>
            <a:r>
              <a:rPr lang="en-US" dirty="0"/>
              <a:t>To go from the start or the end, simply leave the number 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D5D9421-EE21-48A7-87FA-54A89BB2A2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990">
        <p159:morph option="byObject"/>
      </p:transition>
    </mc:Choice>
    <mc:Fallback>
      <p:transition spd="slow" advTm="49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D6F-5CFF-40AB-986F-9B8F9CE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60596-B8C1-467F-A62E-D036129128A8}"/>
              </a:ext>
            </a:extLst>
          </p:cNvPr>
          <p:cNvSpPr/>
          <p:nvPr/>
        </p:nvSpPr>
        <p:spPr>
          <a:xfrm>
            <a:off x="3302103" y="2822811"/>
            <a:ext cx="462819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"World"</a:t>
            </a:r>
          </a:p>
          <a:p>
            <a:endParaRPr lang="en-US" sz="32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endParaRPr lang="en-US" sz="6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C479D41-139D-4439-ACA8-328E21B239B6}"/>
              </a:ext>
            </a:extLst>
          </p:cNvPr>
          <p:cNvSpPr/>
          <p:nvPr/>
        </p:nvSpPr>
        <p:spPr>
          <a:xfrm>
            <a:off x="4968815" y="3390900"/>
            <a:ext cx="672860" cy="8187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3647EFF-374E-4810-9BA6-1FC73CA93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2">
        <p159:morph option="byObject"/>
      </p:transition>
    </mc:Choice>
    <mc:Fallback>
      <p:transition spd="slow" advTm="12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BACB-941E-4572-AFF4-27E20187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31787-8356-4A67-8524-8D46D0D8DC16}"/>
              </a:ext>
            </a:extLst>
          </p:cNvPr>
          <p:cNvSpPr/>
          <p:nvPr/>
        </p:nvSpPr>
        <p:spPr>
          <a:xfrm>
            <a:off x="1611325" y="2477755"/>
            <a:ext cx="517641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"Dog"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"Dog"</a:t>
            </a:r>
          </a:p>
          <a:p>
            <a:endParaRPr lang="en-US" sz="3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"Dog"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"Cat"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"Aardvark"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"Zoo"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6EC3BF6-8DC8-40FA-8987-BBB1F985FE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5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049">
        <p159:morph option="byObject"/>
      </p:transition>
    </mc:Choice>
    <mc:Fallback>
      <p:transition spd="slow" advTm="160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4541-851B-4CD9-8F1C-EF5D8C4E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in 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7624E-7C1F-42F1-A70E-AED4806A0143}"/>
              </a:ext>
            </a:extLst>
          </p:cNvPr>
          <p:cNvSpPr/>
          <p:nvPr/>
        </p:nvSpPr>
        <p:spPr>
          <a:xfrm>
            <a:off x="1790306" y="2086730"/>
            <a:ext cx="628569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"house"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"boathouse"</a:t>
            </a:r>
          </a:p>
          <a:p>
            <a:endParaRPr lang="en-US" sz="3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"e"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"elephant"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"y"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not in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"axes"</a:t>
            </a:r>
          </a:p>
          <a:p>
            <a:endParaRPr lang="en-US" sz="3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"T" 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not in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"Carrot"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D434474-A8FB-4DF4-BF1B-8D7D8013A893}"/>
              </a:ext>
            </a:extLst>
          </p:cNvPr>
          <p:cNvSpPr/>
          <p:nvPr/>
        </p:nvSpPr>
        <p:spPr>
          <a:xfrm>
            <a:off x="8522898" y="4779035"/>
            <a:ext cx="2363638" cy="1278013"/>
          </a:xfrm>
          <a:prstGeom prst="wedgeRoundRectCallout">
            <a:avLst>
              <a:gd name="adj1" fmla="val -101125"/>
              <a:gd name="adj2" fmla="val 179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Capitalization Matters!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C1B8B70-4BBF-43A9-9BED-FE00DE2C8B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899">
        <p159:morph option="byObject"/>
      </p:transition>
    </mc:Choice>
    <mc:Fallback>
      <p:transition spd="slow" advTm="168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102-68A7-407F-927F-1C8C45CA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3E9AC-2216-4200-81EC-E95804132422}"/>
              </a:ext>
            </a:extLst>
          </p:cNvPr>
          <p:cNvSpPr/>
          <p:nvPr/>
        </p:nvSpPr>
        <p:spPr>
          <a:xfrm>
            <a:off x="3302103" y="2822811"/>
            <a:ext cx="413446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"H"</a:t>
            </a:r>
            <a:endParaRPr lang="en-US" sz="6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3054AA3-16FC-489C-B9DC-E10EBAFE304B}"/>
              </a:ext>
            </a:extLst>
          </p:cNvPr>
          <p:cNvSpPr/>
          <p:nvPr/>
        </p:nvSpPr>
        <p:spPr>
          <a:xfrm>
            <a:off x="4968815" y="3390900"/>
            <a:ext cx="672860" cy="8187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6FC0FDA-EE13-492E-9C4F-AB786E6084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2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914">
        <p159:morph option="byObject"/>
      </p:transition>
    </mc:Choice>
    <mc:Fallback>
      <p:transition spd="slow" advTm="15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B787-3FB5-4A8C-ABE1-6BF02F99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8A09D3-2491-4FCA-82E1-5974CEC16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2B3CCB-D3BC-43C3-B15C-3563CF78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A4CB85-7080-44F1-9153-3D56D7AE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3364704" cy="1457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"Harry Potter"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44B1B3-D30C-456F-B318-9547E22B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5392823" cy="1448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book_title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"Harry Potter"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book_title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F19C867-0271-43A9-9204-FF0AA81997DA}"/>
              </a:ext>
            </a:extLst>
          </p:cNvPr>
          <p:cNvSpPr/>
          <p:nvPr/>
        </p:nvSpPr>
        <p:spPr>
          <a:xfrm>
            <a:off x="8005996" y="4727275"/>
            <a:ext cx="1379544" cy="517585"/>
          </a:xfrm>
          <a:prstGeom prst="wedgeRoundRectCallout">
            <a:avLst>
              <a:gd name="adj1" fmla="val -12470"/>
              <a:gd name="adj2" fmla="val -16871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129B389-CD25-428B-A84D-77EFE2A0CF8E}"/>
              </a:ext>
            </a:extLst>
          </p:cNvPr>
          <p:cNvSpPr/>
          <p:nvPr/>
        </p:nvSpPr>
        <p:spPr>
          <a:xfrm>
            <a:off x="4328268" y="4640497"/>
            <a:ext cx="1767732" cy="1018431"/>
          </a:xfrm>
          <a:prstGeom prst="wedgeRoundRectCallout">
            <a:avLst>
              <a:gd name="adj1" fmla="val -45383"/>
              <a:gd name="adj2" fmla="val -1161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Closing Bracket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DB06960-3F07-4FF0-BC1D-FE82AAAB91A0}"/>
              </a:ext>
            </a:extLst>
          </p:cNvPr>
          <p:cNvSpPr/>
          <p:nvPr/>
        </p:nvSpPr>
        <p:spPr>
          <a:xfrm>
            <a:off x="1738331" y="4641010"/>
            <a:ext cx="1767732" cy="1018431"/>
          </a:xfrm>
          <a:prstGeom prst="wedgeRoundRectCallout">
            <a:avLst>
              <a:gd name="adj1" fmla="val 66855"/>
              <a:gd name="adj2" fmla="val -1178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Opening Bracket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F243976-3735-4FDE-ABDF-7F67CBC39E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61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911">
        <p159:morph option="byObject"/>
      </p:transition>
    </mc:Choice>
    <mc:Fallback>
      <p:transition spd="slow" advTm="259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D30992-8C3D-49FA-81B3-8763DD0A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at 0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3567C7A-BD84-4724-AA6A-0E97F1F58D7F}"/>
              </a:ext>
            </a:extLst>
          </p:cNvPr>
          <p:cNvSpPr txBox="1">
            <a:spLocks/>
          </p:cNvSpPr>
          <p:nvPr/>
        </p:nvSpPr>
        <p:spPr>
          <a:xfrm>
            <a:off x="2423520" y="2686978"/>
            <a:ext cx="7344959" cy="1031821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Tx/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6600" dirty="0">
                <a:solidFill>
                  <a:srgbClr val="008000"/>
                </a:solidFill>
                <a:latin typeface="Courier New" panose="02070309020205020404" pitchFamily="49" charset="0"/>
              </a:rPr>
              <a:t>"Harry Potter"</a:t>
            </a:r>
            <a:endParaRPr lang="en-US" sz="6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93941-7934-4ACB-BB11-C86DF3B56305}"/>
              </a:ext>
            </a:extLst>
          </p:cNvPr>
          <p:cNvCxnSpPr>
            <a:cxnSpLocks/>
          </p:cNvCxnSpPr>
          <p:nvPr/>
        </p:nvCxnSpPr>
        <p:spPr>
          <a:xfrm>
            <a:off x="3306098" y="4286937"/>
            <a:ext cx="5579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FF5EAB1-0DD3-44B4-922C-F11AEBA1AF91}"/>
              </a:ext>
            </a:extLst>
          </p:cNvPr>
          <p:cNvSpPr/>
          <p:nvPr/>
        </p:nvSpPr>
        <p:spPr>
          <a:xfrm rot="5400000">
            <a:off x="3206643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0946701-4D24-4D74-97EC-1BED4C56454B}"/>
              </a:ext>
            </a:extLst>
          </p:cNvPr>
          <p:cNvSpPr/>
          <p:nvPr/>
        </p:nvSpPr>
        <p:spPr>
          <a:xfrm rot="5400000">
            <a:off x="3716706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072ED2-5E25-4145-997D-7DAF28711EE0}"/>
              </a:ext>
            </a:extLst>
          </p:cNvPr>
          <p:cNvSpPr/>
          <p:nvPr/>
        </p:nvSpPr>
        <p:spPr>
          <a:xfrm rot="5400000">
            <a:off x="4226769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8F6FF77-4C32-48FD-99E3-7012D9ED5DA2}"/>
              </a:ext>
            </a:extLst>
          </p:cNvPr>
          <p:cNvSpPr/>
          <p:nvPr/>
        </p:nvSpPr>
        <p:spPr>
          <a:xfrm rot="5400000">
            <a:off x="4736832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2FFDDA8-3F37-42F5-A762-D7917EC9A12C}"/>
              </a:ext>
            </a:extLst>
          </p:cNvPr>
          <p:cNvSpPr/>
          <p:nvPr/>
        </p:nvSpPr>
        <p:spPr>
          <a:xfrm rot="5400000">
            <a:off x="5246895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2C3BF86-8C96-4D72-B9F5-573956763A11}"/>
              </a:ext>
            </a:extLst>
          </p:cNvPr>
          <p:cNvSpPr/>
          <p:nvPr/>
        </p:nvSpPr>
        <p:spPr>
          <a:xfrm rot="5400000">
            <a:off x="6212912" y="3457695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1D12E4A-4138-4BC0-A35C-BAA7D7DBAFA1}"/>
              </a:ext>
            </a:extLst>
          </p:cNvPr>
          <p:cNvSpPr/>
          <p:nvPr/>
        </p:nvSpPr>
        <p:spPr>
          <a:xfrm rot="5400000">
            <a:off x="8786445" y="3457695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DF306B2-A1F6-49D4-A0D8-CA01B326A2AC}"/>
              </a:ext>
            </a:extLst>
          </p:cNvPr>
          <p:cNvSpPr/>
          <p:nvPr/>
        </p:nvSpPr>
        <p:spPr>
          <a:xfrm rot="5400000">
            <a:off x="8271740" y="3457694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A6C7EA5-12F6-4B7D-A575-FBE3DCFCB2F6}"/>
              </a:ext>
            </a:extLst>
          </p:cNvPr>
          <p:cNvSpPr/>
          <p:nvPr/>
        </p:nvSpPr>
        <p:spPr>
          <a:xfrm rot="5400000">
            <a:off x="7757033" y="3457693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1A86B17-8F31-4E8C-AD5E-DDECC10139FB}"/>
              </a:ext>
            </a:extLst>
          </p:cNvPr>
          <p:cNvSpPr/>
          <p:nvPr/>
        </p:nvSpPr>
        <p:spPr>
          <a:xfrm rot="5400000">
            <a:off x="7242326" y="3457692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AF93810-1011-4D40-8C3F-8598AE664B2C}"/>
              </a:ext>
            </a:extLst>
          </p:cNvPr>
          <p:cNvSpPr/>
          <p:nvPr/>
        </p:nvSpPr>
        <p:spPr>
          <a:xfrm rot="5400000">
            <a:off x="6727619" y="3457691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67ED0-ED6C-474D-8E27-CE78190EF670}"/>
              </a:ext>
            </a:extLst>
          </p:cNvPr>
          <p:cNvSpPr txBox="1"/>
          <p:nvPr/>
        </p:nvSpPr>
        <p:spPr>
          <a:xfrm>
            <a:off x="3154454" y="3773514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37D03-1C3A-4626-9867-D13045B87697}"/>
              </a:ext>
            </a:extLst>
          </p:cNvPr>
          <p:cNvSpPr txBox="1"/>
          <p:nvPr/>
        </p:nvSpPr>
        <p:spPr>
          <a:xfrm>
            <a:off x="3646624" y="3770076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5E5C27-6A3C-4AD6-BEC0-A218E543B4A6}"/>
              </a:ext>
            </a:extLst>
          </p:cNvPr>
          <p:cNvSpPr txBox="1"/>
          <p:nvPr/>
        </p:nvSpPr>
        <p:spPr>
          <a:xfrm>
            <a:off x="4138794" y="376663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152D0A-E8F0-428F-AE3A-E0D72444B9AC}"/>
              </a:ext>
            </a:extLst>
          </p:cNvPr>
          <p:cNvSpPr txBox="1"/>
          <p:nvPr/>
        </p:nvSpPr>
        <p:spPr>
          <a:xfrm>
            <a:off x="4630964" y="3763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FAAC4-1D8B-426E-83F2-05A457ABC8FE}"/>
              </a:ext>
            </a:extLst>
          </p:cNvPr>
          <p:cNvSpPr txBox="1"/>
          <p:nvPr/>
        </p:nvSpPr>
        <p:spPr>
          <a:xfrm>
            <a:off x="5123134" y="375976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489E720-24EC-4460-91FC-A9A132616DA7}"/>
              </a:ext>
            </a:extLst>
          </p:cNvPr>
          <p:cNvSpPr/>
          <p:nvPr/>
        </p:nvSpPr>
        <p:spPr>
          <a:xfrm rot="5400000">
            <a:off x="5721976" y="3457692"/>
            <a:ext cx="198910" cy="4327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E895EC-32AB-4FC9-9A44-E435E441E566}"/>
              </a:ext>
            </a:extLst>
          </p:cNvPr>
          <p:cNvSpPr txBox="1"/>
          <p:nvPr/>
        </p:nvSpPr>
        <p:spPr>
          <a:xfrm>
            <a:off x="5653197" y="375976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AD3E21-C089-4C1B-B977-E49145C278CA}"/>
              </a:ext>
            </a:extLst>
          </p:cNvPr>
          <p:cNvSpPr txBox="1"/>
          <p:nvPr/>
        </p:nvSpPr>
        <p:spPr>
          <a:xfrm>
            <a:off x="6153764" y="37597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796400-D653-441B-A533-904C44BC7790}"/>
              </a:ext>
            </a:extLst>
          </p:cNvPr>
          <p:cNvSpPr txBox="1"/>
          <p:nvPr/>
        </p:nvSpPr>
        <p:spPr>
          <a:xfrm>
            <a:off x="6654331" y="3759759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8A266-3F5F-45B7-93CE-14BFA86EF64F}"/>
              </a:ext>
            </a:extLst>
          </p:cNvPr>
          <p:cNvSpPr txBox="1"/>
          <p:nvPr/>
        </p:nvSpPr>
        <p:spPr>
          <a:xfrm>
            <a:off x="7154898" y="375975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4826BC-FC32-44A6-AE66-34231C809C03}"/>
              </a:ext>
            </a:extLst>
          </p:cNvPr>
          <p:cNvSpPr txBox="1"/>
          <p:nvPr/>
        </p:nvSpPr>
        <p:spPr>
          <a:xfrm>
            <a:off x="7711815" y="375975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7CD17D-5733-4DCC-83F5-BBB52F5DF06D}"/>
              </a:ext>
            </a:extLst>
          </p:cNvPr>
          <p:cNvSpPr txBox="1"/>
          <p:nvPr/>
        </p:nvSpPr>
        <p:spPr>
          <a:xfrm>
            <a:off x="8156032" y="3759756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59892-2FC3-4674-9E56-B7CA09215779}"/>
              </a:ext>
            </a:extLst>
          </p:cNvPr>
          <p:cNvSpPr txBox="1"/>
          <p:nvPr/>
        </p:nvSpPr>
        <p:spPr>
          <a:xfrm>
            <a:off x="8656599" y="375975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2AB9AA9-9499-4F03-82AD-C612CCC003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1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7137">
        <p159:morph option="byObject"/>
      </p:transition>
    </mc:Choice>
    <mc:Fallback>
      <p:transition spd="slow" advTm="371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754-A0C8-46AD-B213-9234CDA1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Multiple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08D6D-4FF7-4044-8EF5-2F5DEB4D5A3B}"/>
              </a:ext>
            </a:extLst>
          </p:cNvPr>
          <p:cNvSpPr/>
          <p:nvPr/>
        </p:nvSpPr>
        <p:spPr>
          <a:xfrm>
            <a:off x="3302103" y="2822811"/>
            <a:ext cx="462819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 world"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2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3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ctr"/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ello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endParaRPr lang="en-US" sz="6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E1B2BB5-FE2D-43F6-870C-4A855C6B86F7}"/>
              </a:ext>
            </a:extLst>
          </p:cNvPr>
          <p:cNvSpPr/>
          <p:nvPr/>
        </p:nvSpPr>
        <p:spPr>
          <a:xfrm>
            <a:off x="5124091" y="3390900"/>
            <a:ext cx="672860" cy="8187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EC107D7-5914-40CA-A5F6-1279648F16E5}"/>
              </a:ext>
            </a:extLst>
          </p:cNvPr>
          <p:cNvSpPr/>
          <p:nvPr/>
        </p:nvSpPr>
        <p:spPr>
          <a:xfrm>
            <a:off x="6096000" y="4741100"/>
            <a:ext cx="1576819" cy="1000665"/>
          </a:xfrm>
          <a:prstGeom prst="wedgeRoundRectCallout">
            <a:avLst>
              <a:gd name="adj1" fmla="val -3481"/>
              <a:gd name="adj2" fmla="val -1953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Starting Index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FE316B4-E4D7-4142-968D-029D964A2CC1}"/>
              </a:ext>
            </a:extLst>
          </p:cNvPr>
          <p:cNvSpPr/>
          <p:nvPr/>
        </p:nvSpPr>
        <p:spPr>
          <a:xfrm>
            <a:off x="9752281" y="3884249"/>
            <a:ext cx="1576819" cy="1000665"/>
          </a:xfrm>
          <a:prstGeom prst="wedgeRoundRectCallout">
            <a:avLst>
              <a:gd name="adj1" fmla="val -191676"/>
              <a:gd name="adj2" fmla="val -11257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Ending Index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1347CD-5D8E-4E9A-BFFF-4D5ABCC02829}"/>
              </a:ext>
            </a:extLst>
          </p:cNvPr>
          <p:cNvSpPr/>
          <p:nvPr/>
        </p:nvSpPr>
        <p:spPr>
          <a:xfrm>
            <a:off x="8110658" y="4741099"/>
            <a:ext cx="1576819" cy="1000665"/>
          </a:xfrm>
          <a:prstGeom prst="wedgeRoundRectCallout">
            <a:avLst>
              <a:gd name="adj1" fmla="val -110709"/>
              <a:gd name="adj2" fmla="val -2039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Colon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0595057-5111-4E93-BC47-942FB553B3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152">
        <p159:morph option="byObject"/>
      </p:transition>
    </mc:Choice>
    <mc:Fallback>
      <p:transition spd="slow" advTm="24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32B-2064-420C-A428-8E917E47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Subscript Indices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BAB80-0003-49CF-AC38-95AF6D9BA0FA}"/>
              </a:ext>
            </a:extLst>
          </p:cNvPr>
          <p:cNvSpPr/>
          <p:nvPr/>
        </p:nvSpPr>
        <p:spPr>
          <a:xfrm>
            <a:off x="1143000" y="2687439"/>
            <a:ext cx="90588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"Hamster"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-1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         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"r" </a:t>
            </a:r>
          </a:p>
          <a:p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"Hamster"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3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3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-1</a:t>
            </a:r>
            <a:r>
              <a:rPr lang="en-US" sz="3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        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3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amste</a:t>
            </a:r>
            <a:r>
              <a:rPr lang="en-US" sz="3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endParaRPr lang="en-US" sz="3600" dirty="0"/>
          </a:p>
          <a:p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"Hamster"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600" dirty="0">
                <a:solidFill>
                  <a:srgbClr val="800000"/>
                </a:solidFill>
                <a:latin typeface="Courier New" panose="02070309020205020404" pitchFamily="49" charset="0"/>
              </a:rPr>
              <a:t>-3: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]         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3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ter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 </a:t>
            </a:r>
            <a:endParaRPr lang="en-US" sz="3600" dirty="0"/>
          </a:p>
          <a:p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"Hamster"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3600" b="1" dirty="0">
                <a:solidFill>
                  <a:srgbClr val="800000"/>
                </a:solidFill>
                <a:latin typeface="Courier New" panose="02070309020205020404" pitchFamily="49" charset="0"/>
              </a:rPr>
              <a:t>:3</a:t>
            </a:r>
            <a:r>
              <a:rPr lang="en-US" sz="3600" b="1" dirty="0">
                <a:solidFill>
                  <a:srgbClr val="000080"/>
                </a:solidFill>
                <a:latin typeface="Courier New" panose="02070309020205020404" pitchFamily="49" charset="0"/>
              </a:rPr>
              <a:t>]           </a:t>
            </a:r>
            <a:r>
              <a:rPr lang="en-US" sz="3600" dirty="0">
                <a:solidFill>
                  <a:srgbClr val="008000"/>
                </a:solidFill>
                <a:latin typeface="Courier New" panose="02070309020205020404" pitchFamily="49" charset="0"/>
              </a:rPr>
              <a:t>"ham" </a:t>
            </a:r>
            <a:endParaRPr lang="en-US" sz="36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6A12D64-415D-4AA4-88A0-79D6408FFB36}"/>
              </a:ext>
            </a:extLst>
          </p:cNvPr>
          <p:cNvSpPr/>
          <p:nvPr/>
        </p:nvSpPr>
        <p:spPr>
          <a:xfrm rot="16200000">
            <a:off x="6339040" y="1848988"/>
            <a:ext cx="348112" cy="2268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1371B9-09CF-4CAB-8B22-2C12E1A76F44}"/>
              </a:ext>
            </a:extLst>
          </p:cNvPr>
          <p:cNvSpPr/>
          <p:nvPr/>
        </p:nvSpPr>
        <p:spPr>
          <a:xfrm rot="16200000">
            <a:off x="6339040" y="2432713"/>
            <a:ext cx="348112" cy="2268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63048C9-862F-4CCB-8DB6-FD58EF5C74FC}"/>
              </a:ext>
            </a:extLst>
          </p:cNvPr>
          <p:cNvSpPr/>
          <p:nvPr/>
        </p:nvSpPr>
        <p:spPr>
          <a:xfrm rot="16200000">
            <a:off x="6339040" y="3016438"/>
            <a:ext cx="348112" cy="2268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CD48B5A-C904-4FC5-86A6-B1D55BC92E7B}"/>
              </a:ext>
            </a:extLst>
          </p:cNvPr>
          <p:cNvSpPr/>
          <p:nvPr/>
        </p:nvSpPr>
        <p:spPr>
          <a:xfrm rot="16200000">
            <a:off x="6339040" y="3600163"/>
            <a:ext cx="348112" cy="2268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54C85D9-E85F-4702-A3DC-93FB18E994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2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185">
        <p159:morph option="byObject"/>
      </p:transition>
    </mc:Choice>
    <mc:Fallback>
      <p:transition spd="slow" advTm="251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4293</TotalTime>
  <Words>636</Words>
  <Application>Microsoft Office PowerPoint</Application>
  <PresentationFormat>Widescreen</PresentationFormat>
  <Paragraphs>104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Courier New</vt:lpstr>
      <vt:lpstr>Basis</vt:lpstr>
      <vt:lpstr>String Operations</vt:lpstr>
      <vt:lpstr>Addition</vt:lpstr>
      <vt:lpstr>Comparing Strings</vt:lpstr>
      <vt:lpstr>Membership in Strings</vt:lpstr>
      <vt:lpstr>Subscripting</vt:lpstr>
      <vt:lpstr>Subscript Syntax</vt:lpstr>
      <vt:lpstr>Starting at 0</vt:lpstr>
      <vt:lpstr>Subscripting Multiple Characters</vt:lpstr>
      <vt:lpstr>Negative Subscript Indices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62</cp:revision>
  <dcterms:created xsi:type="dcterms:W3CDTF">2017-06-09T19:25:05Z</dcterms:created>
  <dcterms:modified xsi:type="dcterms:W3CDTF">2018-01-07T00:41:41Z</dcterms:modified>
</cp:coreProperties>
</file>