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more about Calling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many, many built-in functions.</a:t>
            </a:r>
          </a:p>
          <a:p>
            <a:r>
              <a:rPr lang="en-US" dirty="0"/>
              <a:t>You could never learn them all in this course.</a:t>
            </a:r>
          </a:p>
          <a:p>
            <a:r>
              <a:rPr lang="en-US" dirty="0"/>
              <a:t>You will learn a few, but it's far more important that you learn how to learn more about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programmers create documentation for their functions.</a:t>
            </a:r>
          </a:p>
          <a:p>
            <a:r>
              <a:rPr lang="en-US" dirty="0"/>
              <a:t>Documentation is extra information about a function that makes it clear how it works.</a:t>
            </a:r>
          </a:p>
          <a:p>
            <a:r>
              <a:rPr lang="en-US" dirty="0"/>
              <a:t>There are many ways to write documentation, but they usually have a few things in common.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look for five major parts.</a:t>
            </a:r>
          </a:p>
          <a:p>
            <a:r>
              <a:rPr lang="en-US" dirty="0"/>
              <a:t>The function's name, its parameters, its return value, its description, and examples how to use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Arguments that are passed into a function are also known as Parameters.</a:t>
            </a:r>
          </a:p>
          <a:p>
            <a:r>
              <a:rPr lang="en-US" dirty="0"/>
              <a:t>Parameters are the formal names that describe those arguments.</a:t>
            </a:r>
          </a:p>
          <a:p>
            <a:r>
              <a:rPr lang="en-US" dirty="0"/>
              <a:t>In the example here, the arguments are 3 and 10.</a:t>
            </a:r>
          </a:p>
          <a:p>
            <a:r>
              <a:rPr lang="en-US" dirty="0"/>
              <a:t>The documentation tells us that the corresponding parameters are length and 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common task is to nest function calls inside of other function calls.</a:t>
            </a:r>
          </a:p>
          <a:p>
            <a:r>
              <a:rPr lang="en-US" dirty="0"/>
              <a:t>This means that return value of the inner function becomes the argument of the outer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to call methods on the same string variable or value, it's a little different.</a:t>
            </a:r>
          </a:p>
          <a:p>
            <a:r>
              <a:rPr lang="en-US" dirty="0"/>
              <a:t>You will repeat the period, name, and parentheses each time.</a:t>
            </a:r>
          </a:p>
          <a:p>
            <a:r>
              <a:rPr lang="en-US" dirty="0"/>
              <a:t>In this example, we invoke the title() method on the string "hello world", and then the count() method.</a:t>
            </a:r>
          </a:p>
          <a:p>
            <a:r>
              <a:rPr lang="en-US" dirty="0"/>
              <a:t>By placing them side-by-side, you can "chain" the results from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calls are just another expression, you can freely combine them with each other.</a:t>
            </a:r>
          </a:p>
          <a:p>
            <a:r>
              <a:rPr lang="en-US" dirty="0"/>
              <a:t>Observe the code show, where we combine string addition, a string method call, and a function.</a:t>
            </a:r>
          </a:p>
          <a:p>
            <a:r>
              <a:rPr lang="en-US" dirty="0"/>
              <a:t>The result of the entire expression is stored inside this new "</a:t>
            </a:r>
            <a:r>
              <a:rPr lang="en-US" dirty="0" err="1"/>
              <a:t>string_length</a:t>
            </a:r>
            <a:r>
              <a:rPr lang="en-US" dirty="0"/>
              <a:t>" variable.</a:t>
            </a:r>
          </a:p>
          <a:p>
            <a:r>
              <a:rPr lang="en-US" dirty="0"/>
              <a:t>Notice the order of execution, this can be tricky to follow!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already know two functions: Print is a function that takes in arguments and writes to the console. </a:t>
            </a:r>
          </a:p>
          <a:p>
            <a:r>
              <a:rPr lang="en-US" dirty="0"/>
              <a:t>Input is a function reads from the console and returns it as a string value.</a:t>
            </a:r>
          </a:p>
          <a:p>
            <a:r>
              <a:rPr lang="en-US" dirty="0"/>
              <a:t>These two functions are strange, because they have side effects.</a:t>
            </a:r>
          </a:p>
          <a:p>
            <a:r>
              <a:rPr lang="en-US" dirty="0"/>
              <a:t>The Input function puts a textbox on the console, and the print function writes text to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Calling Functions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E516586-B75A-4DF0-BBA4-045A1AE1EA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73">
        <p159:morph option="byObject"/>
      </p:transition>
    </mc:Choice>
    <mc:Fallback>
      <p:transition spd="slow" advTm="45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6B74-E46A-4FD3-B0E7-EB1B52E1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2C87-6A10-48D3-B088-CE08496F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2057400"/>
            <a:ext cx="10990053" cy="4038600"/>
          </a:xfrm>
        </p:spPr>
        <p:txBody>
          <a:bodyPr numCol="7" spcCol="91440">
            <a:normAutofit fontScale="92500" lnSpcReduction="20000"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all()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any()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pow()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bin()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unichr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callable()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reload()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round()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complex()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hash()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hex()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slice()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oct()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011FFA1-2365-489D-970A-ACA43316F8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7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586">
        <p159:morph option="byObject"/>
      </p:transition>
    </mc:Choice>
    <mc:Fallback>
      <p:transition spd="slow" advTm="145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672F-C78B-4096-84F4-01A7CFC3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about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C49-AC6F-4F1B-877C-0858E994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 b="1" dirty="0"/>
              <a:t>Name: </a:t>
            </a:r>
            <a:r>
              <a:rPr lang="en-US" sz="2000" dirty="0" err="1"/>
              <a:t>len</a:t>
            </a:r>
            <a:r>
              <a:rPr lang="en-US" sz="2000" dirty="0"/>
              <a:t>()</a:t>
            </a:r>
          </a:p>
          <a:p>
            <a:pPr marL="45720" indent="0">
              <a:buNone/>
            </a:pPr>
            <a:r>
              <a:rPr lang="en-US" sz="2000" b="1" dirty="0"/>
              <a:t>Description:</a:t>
            </a:r>
            <a:r>
              <a:rPr lang="en-US" sz="2000" dirty="0"/>
              <a:t> The function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/>
              <a:t>" returns the number of characters in a string (its length).</a:t>
            </a:r>
          </a:p>
          <a:p>
            <a:pPr marL="45720" indent="0">
              <a:buNone/>
            </a:pPr>
            <a:r>
              <a:rPr lang="en-US" sz="2000" b="1" dirty="0"/>
              <a:t>Syntax: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000" b="1" dirty="0"/>
              <a:t>Parameters:</a:t>
            </a:r>
          </a:p>
          <a:p>
            <a:pPr marL="4572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a_string</a:t>
            </a:r>
            <a:r>
              <a:rPr lang="en-US" sz="2000" dirty="0"/>
              <a:t> (String): The string to calculate the length of</a:t>
            </a:r>
          </a:p>
          <a:p>
            <a:pPr marL="45720" indent="0">
              <a:buNone/>
            </a:pPr>
            <a:r>
              <a:rPr lang="en-US" sz="2000" b="1" dirty="0"/>
              <a:t>Returns: </a:t>
            </a:r>
            <a:r>
              <a:rPr lang="en-US" sz="2000" dirty="0"/>
              <a:t>Integer</a:t>
            </a:r>
          </a:p>
          <a:p>
            <a:pPr marL="45720" indent="0">
              <a:buNone/>
            </a:pPr>
            <a:r>
              <a:rPr lang="en-US" sz="2000" b="1" dirty="0"/>
              <a:t>Example: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0170B3A-C7AD-4B58-9385-EB3AC29E93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3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858">
        <p159:morph option="byObject"/>
      </p:transition>
    </mc:Choice>
    <mc:Fallback>
      <p:transition spd="slow" advTm="168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672F-C78B-4096-84F4-01A7CFC3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C49-AC6F-4F1B-877C-0858E994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 b="1" dirty="0"/>
              <a:t>Name: </a:t>
            </a:r>
            <a:r>
              <a:rPr lang="en-US" sz="2000" dirty="0" err="1"/>
              <a:t>len</a:t>
            </a:r>
            <a:r>
              <a:rPr lang="en-US" sz="2000" dirty="0"/>
              <a:t>()</a:t>
            </a:r>
          </a:p>
          <a:p>
            <a:pPr marL="45720" indent="0">
              <a:buNone/>
            </a:pPr>
            <a:r>
              <a:rPr lang="en-US" sz="2000" b="1" dirty="0"/>
              <a:t>Description:</a:t>
            </a:r>
            <a:r>
              <a:rPr lang="en-US" sz="2000" dirty="0"/>
              <a:t> The function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/>
              <a:t>" returns the number of characters in a string (its length).</a:t>
            </a:r>
          </a:p>
          <a:p>
            <a:pPr marL="45720" indent="0">
              <a:buNone/>
            </a:pPr>
            <a:r>
              <a:rPr lang="en-US" sz="2000" b="1" dirty="0"/>
              <a:t>Syntax: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000" b="1" dirty="0"/>
              <a:t>Parameters:</a:t>
            </a:r>
          </a:p>
          <a:p>
            <a:pPr marL="4572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a_string</a:t>
            </a:r>
            <a:r>
              <a:rPr lang="en-US" sz="2000" dirty="0"/>
              <a:t> (String): The string to calculate the length of</a:t>
            </a:r>
          </a:p>
          <a:p>
            <a:pPr marL="45720" indent="0">
              <a:buNone/>
            </a:pPr>
            <a:r>
              <a:rPr lang="en-US" sz="2000" b="1" dirty="0"/>
              <a:t>Returns: </a:t>
            </a:r>
            <a:r>
              <a:rPr lang="en-US" sz="2000" dirty="0"/>
              <a:t>Integer</a:t>
            </a:r>
          </a:p>
          <a:p>
            <a:pPr marL="45720" indent="0">
              <a:buNone/>
            </a:pPr>
            <a:r>
              <a:rPr lang="en-US" sz="2000" b="1" dirty="0"/>
              <a:t>Example:</a:t>
            </a:r>
          </a:p>
          <a:p>
            <a:pPr marL="4572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38C2F1-5257-42BF-8978-31F6ABD4436E}"/>
              </a:ext>
            </a:extLst>
          </p:cNvPr>
          <p:cNvSpPr/>
          <p:nvPr/>
        </p:nvSpPr>
        <p:spPr>
          <a:xfrm>
            <a:off x="1142999" y="1965961"/>
            <a:ext cx="944593" cy="483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E58B58-7109-4017-9EB4-965BAC3E1A9C}"/>
              </a:ext>
            </a:extLst>
          </p:cNvPr>
          <p:cNvSpPr/>
          <p:nvPr/>
        </p:nvSpPr>
        <p:spPr>
          <a:xfrm>
            <a:off x="1142998" y="2449903"/>
            <a:ext cx="1531191" cy="483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FAA3FD-7465-4C73-8DCE-7E25F62D5653}"/>
              </a:ext>
            </a:extLst>
          </p:cNvPr>
          <p:cNvSpPr/>
          <p:nvPr/>
        </p:nvSpPr>
        <p:spPr>
          <a:xfrm>
            <a:off x="1142998" y="2933845"/>
            <a:ext cx="1203388" cy="3925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4216DC-17A7-4475-AF66-2A527B7CEFE0}"/>
              </a:ext>
            </a:extLst>
          </p:cNvPr>
          <p:cNvSpPr/>
          <p:nvPr/>
        </p:nvSpPr>
        <p:spPr>
          <a:xfrm>
            <a:off x="1142997" y="3834729"/>
            <a:ext cx="1531191" cy="35770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C1C6E-C0AC-4603-838F-186C02749788}"/>
              </a:ext>
            </a:extLst>
          </p:cNvPr>
          <p:cNvSpPr/>
          <p:nvPr/>
        </p:nvSpPr>
        <p:spPr>
          <a:xfrm>
            <a:off x="1153780" y="4711175"/>
            <a:ext cx="1071835" cy="3821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A5DBE9-FDAE-4BE1-8B36-7BD7695C150C}"/>
              </a:ext>
            </a:extLst>
          </p:cNvPr>
          <p:cNvSpPr/>
          <p:nvPr/>
        </p:nvSpPr>
        <p:spPr>
          <a:xfrm>
            <a:off x="1153780" y="5207335"/>
            <a:ext cx="1203388" cy="39250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F7393933-48E0-4808-B293-CD13150AC2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6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518">
        <p159:morph option="byObject"/>
      </p:transition>
    </mc:Choice>
    <mc:Fallback>
      <p:transition spd="slow" advTm="165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9389-87F8-4CEC-B667-8436A59E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EB573-4EB1-49B2-BDF9-364DFAE7F69A}"/>
              </a:ext>
            </a:extLst>
          </p:cNvPr>
          <p:cNvSpPr/>
          <p:nvPr/>
        </p:nvSpPr>
        <p:spPr>
          <a:xfrm>
            <a:off x="1143000" y="231277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calculate_area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F99AF-1E2F-4A92-9864-9A9F70DAE31E}"/>
              </a:ext>
            </a:extLst>
          </p:cNvPr>
          <p:cNvSpPr/>
          <p:nvPr/>
        </p:nvSpPr>
        <p:spPr>
          <a:xfrm>
            <a:off x="1143000" y="3706023"/>
            <a:ext cx="102438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800" b="1" dirty="0"/>
              <a:t>Name: </a:t>
            </a:r>
            <a:r>
              <a:rPr lang="en-US" sz="2800" dirty="0" err="1"/>
              <a:t>calculate_area</a:t>
            </a:r>
            <a:endParaRPr lang="en-US" sz="2800" dirty="0"/>
          </a:p>
          <a:p>
            <a:pPr marL="45720" indent="0">
              <a:buNone/>
            </a:pPr>
            <a:r>
              <a:rPr lang="en-US" sz="2800" b="1" dirty="0"/>
              <a:t>Syntax</a:t>
            </a:r>
            <a:r>
              <a:rPr lang="en-US" sz="2800" dirty="0"/>
              <a:t>: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calculate_area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800" b="1" dirty="0"/>
              <a:t>Parameters:</a:t>
            </a:r>
          </a:p>
          <a:p>
            <a:pPr marL="45720" indent="0">
              <a:buNone/>
            </a:pPr>
            <a:r>
              <a:rPr lang="en-US" sz="2800" dirty="0"/>
              <a:t>	length (Integer): The length of the rectangle</a:t>
            </a:r>
          </a:p>
          <a:p>
            <a:pPr marL="45720" indent="0">
              <a:buNone/>
            </a:pPr>
            <a:r>
              <a:rPr lang="en-US" sz="2800" dirty="0"/>
              <a:t>	width (integer): The width of the rectangle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FA6DF-1C3D-4FEA-AA32-93DB96D14CAE}"/>
              </a:ext>
            </a:extLst>
          </p:cNvPr>
          <p:cNvCxnSpPr/>
          <p:nvPr/>
        </p:nvCxnSpPr>
        <p:spPr>
          <a:xfrm>
            <a:off x="918713" y="3157268"/>
            <a:ext cx="8471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FAFBCCD-C83F-4E68-B857-D532D9B7C530}"/>
              </a:ext>
            </a:extLst>
          </p:cNvPr>
          <p:cNvSpPr/>
          <p:nvPr/>
        </p:nvSpPr>
        <p:spPr>
          <a:xfrm>
            <a:off x="6866626" y="2253104"/>
            <a:ext cx="2225616" cy="523220"/>
          </a:xfrm>
          <a:prstGeom prst="wedgeRoundRectCallout">
            <a:avLst>
              <a:gd name="adj1" fmla="val -102336"/>
              <a:gd name="adj2" fmla="val -853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Arguments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1BDC0C2-2186-40B4-B967-057A7EB976C0}"/>
              </a:ext>
            </a:extLst>
          </p:cNvPr>
          <p:cNvSpPr/>
          <p:nvPr/>
        </p:nvSpPr>
        <p:spPr>
          <a:xfrm>
            <a:off x="6866626" y="3718039"/>
            <a:ext cx="2225616" cy="523220"/>
          </a:xfrm>
          <a:prstGeom prst="wedgeRoundRectCallout">
            <a:avLst>
              <a:gd name="adj1" fmla="val -69778"/>
              <a:gd name="adj2" fmla="val 1101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Parameters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F52289A-D86F-4980-85BC-EF2E2FAD61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052">
        <p159:morph option="byObject"/>
      </p:transition>
    </mc:Choice>
    <mc:Fallback>
      <p:transition spd="slow" advTm="230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87B2-5DC3-4C04-B92B-EE74A734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Function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9022F-F21D-4A38-9291-2DD8709A6A4E}"/>
              </a:ext>
            </a:extLst>
          </p:cNvPr>
          <p:cNvSpPr/>
          <p:nvPr/>
        </p:nvSpPr>
        <p:spPr>
          <a:xfrm>
            <a:off x="3061857" y="2874570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26A84-1F07-4A78-AE8D-B7ECB033F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857" y="4306400"/>
            <a:ext cx="5623297" cy="801539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F31E27AD-6584-4743-901A-1EDFCF323391}"/>
              </a:ext>
            </a:extLst>
          </p:cNvPr>
          <p:cNvSpPr/>
          <p:nvPr/>
        </p:nvSpPr>
        <p:spPr>
          <a:xfrm rot="5400000">
            <a:off x="5606085" y="4719751"/>
            <a:ext cx="534838" cy="1311215"/>
          </a:xfrm>
          <a:prstGeom prst="curvedLeftArrow">
            <a:avLst>
              <a:gd name="adj1" fmla="val 25000"/>
              <a:gd name="adj2" fmla="val 89586"/>
              <a:gd name="adj3" fmla="val 41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6563C6AE-A645-43C3-9BCC-16276F3A259F}"/>
              </a:ext>
            </a:extLst>
          </p:cNvPr>
          <p:cNvSpPr/>
          <p:nvPr/>
        </p:nvSpPr>
        <p:spPr>
          <a:xfrm rot="5400000">
            <a:off x="3872457" y="4719750"/>
            <a:ext cx="534838" cy="1311215"/>
          </a:xfrm>
          <a:prstGeom prst="curvedLeftArrow">
            <a:avLst>
              <a:gd name="adj1" fmla="val 25000"/>
              <a:gd name="adj2" fmla="val 89586"/>
              <a:gd name="adj3" fmla="val 41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6AFCF7B-E200-4246-84C4-9A998BAA8827}"/>
              </a:ext>
            </a:extLst>
          </p:cNvPr>
          <p:cNvSpPr/>
          <p:nvPr/>
        </p:nvSpPr>
        <p:spPr>
          <a:xfrm rot="5400000">
            <a:off x="5183672" y="3031568"/>
            <a:ext cx="534838" cy="1311215"/>
          </a:xfrm>
          <a:prstGeom prst="curvedLeftArrow">
            <a:avLst>
              <a:gd name="adj1" fmla="val 25000"/>
              <a:gd name="adj2" fmla="val 89586"/>
              <a:gd name="adj3" fmla="val 41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4945624-E0E6-4D83-A8EF-910BAEA8D324}"/>
              </a:ext>
            </a:extLst>
          </p:cNvPr>
          <p:cNvSpPr/>
          <p:nvPr/>
        </p:nvSpPr>
        <p:spPr>
          <a:xfrm rot="5400000">
            <a:off x="3872457" y="3054398"/>
            <a:ext cx="534838" cy="1311215"/>
          </a:xfrm>
          <a:prstGeom prst="curvedLeftArrow">
            <a:avLst>
              <a:gd name="adj1" fmla="val 25000"/>
              <a:gd name="adj2" fmla="val 89586"/>
              <a:gd name="adj3" fmla="val 41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0F8EEC5-D00F-40E1-B886-9CB75F7354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5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371">
        <p159:morph option="byObject"/>
      </p:transition>
    </mc:Choice>
    <mc:Fallback>
      <p:transition spd="slow" advTm="223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FDFF-0167-4CD3-B76A-5B4BF91D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5B6B7-A51B-4ECB-8AD2-DFB7E430C4E3}"/>
              </a:ext>
            </a:extLst>
          </p:cNvPr>
          <p:cNvSpPr/>
          <p:nvPr/>
        </p:nvSpPr>
        <p:spPr>
          <a:xfrm>
            <a:off x="2551588" y="2867680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world"</a:t>
            </a:r>
            <a:r>
              <a:rPr lang="en-US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'o'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5400" dirty="0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B52AA9E-2189-4AAA-A0B0-6DEA75D4C94E}"/>
              </a:ext>
            </a:extLst>
          </p:cNvPr>
          <p:cNvSpPr/>
          <p:nvPr/>
        </p:nvSpPr>
        <p:spPr>
          <a:xfrm rot="16200000" flipH="1">
            <a:off x="5304443" y="3002712"/>
            <a:ext cx="534838" cy="1311215"/>
          </a:xfrm>
          <a:prstGeom prst="curvedLeftArrow">
            <a:avLst>
              <a:gd name="adj1" fmla="val 25000"/>
              <a:gd name="adj2" fmla="val 89586"/>
              <a:gd name="adj3" fmla="val 41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5D92A81-FBAA-49AB-846E-60DBA73D9A17}"/>
              </a:ext>
            </a:extLst>
          </p:cNvPr>
          <p:cNvSpPr/>
          <p:nvPr/>
        </p:nvSpPr>
        <p:spPr>
          <a:xfrm rot="16200000" flipH="1">
            <a:off x="7147621" y="3035111"/>
            <a:ext cx="534838" cy="1311215"/>
          </a:xfrm>
          <a:prstGeom prst="curvedLeftArrow">
            <a:avLst>
              <a:gd name="adj1" fmla="val 25000"/>
              <a:gd name="adj2" fmla="val 89586"/>
              <a:gd name="adj3" fmla="val 41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F6D09F3-2112-4BC1-A633-14F6435F19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10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38">
        <p159:morph option="byObject"/>
      </p:transition>
    </mc:Choice>
    <mc:Fallback>
      <p:transition spd="slow" advTm="30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80A5-22E8-40CE-B197-EEA1456D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Methods, and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058DD-BB78-4602-B8B6-AA28232DEC60}"/>
              </a:ext>
            </a:extLst>
          </p:cNvPr>
          <p:cNvSpPr/>
          <p:nvPr/>
        </p:nvSpPr>
        <p:spPr>
          <a:xfrm>
            <a:off x="909508" y="3390900"/>
            <a:ext cx="1070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string_length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world 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strip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sz="5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D31916C-EC85-4163-98D0-3AD3EBFCE38A}"/>
              </a:ext>
            </a:extLst>
          </p:cNvPr>
          <p:cNvSpPr/>
          <p:nvPr/>
        </p:nvSpPr>
        <p:spPr>
          <a:xfrm>
            <a:off x="909508" y="5210355"/>
            <a:ext cx="2242867" cy="948905"/>
          </a:xfrm>
          <a:prstGeom prst="wedgeRoundRectCallout">
            <a:avLst>
              <a:gd name="adj1" fmla="val -13910"/>
              <a:gd name="adj2" fmla="val -17568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Assignment Statement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E9B4860-CBCC-4E85-9F26-2FF7EB3C297E}"/>
              </a:ext>
            </a:extLst>
          </p:cNvPr>
          <p:cNvSpPr/>
          <p:nvPr/>
        </p:nvSpPr>
        <p:spPr>
          <a:xfrm>
            <a:off x="3853133" y="5210354"/>
            <a:ext cx="2242867" cy="586597"/>
          </a:xfrm>
          <a:prstGeom prst="wedgeRoundRectCallout">
            <a:avLst>
              <a:gd name="adj1" fmla="val -16218"/>
              <a:gd name="adj2" fmla="val -2609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Function call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919ECB6-A25F-428F-8BA2-8AA51BE1B839}"/>
              </a:ext>
            </a:extLst>
          </p:cNvPr>
          <p:cNvSpPr/>
          <p:nvPr/>
        </p:nvSpPr>
        <p:spPr>
          <a:xfrm>
            <a:off x="6520714" y="5045761"/>
            <a:ext cx="1726140" cy="923718"/>
          </a:xfrm>
          <a:prstGeom prst="wedgeRoundRectCallout">
            <a:avLst>
              <a:gd name="adj1" fmla="val -4224"/>
              <a:gd name="adj2" fmla="val -1811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String Addition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ABB27D5-EC39-485C-BAD5-2ADFA7F3C868}"/>
              </a:ext>
            </a:extLst>
          </p:cNvPr>
          <p:cNvSpPr/>
          <p:nvPr/>
        </p:nvSpPr>
        <p:spPr>
          <a:xfrm>
            <a:off x="8860490" y="5045761"/>
            <a:ext cx="2158029" cy="544156"/>
          </a:xfrm>
          <a:prstGeom prst="wedgeRoundRectCallout">
            <a:avLst>
              <a:gd name="adj1" fmla="val -227"/>
              <a:gd name="adj2" fmla="val -2794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Method call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E50DB64-A2E6-44F3-A353-EB34405723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588">
        <p159:morph option="byObject"/>
      </p:transition>
    </mc:Choice>
    <mc:Fallback>
      <p:transition spd="slow" advTm="275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3682-7ABA-4B78-BCBF-6A02709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97366-53BE-4E4A-88C4-F80876B668DF}"/>
              </a:ext>
            </a:extLst>
          </p:cNvPr>
          <p:cNvSpPr/>
          <p:nvPr/>
        </p:nvSpPr>
        <p:spPr>
          <a:xfrm>
            <a:off x="6752279" y="3219626"/>
            <a:ext cx="2339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7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204AA-1154-4FFE-8DA2-871D27F6781D}"/>
              </a:ext>
            </a:extLst>
          </p:cNvPr>
          <p:cNvSpPr/>
          <p:nvPr/>
        </p:nvSpPr>
        <p:spPr>
          <a:xfrm>
            <a:off x="3005539" y="3219626"/>
            <a:ext cx="2339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4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79369-48E7-4985-A891-ED251E739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539" y="4339625"/>
            <a:ext cx="1825254" cy="1095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B5F88-DA06-4B36-AD2F-4951F2269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279" y="4486000"/>
            <a:ext cx="3276267" cy="92662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2DAF44F-6123-4202-BDC3-BDA88CA661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456">
        <p159:morph option="byObject"/>
      </p:transition>
    </mc:Choice>
    <mc:Fallback>
      <p:transition spd="slow" advTm="25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4543</TotalTime>
  <Words>707</Words>
  <Application>Microsoft Office PowerPoint</Application>
  <PresentationFormat>Widescreen</PresentationFormat>
  <Paragraphs>156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Courier New</vt:lpstr>
      <vt:lpstr>Basis</vt:lpstr>
      <vt:lpstr>Calling Functions 2</vt:lpstr>
      <vt:lpstr>Built-in Functions</vt:lpstr>
      <vt:lpstr>Learning about a Function</vt:lpstr>
      <vt:lpstr>Function Documentation</vt:lpstr>
      <vt:lpstr>Parameters and Arguments</vt:lpstr>
      <vt:lpstr>Nesting Function Calls</vt:lpstr>
      <vt:lpstr>Chaining Methods</vt:lpstr>
      <vt:lpstr>Functions, Methods, and Operators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130</cp:revision>
  <dcterms:created xsi:type="dcterms:W3CDTF">2017-06-09T19:25:05Z</dcterms:created>
  <dcterms:modified xsi:type="dcterms:W3CDTF">2018-01-07T01:40:52Z</dcterms:modified>
</cp:coreProperties>
</file>