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you've created a function, how do you know if it is correct?</a:t>
            </a:r>
          </a:p>
          <a:p>
            <a:r>
              <a:rPr lang="en-US" dirty="0"/>
              <a:t>You could carefully read over the function, but you might miss something.</a:t>
            </a:r>
          </a:p>
          <a:p>
            <a:r>
              <a:rPr lang="en-US" dirty="0"/>
              <a:t>Instead, programmers use collections of Unit Tests to determine if their code works as expected.</a:t>
            </a:r>
          </a:p>
          <a:p>
            <a:r>
              <a:rPr lang="en-US" dirty="0"/>
              <a:t>Unit testing is an important professional practice to help you find problems early, facilitate changes down the road, and make it easier to glue together pieces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unit test is pretty simple: given a fragment of code like a function, run the function for a known input and compare it to a known output.</a:t>
            </a:r>
          </a:p>
          <a:p>
            <a:r>
              <a:rPr lang="en-US" dirty="0"/>
              <a:t>For example, consider this function that converts feet to inches.</a:t>
            </a:r>
          </a:p>
          <a:p>
            <a:r>
              <a:rPr lang="en-US" dirty="0"/>
              <a:t>Below it is a collection of 5 possible inputs and the 5 expected outputs. </a:t>
            </a:r>
          </a:p>
          <a:p>
            <a:r>
              <a:rPr lang="en-US" dirty="0"/>
              <a:t>These are our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1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tricky part of making unit tests is thinking of appropriate test cases.</a:t>
            </a:r>
          </a:p>
          <a:p>
            <a:r>
              <a:rPr lang="en-US" dirty="0"/>
              <a:t>The goal is to cover many possible scenarios, while writing the minimum number of cases.</a:t>
            </a:r>
          </a:p>
          <a:p>
            <a:r>
              <a:rPr lang="en-US" dirty="0"/>
              <a:t>In our conversion function before, we tried it with a small positive number, a decimal number, a negative number, a large number, and zero.</a:t>
            </a:r>
            <a:br>
              <a:rPr lang="en-US" dirty="0"/>
            </a:br>
            <a:r>
              <a:rPr lang="en-US" dirty="0"/>
              <a:t>These are all representative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unit test fails, it should report the actual and expected values, so that the programmer can then debug their program.</a:t>
            </a:r>
          </a:p>
          <a:p>
            <a:r>
              <a:rPr lang="en-US" dirty="0"/>
              <a:t>If you only try a function with one output, you might think that the function is correct.</a:t>
            </a:r>
          </a:p>
          <a:p>
            <a:r>
              <a:rPr lang="en-US" dirty="0"/>
              <a:t>But until you run unit tests, you shouldn't believe that.</a:t>
            </a:r>
          </a:p>
          <a:p>
            <a:r>
              <a:rPr lang="en-US" dirty="0"/>
              <a:t>Of course, unit tests are not conclusive either, they are merely evidence to support the hypothesis that your code is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larger your program, the more important it is to unit test individual pieces.</a:t>
            </a:r>
          </a:p>
          <a:p>
            <a:r>
              <a:rPr lang="en-US" dirty="0"/>
              <a:t>However, unit tests are also helpful as you learn the basics.</a:t>
            </a:r>
          </a:p>
          <a:p>
            <a:r>
              <a:rPr lang="en-US" dirty="0"/>
              <a:t>Every program you write in this course will be unit tested, which means that we will try running your program against many inputs and outputs.</a:t>
            </a:r>
          </a:p>
          <a:p>
            <a:r>
              <a:rPr lang="en-US" dirty="0"/>
              <a:t>Just because your program appears to give the right output, you must pass all the unit tests!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89EE528-C212-4E0B-A1EA-002CC36C1C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145">
        <p159:morph option="byObject"/>
      </p:transition>
    </mc:Choice>
    <mc:Fallback>
      <p:transition spd="slow" advTm="31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7858-716E-4BCA-BC2B-0002F9A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D8ED-773D-431F-B807-A8DA4DF2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Make it easier to…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800" dirty="0"/>
              <a:t>Find problems earlier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800" dirty="0"/>
              <a:t>Change things later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800" dirty="0"/>
              <a:t>Glue together code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0FA581-64BF-4F3A-AB01-372315C869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6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926">
        <p159:morph option="byObject"/>
      </p:transition>
    </mc:Choice>
    <mc:Fallback>
      <p:transition spd="slow" advTm="249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22BB-5E62-4BE9-B309-67B0DD53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Unit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AF8A4-F97B-4793-9237-EA31CA73FCA4}"/>
              </a:ext>
            </a:extLst>
          </p:cNvPr>
          <p:cNvSpPr/>
          <p:nvPr/>
        </p:nvSpPr>
        <p:spPr>
          <a:xfrm>
            <a:off x="1245006" y="19659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feet_to_inches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distance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distance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12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151868-B5BA-40F1-B643-93D8D19A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59057"/>
              </p:ext>
            </p:extLst>
          </p:nvPr>
        </p:nvGraphicFramePr>
        <p:xfrm>
          <a:off x="1245006" y="3322320"/>
          <a:ext cx="54490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85">
                  <a:extLst>
                    <a:ext uri="{9D8B030D-6E8A-4147-A177-3AD203B41FA5}">
                      <a16:colId xmlns:a16="http://schemas.microsoft.com/office/drawing/2014/main" val="3476044808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356809547"/>
                    </a:ext>
                  </a:extLst>
                </a:gridCol>
                <a:gridCol w="2208362">
                  <a:extLst>
                    <a:ext uri="{9D8B030D-6E8A-4147-A177-3AD203B41FA5}">
                      <a16:colId xmlns:a16="http://schemas.microsoft.com/office/drawing/2014/main" val="397806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3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3062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04A136D-4C0C-47F9-9EC5-F51E7248B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07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110">
        <p159:morph option="byObject"/>
      </p:transition>
    </mc:Choice>
    <mc:Fallback>
      <p:transition spd="slow" advTm="22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7511-B88E-45F0-87BC-A5B9554F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6B294-D5C3-423C-8301-1EEEC0279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9773"/>
              </p:ext>
            </p:extLst>
          </p:nvPr>
        </p:nvGraphicFramePr>
        <p:xfrm>
          <a:off x="3371454" y="2409934"/>
          <a:ext cx="54490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85">
                  <a:extLst>
                    <a:ext uri="{9D8B030D-6E8A-4147-A177-3AD203B41FA5}">
                      <a16:colId xmlns:a16="http://schemas.microsoft.com/office/drawing/2014/main" val="3476044808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356809547"/>
                    </a:ext>
                  </a:extLst>
                </a:gridCol>
                <a:gridCol w="2208362">
                  <a:extLst>
                    <a:ext uri="{9D8B030D-6E8A-4147-A177-3AD203B41FA5}">
                      <a16:colId xmlns:a16="http://schemas.microsoft.com/office/drawing/2014/main" val="397806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3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3062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5D17CF6-707C-4A05-A793-2C1C1E46C6F4}"/>
              </a:ext>
            </a:extLst>
          </p:cNvPr>
          <p:cNvSpPr/>
          <p:nvPr/>
        </p:nvSpPr>
        <p:spPr>
          <a:xfrm>
            <a:off x="718831" y="2794958"/>
            <a:ext cx="2652623" cy="448574"/>
          </a:xfrm>
          <a:prstGeom prst="wedgeRoundRectCallout">
            <a:avLst>
              <a:gd name="adj1" fmla="val 114452"/>
              <a:gd name="adj2" fmla="val 163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Positive Integer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F3F2055-3E26-43D3-A288-594906A7C546}"/>
              </a:ext>
            </a:extLst>
          </p:cNvPr>
          <p:cNvSpPr/>
          <p:nvPr/>
        </p:nvSpPr>
        <p:spPr>
          <a:xfrm>
            <a:off x="1143000" y="3342305"/>
            <a:ext cx="2228454" cy="448574"/>
          </a:xfrm>
          <a:prstGeom prst="wedgeRoundRectCallout">
            <a:avLst>
              <a:gd name="adj1" fmla="val 117512"/>
              <a:gd name="adj2" fmla="val -67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Positive Float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E503F5-7E50-4CAC-BE5C-92FE1C71F2B2}"/>
              </a:ext>
            </a:extLst>
          </p:cNvPr>
          <p:cNvSpPr/>
          <p:nvPr/>
        </p:nvSpPr>
        <p:spPr>
          <a:xfrm>
            <a:off x="2277374" y="3889652"/>
            <a:ext cx="1094080" cy="448574"/>
          </a:xfrm>
          <a:prstGeom prst="wedgeRoundRectCallout">
            <a:avLst>
              <a:gd name="adj1" fmla="val 195808"/>
              <a:gd name="adj2" fmla="val -1057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Zero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C130746-15EA-4D80-9B71-F141EA641C84}"/>
              </a:ext>
            </a:extLst>
          </p:cNvPr>
          <p:cNvSpPr/>
          <p:nvPr/>
        </p:nvSpPr>
        <p:spPr>
          <a:xfrm>
            <a:off x="517585" y="4557913"/>
            <a:ext cx="2853869" cy="521897"/>
          </a:xfrm>
          <a:prstGeom prst="wedgeRoundRectCallout">
            <a:avLst>
              <a:gd name="adj1" fmla="val 101064"/>
              <a:gd name="adj2" fmla="val -52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Negative Integer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F88F771-2757-46D1-946F-0022C7FC5899}"/>
              </a:ext>
            </a:extLst>
          </p:cNvPr>
          <p:cNvSpPr/>
          <p:nvPr/>
        </p:nvSpPr>
        <p:spPr>
          <a:xfrm>
            <a:off x="1143000" y="5372821"/>
            <a:ext cx="3554765" cy="448574"/>
          </a:xfrm>
          <a:prstGeom prst="wedgeRoundRectCallout">
            <a:avLst>
              <a:gd name="adj1" fmla="val 44297"/>
              <a:gd name="adj2" fmla="val -1182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Large Positive Integer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8030F41-9CDA-4811-8F77-02C9FD6F5F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5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486">
        <p159:morph option="byObject"/>
      </p:transition>
    </mc:Choice>
    <mc:Fallback>
      <p:transition spd="slow" advTm="254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1DC9408-70A6-4B2B-BD2D-CE416D989F8B}"/>
              </a:ext>
            </a:extLst>
          </p:cNvPr>
          <p:cNvSpPr/>
          <p:nvPr/>
        </p:nvSpPr>
        <p:spPr>
          <a:xfrm>
            <a:off x="1108493" y="1811547"/>
            <a:ext cx="8139023" cy="3864634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C969A-1B5C-404F-8798-DD819562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F1E3-ACF3-42FE-8D69-53DE33EB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287" y="1995577"/>
            <a:ext cx="788023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Function: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inches_to_feet</a:t>
            </a:r>
            <a:r>
              <a:rPr lang="en-US" sz="2800" dirty="0"/>
              <a:t>()</a:t>
            </a:r>
          </a:p>
          <a:p>
            <a:pPr marL="45720" indent="0">
              <a:buNone/>
            </a:pPr>
            <a:r>
              <a:rPr lang="en-US" sz="2800" dirty="0"/>
              <a:t>Given input: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Expected output: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 12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Actual output: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-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8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sz="2800" dirty="0"/>
              <a:t>, you have an error in your calculation!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7950E2E-0610-44DB-9A99-062CD7D412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6158">
        <p159:morph option="byObject"/>
      </p:transition>
    </mc:Choice>
    <mc:Fallback>
      <p:transition spd="slow" advTm="261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2393-FE32-4C32-9830-409BF4CE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A3517-A205-4EC4-86F7-F0E3F3171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781" y="1965960"/>
            <a:ext cx="9685778" cy="398626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3D43349-558A-4D12-9D92-E81D055B99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0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939">
        <p159:morph option="byObject"/>
      </p:transition>
    </mc:Choice>
    <mc:Fallback>
      <p:transition spd="slow" advTm="249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5193</TotalTime>
  <Words>503</Words>
  <Application>Microsoft Office PowerPoint</Application>
  <PresentationFormat>Widescreen</PresentationFormat>
  <Paragraphs>86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Corbel</vt:lpstr>
      <vt:lpstr>Courier New</vt:lpstr>
      <vt:lpstr>Wingdings</vt:lpstr>
      <vt:lpstr>Basis</vt:lpstr>
      <vt:lpstr>Unit Tests</vt:lpstr>
      <vt:lpstr>Unit Tests</vt:lpstr>
      <vt:lpstr>Example Unit Test</vt:lpstr>
      <vt:lpstr>Representative Cases</vt:lpstr>
      <vt:lpstr>Failing Unit Tests</vt:lpstr>
      <vt:lpstr>Passing 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190</cp:revision>
  <dcterms:created xsi:type="dcterms:W3CDTF">2017-06-09T19:25:05Z</dcterms:created>
  <dcterms:modified xsi:type="dcterms:W3CDTF">2018-01-07T01:46:50Z</dcterms:modified>
</cp:coreProperties>
</file>