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program, the scope of a variable indicates how long that variable is available.</a:t>
            </a:r>
          </a:p>
          <a:p>
            <a:r>
              <a:rPr lang="en-US" dirty="0"/>
              <a:t>This is also known as the lifetime or visibility of a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defined at the top level are known as global variables. </a:t>
            </a:r>
          </a:p>
          <a:p>
            <a:r>
              <a:rPr lang="en-US" dirty="0"/>
              <a:t>Once a variable is defined, it is available on subsequent lines.</a:t>
            </a:r>
          </a:p>
          <a:p>
            <a:r>
              <a:rPr lang="en-US" dirty="0"/>
              <a:t>That variable lives until the end of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function has its own local scope.</a:t>
            </a:r>
          </a:p>
          <a:p>
            <a:r>
              <a:rPr lang="en-US" dirty="0"/>
              <a:t>Variables defined as parameters or within a function live until the function ends.</a:t>
            </a:r>
          </a:p>
          <a:p>
            <a:r>
              <a:rPr lang="en-US" dirty="0"/>
              <a:t>Therefore, variables defined in one function are not available outside the function.</a:t>
            </a:r>
          </a:p>
          <a:p>
            <a:r>
              <a:rPr lang="en-US" dirty="0"/>
              <a:t>This simplifies the reading of any function - you only need to worry about things defined in the function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return values, not variables.</a:t>
            </a:r>
          </a:p>
          <a:p>
            <a:r>
              <a:rPr lang="en-US" dirty="0"/>
              <a:t>A variable has a value, so when you write a statement like the one shown, you are returning the variable's value, not the variable itself.</a:t>
            </a:r>
          </a:p>
          <a:p>
            <a:r>
              <a:rPr lang="en-US" dirty="0"/>
              <a:t>The variable disappears after the function ends, so returning the value is the only way to make it available.</a:t>
            </a:r>
          </a:p>
          <a:p>
            <a:r>
              <a:rPr lang="en-US" dirty="0"/>
              <a:t>Any global variables with the same name are actually unrelated to the variable inside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technically possible to read a global variable inside a function.</a:t>
            </a:r>
          </a:p>
          <a:p>
            <a:r>
              <a:rPr lang="en-US" dirty="0"/>
              <a:t>However, you should not do so.</a:t>
            </a:r>
          </a:p>
          <a:p>
            <a:r>
              <a:rPr lang="en-US" dirty="0"/>
              <a:t>Every time you refer to global variables, your program becomes more complicated and you have to think about multiple levels of scope.</a:t>
            </a:r>
          </a:p>
          <a:p>
            <a:r>
              <a:rPr lang="en-US" dirty="0"/>
              <a:t>This may work out okay in smaller programs, but causes huge problems as you start writing longer programs.</a:t>
            </a:r>
          </a:p>
          <a:p>
            <a:r>
              <a:rPr lang="en-US" dirty="0"/>
              <a:t>Whenever you feel the urge to use a global variable, stop and reconsider.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simple pair of rules for working with scope:</a:t>
            </a:r>
          </a:p>
          <a:p>
            <a:r>
              <a:rPr lang="en-US" dirty="0"/>
              <a:t>Variables inside a local scope should not be used outside that scope.</a:t>
            </a:r>
          </a:p>
          <a:p>
            <a:r>
              <a:rPr lang="en-US" dirty="0"/>
              <a:t>Variables outside a local scope should not be used inside that scope.</a:t>
            </a:r>
          </a:p>
          <a:p>
            <a:r>
              <a:rPr lang="en-US" dirty="0"/>
              <a:t>Keeping these two rules in mind will avoid many headaches.</a:t>
            </a:r>
          </a:p>
          <a:p>
            <a:endParaRPr lang="en-US" dirty="0"/>
          </a:p>
          <a:p>
            <a:r>
              <a:rPr lang="en-US" dirty="0"/>
              <a:t>Okay, are Global Variables really bad? Let's discuss further: http://wiki.c2.com/?GlobalVariablesAreBad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9">
        <p159:morph option="byObject"/>
      </p:transition>
    </mc:Choice>
    <mc:Fallback>
      <p:transition spd="slow" advTm="40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6E6E-3C11-4223-862B-39386197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6351-0345-4F76-8984-D5B8415B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"Lifetime"</a:t>
            </a:r>
          </a:p>
          <a:p>
            <a:r>
              <a:rPr lang="en-US" sz="3600" dirty="0"/>
              <a:t>"Visibility"</a:t>
            </a:r>
          </a:p>
          <a:p>
            <a:r>
              <a:rPr lang="en-US" sz="3600" dirty="0"/>
              <a:t>"Availability"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3E0172EC-77C5-485A-9725-AF09D131F0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079">
        <p159:morph option="byObject"/>
      </p:transition>
    </mc:Choice>
    <mc:Fallback>
      <p:transition spd="slow" advTm="12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54CB-49EC-4112-8ADA-4C9D517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2BA8B-95A1-4A71-B881-56BEA0FC0259}"/>
              </a:ext>
            </a:extLst>
          </p:cNvPr>
          <p:cNvSpPr/>
          <p:nvPr/>
        </p:nvSpPr>
        <p:spPr>
          <a:xfrm>
            <a:off x="2858219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"Starting program"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64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grade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"Grade:"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grade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79C7021-4BFD-46F7-911B-EC6E480C55F6}"/>
              </a:ext>
            </a:extLst>
          </p:cNvPr>
          <p:cNvSpPr/>
          <p:nvPr/>
        </p:nvSpPr>
        <p:spPr>
          <a:xfrm>
            <a:off x="638355" y="2242867"/>
            <a:ext cx="1621766" cy="1186133"/>
          </a:xfrm>
          <a:prstGeom prst="wedgeRoundRectCallout">
            <a:avLst>
              <a:gd name="adj1" fmla="val 80231"/>
              <a:gd name="adj2" fmla="val 290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800" dirty="0"/>
              <a:t> is now available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4D7B9-8F2B-4A6E-989B-F46CC50D2BCF}"/>
              </a:ext>
            </a:extLst>
          </p:cNvPr>
          <p:cNvCxnSpPr>
            <a:stCxn id="5" idx="4"/>
          </p:cNvCxnSpPr>
          <p:nvPr/>
        </p:nvCxnSpPr>
        <p:spPr>
          <a:xfrm flipH="1">
            <a:off x="2725947" y="3180458"/>
            <a:ext cx="0" cy="9774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424E006-8D57-404A-804F-F48096656B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6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002">
        <p159:morph option="byObject"/>
      </p:transition>
    </mc:Choice>
    <mc:Fallback>
      <p:transition spd="slow" advTm="130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B78C-9731-441D-8E82-BE380C4A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1ECBC-587E-4D29-A60F-EEEBC643AD36}"/>
              </a:ext>
            </a:extLst>
          </p:cNvPr>
          <p:cNvSpPr/>
          <p:nvPr/>
        </p:nvSpPr>
        <p:spPr>
          <a:xfrm>
            <a:off x="1143000" y="2551837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curved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final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curved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final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09BC381-0F03-464D-B83A-598B67083B94}"/>
              </a:ext>
            </a:extLst>
          </p:cNvPr>
          <p:cNvSpPr/>
          <p:nvPr/>
        </p:nvSpPr>
        <p:spPr>
          <a:xfrm>
            <a:off x="7435970" y="3640347"/>
            <a:ext cx="4175185" cy="2156604"/>
          </a:xfrm>
          <a:prstGeom prst="wedgeRoundRectCallout">
            <a:avLst>
              <a:gd name="adj1" fmla="val -178271"/>
              <a:gd name="adj2" fmla="val -271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After this function ends, the local variables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-US" sz="28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curved</a:t>
            </a:r>
            <a:r>
              <a:rPr lang="en-US" sz="2800" dirty="0"/>
              <a:t>,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800" dirty="0"/>
              <a:t> are no longer available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B15E2FC-7ED3-48DD-B21F-F322B9CCD8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393">
        <p159:morph option="byObject"/>
      </p:transition>
    </mc:Choice>
    <mc:Fallback>
      <p:transition spd="slow" advTm="23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4399-4B2A-4B7F-B2C5-A440C35B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A56EB-6E51-47C0-9047-434A8741352A}"/>
              </a:ext>
            </a:extLst>
          </p:cNvPr>
          <p:cNvSpPr/>
          <p:nvPr/>
        </p:nvSpPr>
        <p:spPr>
          <a:xfrm>
            <a:off x="1143000" y="2551837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curved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final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curved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weight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final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final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90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.1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0BDF5BB-EB4F-4C24-B88F-872B40718B6F}"/>
              </a:ext>
            </a:extLst>
          </p:cNvPr>
          <p:cNvSpPr/>
          <p:nvPr/>
        </p:nvSpPr>
        <p:spPr>
          <a:xfrm>
            <a:off x="1143000" y="5238246"/>
            <a:ext cx="3036498" cy="1010154"/>
          </a:xfrm>
          <a:prstGeom prst="wedgeRoundRectCallout">
            <a:avLst>
              <a:gd name="adj1" fmla="val -25947"/>
              <a:gd name="adj2" fmla="val -860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Global variable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C7D468-DDA0-4C17-B361-0CCE660B198A}"/>
              </a:ext>
            </a:extLst>
          </p:cNvPr>
          <p:cNvSpPr/>
          <p:nvPr/>
        </p:nvSpPr>
        <p:spPr>
          <a:xfrm>
            <a:off x="6988834" y="3200922"/>
            <a:ext cx="3036498" cy="1010154"/>
          </a:xfrm>
          <a:prstGeom prst="wedgeRoundRectCallout">
            <a:avLst>
              <a:gd name="adj1" fmla="val -134470"/>
              <a:gd name="adj2" fmla="val 232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 variable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3BA3D6E-1F4F-4E4F-B64D-0CC988E282A8}"/>
              </a:ext>
            </a:extLst>
          </p:cNvPr>
          <p:cNvSpPr/>
          <p:nvPr/>
        </p:nvSpPr>
        <p:spPr>
          <a:xfrm>
            <a:off x="7486290" y="5072332"/>
            <a:ext cx="3562709" cy="1176068"/>
          </a:xfrm>
          <a:prstGeom prst="wedgeRoundRectCallout">
            <a:avLst>
              <a:gd name="adj1" fmla="val -136175"/>
              <a:gd name="adj2" fmla="val 10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Unrelated, coincidentally named!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6D0B36C-6EBC-4224-9408-93E5A2CC11AE}"/>
              </a:ext>
            </a:extLst>
          </p:cNvPr>
          <p:cNvSpPr/>
          <p:nvPr/>
        </p:nvSpPr>
        <p:spPr>
          <a:xfrm>
            <a:off x="7486290" y="5072332"/>
            <a:ext cx="3562709" cy="1176068"/>
          </a:xfrm>
          <a:prstGeom prst="wedgeRoundRectCallout">
            <a:avLst>
              <a:gd name="adj1" fmla="val -23342"/>
              <a:gd name="adj2" fmla="val -1060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Unrelated, coincidentally named!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55E7A08-3291-44B8-83A8-5B4542CDAF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12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1315">
        <p159:morph option="byObject"/>
      </p:transition>
    </mc:Choice>
    <mc:Fallback>
      <p:transition spd="slow" advTm="31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BF8-D2A0-4A6E-8DE7-B034058D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Are Bad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2B2E7-6E53-4B6E-A5A6-466A2ECDE887}"/>
              </a:ext>
            </a:extLst>
          </p:cNvPr>
          <p:cNvSpPr/>
          <p:nvPr/>
        </p:nvSpPr>
        <p:spPr>
          <a:xfrm>
            <a:off x="1840302" y="294960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grade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95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dirty="0"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"Grade:"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print_grade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7A20B36-0A2E-4BF7-A5B5-C5F9F7C3C08C}"/>
              </a:ext>
            </a:extLst>
          </p:cNvPr>
          <p:cNvSpPr/>
          <p:nvPr/>
        </p:nvSpPr>
        <p:spPr>
          <a:xfrm>
            <a:off x="4244195" y="4802900"/>
            <a:ext cx="3968151" cy="1017917"/>
          </a:xfrm>
          <a:prstGeom prst="wedgeRoundRectCallout">
            <a:avLst>
              <a:gd name="adj1" fmla="val -51268"/>
              <a:gd name="adj2" fmla="val -8326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Better idea: pass it in as a parameter here!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963DE29-C9F4-4301-AEB5-9C170917C074}"/>
              </a:ext>
            </a:extLst>
          </p:cNvPr>
          <p:cNvSpPr/>
          <p:nvPr/>
        </p:nvSpPr>
        <p:spPr>
          <a:xfrm>
            <a:off x="5638799" y="2249594"/>
            <a:ext cx="3968151" cy="1017917"/>
          </a:xfrm>
          <a:prstGeom prst="wedgeRoundRectCallout">
            <a:avLst>
              <a:gd name="adj1" fmla="val -36051"/>
              <a:gd name="adj2" fmla="val 96398"/>
              <a:gd name="adj3" fmla="val 16667"/>
            </a:avLst>
          </a:prstGeom>
          <a:solidFill>
            <a:srgbClr val="FF9F9F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Global variable inside function's scope!!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C62348A-20F7-4144-992B-90C62C79DF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864">
        <p159:morph option="byObject"/>
      </p:transition>
    </mc:Choice>
    <mc:Fallback>
      <p:transition spd="slow" advTm="278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19B-E464-4FD6-AD68-F5227CBB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7AC-A355-4CC5-B958-9CC37D57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Variables INSIDE a local scope should not be used OUTSIDE that scope</a:t>
            </a:r>
          </a:p>
          <a:p>
            <a:endParaRPr lang="en-US" sz="4400" dirty="0"/>
          </a:p>
          <a:p>
            <a:r>
              <a:rPr lang="en-US" sz="4400" dirty="0"/>
              <a:t>Variables OUTSIDE a local scope should not be used INSIDE that scope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9376D8B-8CC9-456F-9391-3FEDA77A99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6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034">
        <p159:morph option="byObject"/>
      </p:transition>
    </mc:Choice>
    <mc:Fallback>
      <p:transition spd="slow" advTm="190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5285</TotalTime>
  <Words>584</Words>
  <Application>Microsoft Office PowerPoint</Application>
  <PresentationFormat>Widescreen</PresentationFormat>
  <Paragraphs>74</Paragraphs>
  <Slides>7</Slides>
  <Notes>7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Courier New</vt:lpstr>
      <vt:lpstr>Basis</vt:lpstr>
      <vt:lpstr>Scope</vt:lpstr>
      <vt:lpstr>Scope</vt:lpstr>
      <vt:lpstr>Global Scope</vt:lpstr>
      <vt:lpstr>Local Scope</vt:lpstr>
      <vt:lpstr>Returning Values</vt:lpstr>
      <vt:lpstr>Global Variables Are Bad</vt:lpstr>
      <vt:lpstr>Scope Rule of Thumb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219</cp:revision>
  <dcterms:created xsi:type="dcterms:W3CDTF">2017-06-09T19:25:05Z</dcterms:created>
  <dcterms:modified xsi:type="dcterms:W3CDTF">2018-01-07T01:55:13Z</dcterms:modified>
</cp:coreProperties>
</file>