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/>
              <a:t>learn about </a:t>
            </a:r>
            <a:r>
              <a:rPr lang="en-US" dirty="0"/>
              <a:t>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often shown in diagrams as a row of boxes, to help us visualize the data.</a:t>
            </a:r>
          </a:p>
          <a:p>
            <a:r>
              <a:rPr lang="en-US" dirty="0"/>
              <a:t>Each box will have a value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will use the words "Array" or "Vector" to describe lists.</a:t>
            </a:r>
          </a:p>
          <a:p>
            <a:r>
              <a:rPr lang="en-US" dirty="0"/>
              <a:t>These are actually slightly different concepts, which we will not cover in this course.</a:t>
            </a:r>
          </a:p>
          <a:p>
            <a:r>
              <a:rPr lang="en-US" dirty="0"/>
              <a:t>Don't be thrown off if someone refers to a list as an "Array", but don't use that word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learned about 5 primitive types: Booleans, Integers, Floats, Strings, and the special None.</a:t>
            </a:r>
          </a:p>
          <a:p>
            <a:r>
              <a:rPr lang="en-US" dirty="0"/>
              <a:t>Python actually has many more types, which are called Composite types.</a:t>
            </a:r>
          </a:p>
          <a:p>
            <a:r>
              <a:rPr lang="en-US" dirty="0"/>
              <a:t>Composite types are named because they are composed of other types, unlike primitive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composite type we will learn is the List type.</a:t>
            </a:r>
          </a:p>
          <a:p>
            <a:r>
              <a:rPr lang="en-US" dirty="0"/>
              <a:t>A list is a sequence of values in a specific order.</a:t>
            </a:r>
          </a:p>
          <a:p>
            <a:r>
              <a:rPr lang="en-US" dirty="0"/>
              <a:t>For instance, you could have a list of numbers, or a list of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"List" is a type, much the same way that Integer is a type.</a:t>
            </a:r>
          </a:p>
          <a:p>
            <a:r>
              <a:rPr lang="en-US" dirty="0"/>
              <a:t>However, the List will also have a "subtype", which is what it is composed of.</a:t>
            </a:r>
          </a:p>
          <a:p>
            <a:r>
              <a:rPr lang="en-US" dirty="0"/>
              <a:t>So if you have a list of integers, its type is "List" and its subtype is "integer".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 lists using square brackets.</a:t>
            </a:r>
          </a:p>
          <a:p>
            <a:r>
              <a:rPr lang="en-US" dirty="0"/>
              <a:t>Each value that we want to put into the list is separated by commas.</a:t>
            </a:r>
          </a:p>
          <a:p>
            <a:r>
              <a:rPr lang="en-US" dirty="0"/>
              <a:t>The square brackets are critical to making this a list; without them it is not a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seen square brackets used before, when we were subscripting and indexing a list.</a:t>
            </a:r>
          </a:p>
          <a:p>
            <a:r>
              <a:rPr lang="en-US" dirty="0"/>
              <a:t>Confusingly, Python ALSO uses square brackets for creating lists. </a:t>
            </a:r>
          </a:p>
          <a:p>
            <a:r>
              <a:rPr lang="en-US" dirty="0"/>
              <a:t>You might struggle at first figuring out when you're looking at subscripting or list creation.</a:t>
            </a:r>
          </a:p>
          <a:p>
            <a:r>
              <a:rPr lang="en-US" dirty="0"/>
              <a:t>The key is whether the square brackets come AFTER an </a:t>
            </a:r>
            <a:r>
              <a:rPr lang="en-US"/>
              <a:t>expression - </a:t>
            </a:r>
            <a:r>
              <a:rPr lang="en-US" dirty="0"/>
              <a:t>that means subscripting.</a:t>
            </a:r>
          </a:p>
          <a:p>
            <a:r>
              <a:rPr lang="en-US" dirty="0"/>
              <a:t>If the square brackets are on their own, you have a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pair of square brackets with nothing between them creates an empty list.</a:t>
            </a:r>
          </a:p>
          <a:p>
            <a:r>
              <a:rPr lang="en-US" dirty="0"/>
              <a:t>An empty list is like an empty bag: you may not have anything in it, but you still have the bag itself.</a:t>
            </a:r>
          </a:p>
          <a:p>
            <a:r>
              <a:rPr lang="en-US" dirty="0"/>
              <a:t>Empty lists do not have a subtype, until you put something in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used as a conditional, a list evaluates to True unless it is empty.</a:t>
            </a:r>
            <a:br>
              <a:rPr lang="en-US" dirty="0"/>
            </a:br>
            <a:r>
              <a:rPr lang="en-US" dirty="0"/>
              <a:t>This can be very convenient when writing conditional expressions involving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print a list, you will notice that the square brackets are printed too.</a:t>
            </a:r>
          </a:p>
          <a:p>
            <a:r>
              <a:rPr lang="en-US" dirty="0"/>
              <a:t>In fact, Python print each value of the list as if it was a literal value.</a:t>
            </a:r>
          </a:p>
          <a:p>
            <a:r>
              <a:rPr lang="en-US" dirty="0"/>
              <a:t>So notice that the strings have quotes around them 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74E194B-9E5C-4F23-AA49-2ABBD80C64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30">
        <p:fade/>
      </p:transition>
    </mc:Choice>
    <mc:Fallback xmlns="">
      <p:transition spd="med" advTm="3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D5EE-5B37-45BF-8DAC-6BD6CE3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F68A3-4856-43D9-BE6C-6F37ED0F410B}"/>
              </a:ext>
            </a:extLst>
          </p:cNvPr>
          <p:cNvSpPr/>
          <p:nvPr/>
        </p:nvSpPr>
        <p:spPr>
          <a:xfrm>
            <a:off x="1295124" y="3129290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B5FD3D-C550-460B-9C82-CC9A832B4903}"/>
              </a:ext>
            </a:extLst>
          </p:cNvPr>
          <p:cNvGrpSpPr/>
          <p:nvPr/>
        </p:nvGrpSpPr>
        <p:grpSpPr>
          <a:xfrm>
            <a:off x="6383547" y="2932980"/>
            <a:ext cx="759125" cy="719530"/>
            <a:chOff x="6383547" y="2932980"/>
            <a:chExt cx="759125" cy="719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4842DA-E0B3-4416-8EEC-D194408CC511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98AC6C-0228-4802-A76C-79CC328593F3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F46E3D-F77D-4864-A2A4-7B22B5DF3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82F72B-6F93-4A50-868E-94637BEFCB71}"/>
              </a:ext>
            </a:extLst>
          </p:cNvPr>
          <p:cNvGrpSpPr/>
          <p:nvPr/>
        </p:nvGrpSpPr>
        <p:grpSpPr>
          <a:xfrm>
            <a:off x="7142672" y="2932980"/>
            <a:ext cx="759125" cy="719530"/>
            <a:chOff x="6383547" y="2932980"/>
            <a:chExt cx="759125" cy="7195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13CE2D-2475-40CE-881F-05A30A86F9BE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4C273F-93A9-4B7C-9076-255CDD8E4618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BD73D8-21BB-4DC5-BF02-2962C9B2B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55427A-902C-47DC-905F-241E1598B291}"/>
              </a:ext>
            </a:extLst>
          </p:cNvPr>
          <p:cNvGrpSpPr/>
          <p:nvPr/>
        </p:nvGrpSpPr>
        <p:grpSpPr>
          <a:xfrm>
            <a:off x="7901797" y="2932980"/>
            <a:ext cx="759125" cy="719530"/>
            <a:chOff x="6383547" y="2932980"/>
            <a:chExt cx="759125" cy="7195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E0B7B-7BF1-4E6E-88E5-206F329EF6FC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A9F66F-9EE8-48E3-8DAE-B6C2FC0CA65A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1A013-375A-41A8-81F1-A2F3DEE1B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6C8EF1-3622-4F2F-8FCC-0FB7E4E07F55}"/>
              </a:ext>
            </a:extLst>
          </p:cNvPr>
          <p:cNvGrpSpPr/>
          <p:nvPr/>
        </p:nvGrpSpPr>
        <p:grpSpPr>
          <a:xfrm>
            <a:off x="8660922" y="2932980"/>
            <a:ext cx="759125" cy="719530"/>
            <a:chOff x="6383547" y="2932980"/>
            <a:chExt cx="759125" cy="7195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08D004-FF5B-454C-BF66-60E11C4E7604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D0188F-0B71-4DFA-B162-9541CAF01F13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FCACB6-AB88-46C4-95F3-CE63DF66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8F1AC-4EC1-430E-867D-10B8782D5A6F}"/>
              </a:ext>
            </a:extLst>
          </p:cNvPr>
          <p:cNvGrpSpPr/>
          <p:nvPr/>
        </p:nvGrpSpPr>
        <p:grpSpPr>
          <a:xfrm>
            <a:off x="9420047" y="2932980"/>
            <a:ext cx="759125" cy="719530"/>
            <a:chOff x="6383547" y="2932980"/>
            <a:chExt cx="759125" cy="7195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24A822-D76A-45EB-89F8-DD37C7E748B6}"/>
                </a:ext>
              </a:extLst>
            </p:cNvPr>
            <p:cNvSpPr/>
            <p:nvPr/>
          </p:nvSpPr>
          <p:spPr>
            <a:xfrm>
              <a:off x="6383547" y="2932981"/>
              <a:ext cx="759125" cy="7195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17804A-4187-47B7-B002-27F3223B04EE}"/>
                </a:ext>
              </a:extLst>
            </p:cNvPr>
            <p:cNvCxnSpPr/>
            <p:nvPr/>
          </p:nvCxnSpPr>
          <p:spPr>
            <a:xfrm>
              <a:off x="6383547" y="3652510"/>
              <a:ext cx="759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3FD316-B1D9-484F-A403-111CB7B52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3547" y="2932980"/>
              <a:ext cx="0" cy="719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59AC70-A98D-43FB-8E44-5992DD048AE6}"/>
              </a:ext>
            </a:extLst>
          </p:cNvPr>
          <p:cNvSpPr txBox="1"/>
          <p:nvPr/>
        </p:nvSpPr>
        <p:spPr>
          <a:xfrm>
            <a:off x="6472806" y="3000358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B6E2D-2C7C-4239-89EF-A55ABEF6A655}"/>
              </a:ext>
            </a:extLst>
          </p:cNvPr>
          <p:cNvSpPr txBox="1"/>
          <p:nvPr/>
        </p:nvSpPr>
        <p:spPr>
          <a:xfrm>
            <a:off x="7246189" y="3000358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4D6D19-AB0C-4E7A-BC08-7ABD807015C5}"/>
              </a:ext>
            </a:extLst>
          </p:cNvPr>
          <p:cNvSpPr txBox="1"/>
          <p:nvPr/>
        </p:nvSpPr>
        <p:spPr>
          <a:xfrm>
            <a:off x="7953555" y="3000358"/>
            <a:ext cx="64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1173D2-996F-48EA-AB07-A5B7978DE6AD}"/>
              </a:ext>
            </a:extLst>
          </p:cNvPr>
          <p:cNvSpPr txBox="1"/>
          <p:nvPr/>
        </p:nvSpPr>
        <p:spPr>
          <a:xfrm>
            <a:off x="8792955" y="3000358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700E2F-D079-4E1E-AAEC-EEBB495D94F9}"/>
              </a:ext>
            </a:extLst>
          </p:cNvPr>
          <p:cNvSpPr txBox="1"/>
          <p:nvPr/>
        </p:nvSpPr>
        <p:spPr>
          <a:xfrm>
            <a:off x="9566338" y="3000358"/>
            <a:ext cx="58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B0789AE-8890-4374-A256-6B1B28B3EC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06">
        <p:fade/>
      </p:transition>
    </mc:Choice>
    <mc:Fallback xmlns="">
      <p:transition spd="med" advTm="113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018E-E640-4F74-B3F7-9ADA0B2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7D3F-09F8-49C5-B802-A948D8E2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6600" dirty="0"/>
          </a:p>
          <a:p>
            <a:pPr marL="45720" indent="0" algn="ctr">
              <a:buNone/>
            </a:pPr>
            <a:r>
              <a:rPr lang="en-US" sz="6600" dirty="0"/>
              <a:t>List  !=  Array  !=  Vector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52C39-F46E-471F-BFDD-516667B802BA}"/>
              </a:ext>
            </a:extLst>
          </p:cNvPr>
          <p:cNvCxnSpPr/>
          <p:nvPr/>
        </p:nvCxnSpPr>
        <p:spPr>
          <a:xfrm flipV="1">
            <a:off x="4710023" y="3162300"/>
            <a:ext cx="1794294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5655E9-E569-4168-A1B6-4F4DAEFED3DE}"/>
              </a:ext>
            </a:extLst>
          </p:cNvPr>
          <p:cNvCxnSpPr/>
          <p:nvPr/>
        </p:nvCxnSpPr>
        <p:spPr>
          <a:xfrm flipV="1">
            <a:off x="7985185" y="3162300"/>
            <a:ext cx="1794294" cy="914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360DC1A-0FA9-4485-B76A-A4CD4CCD7E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460">
        <p:fade/>
      </p:transition>
    </mc:Choice>
    <mc:Fallback xmlns="">
      <p:transition spd="med" advTm="174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5A03-D42B-4332-850A-FFF50BC1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vs. Composites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BE87-1B7E-43CB-BDBA-58F1DE641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7358-79B5-487A-848B-0A55045CB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37A4D-313A-46D3-998D-F7E7B7EEB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06BB3-155B-4C18-9F0E-1C39CC895B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8EA3F124-3FB4-4221-AF52-0B6AB08DEB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89">
        <p:fade/>
      </p:transition>
    </mc:Choice>
    <mc:Fallback xmlns="">
      <p:transition spd="med" advTm="20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9C96-ECD6-4E70-AAED-15069FB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49E7AB-0B73-494E-9D32-E3C1BCEF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"Apples"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"Oranges"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"Bananas"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2A202F1-3E33-4E40-99A0-39EBCD9F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78">
        <p:fade/>
      </p:transition>
    </mc:Choice>
    <mc:Fallback xmlns="">
      <p:transition spd="med" advTm="134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289B-5E6D-4B8D-B7D9-8219439F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960EB-2BB1-4268-9DF9-85116F728B2F}"/>
              </a:ext>
            </a:extLst>
          </p:cNvPr>
          <p:cNvSpPr/>
          <p:nvPr/>
        </p:nvSpPr>
        <p:spPr>
          <a:xfrm>
            <a:off x="1375064" y="3227081"/>
            <a:ext cx="3558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45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55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32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FE401CC-12C5-4AE2-B61D-3517637EFCD6}"/>
              </a:ext>
            </a:extLst>
          </p:cNvPr>
          <p:cNvSpPr/>
          <p:nvPr/>
        </p:nvSpPr>
        <p:spPr>
          <a:xfrm>
            <a:off x="5658928" y="3154233"/>
            <a:ext cx="3243532" cy="1104181"/>
          </a:xfrm>
          <a:prstGeom prst="wedgeRoundRectCallout">
            <a:avLst>
              <a:gd name="adj1" fmla="val -68173"/>
              <a:gd name="adj2" fmla="val -1406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Type: List</a:t>
            </a:r>
          </a:p>
          <a:p>
            <a:pPr algn="ctr"/>
            <a:r>
              <a:rPr lang="en-US" sz="2800" dirty="0"/>
              <a:t>Subtype: Integer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6E11F25-1922-4903-9AEC-8E655D3E53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62">
        <p:fade/>
      </p:transition>
    </mc:Choice>
    <mc:Fallback xmlns="">
      <p:transition spd="med" advTm="173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CF1A-54ED-4B71-8633-617E07B8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FB8F1-D7A4-4BE5-AA46-4CE7DF5B0BBF}"/>
              </a:ext>
            </a:extLst>
          </p:cNvPr>
          <p:cNvSpPr/>
          <p:nvPr/>
        </p:nvSpPr>
        <p:spPr>
          <a:xfrm>
            <a:off x="1375064" y="3227081"/>
            <a:ext cx="3558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45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55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32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842A92E-D1A9-459C-A4AB-81A6D6EE8C3C}"/>
              </a:ext>
            </a:extLst>
          </p:cNvPr>
          <p:cNvSpPr/>
          <p:nvPr/>
        </p:nvSpPr>
        <p:spPr>
          <a:xfrm>
            <a:off x="1375064" y="2277374"/>
            <a:ext cx="2765615" cy="655607"/>
          </a:xfrm>
          <a:prstGeom prst="wedgeRoundRectCallout">
            <a:avLst>
              <a:gd name="adj1" fmla="val -37285"/>
              <a:gd name="adj2" fmla="val 1098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664FB18-1FAB-4E4A-AE9C-2606069C1508}"/>
              </a:ext>
            </a:extLst>
          </p:cNvPr>
          <p:cNvSpPr/>
          <p:nvPr/>
        </p:nvSpPr>
        <p:spPr>
          <a:xfrm>
            <a:off x="1375063" y="2260060"/>
            <a:ext cx="2765616" cy="655607"/>
          </a:xfrm>
          <a:prstGeom prst="wedgeRoundRectCallout">
            <a:avLst>
              <a:gd name="adj1" fmla="val 59251"/>
              <a:gd name="adj2" fmla="val 1125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Square brackets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5BF18C-E8EC-4089-B1C9-A0DE30CC2291}"/>
              </a:ext>
            </a:extLst>
          </p:cNvPr>
          <p:cNvSpPr/>
          <p:nvPr/>
        </p:nvSpPr>
        <p:spPr>
          <a:xfrm>
            <a:off x="2070340" y="4478927"/>
            <a:ext cx="1552754" cy="403624"/>
          </a:xfrm>
          <a:prstGeom prst="wedgeRoundRectCallout">
            <a:avLst>
              <a:gd name="adj1" fmla="val -24945"/>
              <a:gd name="adj2" fmla="val -2068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Comma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7105CB8-1033-4480-BE71-B5CB8B9A4A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82">
        <p:fade/>
      </p:transition>
    </mc:Choice>
    <mc:Fallback xmlns="">
      <p:transition spd="med" advTm="16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ACB0-B58E-42CB-99EF-6FEF20AF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AD83-1686-4E7C-8F13-70C9D5C3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64396-0966-4D46-8FB8-366B03EB4E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CDB6-26FD-4C41-BDB3-EDCAFD45E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D37DF5-7B83-40E7-9049-2EE6989414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B9CF8D9-29E9-467F-BF82-1A4401B1656A}"/>
              </a:ext>
            </a:extLst>
          </p:cNvPr>
          <p:cNvSpPr/>
          <p:nvPr/>
        </p:nvSpPr>
        <p:spPr>
          <a:xfrm>
            <a:off x="6521570" y="4002657"/>
            <a:ext cx="3278038" cy="1207698"/>
          </a:xfrm>
          <a:prstGeom prst="wedgeRoundRectCallout">
            <a:avLst>
              <a:gd name="adj1" fmla="val -23465"/>
              <a:gd name="adj2" fmla="val -1146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Square brackets are AFTER the variable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2FEAABE0-1251-408B-B1FF-A3598F02A4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786">
        <p:fade/>
      </p:transition>
    </mc:Choice>
    <mc:Fallback xmlns="">
      <p:transition spd="med" advTm="277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A8DC-EC2C-4852-BC46-7BF51827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07FF3-CEF6-452E-BDB5-B03E1541E868}"/>
              </a:ext>
            </a:extLst>
          </p:cNvPr>
          <p:cNvSpPr/>
          <p:nvPr/>
        </p:nvSpPr>
        <p:spPr>
          <a:xfrm>
            <a:off x="1143000" y="2433451"/>
            <a:ext cx="12009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endParaRPr lang="en-US" sz="6600" dirty="0"/>
          </a:p>
        </p:txBody>
      </p:sp>
      <p:pic>
        <p:nvPicPr>
          <p:cNvPr id="2052" name="Picture 4" descr="Paper Shopping Bag by palomaironique">
            <a:extLst>
              <a:ext uri="{FF2B5EF4-FFF2-40B4-BE49-F238E27FC236}">
                <a16:creationId xmlns:a16="http://schemas.microsoft.com/office/drawing/2014/main" id="{C7A25D54-B85C-49D0-A982-33AE4C0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66" y="1965960"/>
            <a:ext cx="2469041" cy="32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66CF34E-7A19-42B4-8F93-45347D60E8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85">
        <p:fade/>
      </p:transition>
    </mc:Choice>
    <mc:Fallback xmlns="">
      <p:transition spd="med" advTm="166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9CD8-CEFE-4F49-A0D3-E0694F48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Truthiness of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6CE94-5AA5-4772-871B-37472DEE74F0}"/>
              </a:ext>
            </a:extLst>
          </p:cNvPr>
          <p:cNvSpPr/>
          <p:nvPr/>
        </p:nvSpPr>
        <p:spPr>
          <a:xfrm>
            <a:off x="1143000" y="3105925"/>
            <a:ext cx="76041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my_wallet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my_wallet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"I have some money!"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C0D2EF2-47AC-422B-8F63-020808767C73}"/>
              </a:ext>
            </a:extLst>
          </p:cNvPr>
          <p:cNvSpPr/>
          <p:nvPr/>
        </p:nvSpPr>
        <p:spPr>
          <a:xfrm>
            <a:off x="711679" y="4958025"/>
            <a:ext cx="2997679" cy="1011454"/>
          </a:xfrm>
          <a:prstGeom prst="wedgeRoundRectCallout">
            <a:avLst>
              <a:gd name="adj1" fmla="val -10808"/>
              <a:gd name="adj2" fmla="val -14926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Non-empty list evaluates to True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C13D63B-A984-4B5A-8C6B-E11B945AF5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65">
        <p:fade/>
      </p:transition>
    </mc:Choice>
    <mc:Fallback xmlns="">
      <p:transition spd="med" advTm="127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4907-274D-4B06-832E-954CC8B7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1673C-7E09-4D11-98FE-DC0D8033E795}"/>
              </a:ext>
            </a:extLst>
          </p:cNvPr>
          <p:cNvSpPr/>
          <p:nvPr/>
        </p:nvSpPr>
        <p:spPr>
          <a:xfrm>
            <a:off x="1142999" y="2467570"/>
            <a:ext cx="100540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names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"Alice"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"Bob"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"Carol"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latin typeface="Courier New" panose="02070309020205020404" pitchFamily="49" charset="0"/>
              </a:rPr>
              <a:t>'Alice'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urier New" panose="02070309020205020404" pitchFamily="49" charset="0"/>
              </a:rPr>
              <a:t>'Bob'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urier New" panose="02070309020205020404" pitchFamily="49" charset="0"/>
              </a:rPr>
              <a:t>'Carol'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2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A041A78-D474-447A-9CF4-CC9C267362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68">
        <p:fade/>
      </p:transition>
    </mc:Choice>
    <mc:Fallback xmlns="">
      <p:transition spd="med" advTm="152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9685</TotalTime>
  <Words>663</Words>
  <Application>Microsoft Office PowerPoint</Application>
  <PresentationFormat>Widescreen</PresentationFormat>
  <Paragraphs>95</Paragraphs>
  <Slides>11</Slides>
  <Notes>11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Courier New</vt:lpstr>
      <vt:lpstr>Basis</vt:lpstr>
      <vt:lpstr>Lists</vt:lpstr>
      <vt:lpstr>Primitives vs. Composites</vt:lpstr>
      <vt:lpstr>Lists</vt:lpstr>
      <vt:lpstr>Lists of X</vt:lpstr>
      <vt:lpstr>Defining a List</vt:lpstr>
      <vt:lpstr>Square Brackets</vt:lpstr>
      <vt:lpstr>Empty Lists</vt:lpstr>
      <vt:lpstr>Truthiness of Lists</vt:lpstr>
      <vt:lpstr>Printing Lists</vt:lpstr>
      <vt:lpstr>The Box Model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258</cp:revision>
  <dcterms:created xsi:type="dcterms:W3CDTF">2017-06-09T19:25:05Z</dcterms:created>
  <dcterms:modified xsi:type="dcterms:W3CDTF">2018-01-06T19:15:52Z</dcterms:modified>
</cp:coreProperties>
</file>