
<file path=[Content_Types].xml><?xml version="1.0" encoding="utf-8"?>
<Types xmlns="http://schemas.openxmlformats.org/package/2006/content-types">
  <Default Extension="png" ContentType="image/png"/>
  <Default Extension="m4a" ContentType="audio/mp4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5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 userDrawn="1">
          <p15:clr>
            <a:srgbClr val="A4A3A4"/>
          </p15:clr>
        </p15:guide>
        <p15:guide id="2" pos="38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1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9" autoAdjust="0"/>
    <p:restoredTop sz="83026" autoAdjust="0"/>
  </p:normalViewPr>
  <p:slideViewPr>
    <p:cSldViewPr snapToGrid="0" showGuides="1">
      <p:cViewPr varScale="1">
        <p:scale>
          <a:sx n="56" d="100"/>
          <a:sy n="56" d="100"/>
        </p:scale>
        <p:origin x="1176" y="78"/>
      </p:cViewPr>
      <p:guideLst>
        <p:guide orient="horz" pos="2112"/>
        <p:guide pos="38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52" d="100"/>
          <a:sy n="52" d="100"/>
        </p:scale>
        <p:origin x="2862" y="96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1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520E7DF3-FE02-4A7A-88AA-0B8EF24DA87C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4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9699D154-C081-4433-AC07-661EE691A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835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Let's </a:t>
            </a:r>
            <a:r>
              <a:rPr lang="en-US"/>
              <a:t>learn about </a:t>
            </a:r>
            <a:r>
              <a:rPr lang="en-US" dirty="0"/>
              <a:t>List Operations.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9D154-C081-4433-AC07-661EE691A8E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994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Once we have data inside of a list, we can do stuff with it.</a:t>
            </a:r>
          </a:p>
          <a:p>
            <a:r>
              <a:rPr lang="en-US" dirty="0"/>
              <a:t>There are actually many, many operations you can do on a list, so we'll learn about a few of them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9D154-C081-4433-AC07-661EE691A8E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6567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Much like strings, you can use square brackets to access a specific element of the list.</a:t>
            </a:r>
          </a:p>
          <a:p>
            <a:r>
              <a:rPr lang="en-US" dirty="0"/>
              <a:t>Notice that the syntax is the same, including the fact that we start counting from zero.</a:t>
            </a:r>
          </a:p>
          <a:p>
            <a:r>
              <a:rPr lang="en-US" dirty="0"/>
              <a:t>Do not be confused by the square brackets </a:t>
            </a:r>
            <a:r>
              <a:rPr lang="en-US"/>
              <a:t>here - </a:t>
            </a:r>
            <a:r>
              <a:rPr lang="en-US" dirty="0"/>
              <a:t>when they are first, they are list creation.</a:t>
            </a:r>
            <a:br>
              <a:rPr lang="en-US" dirty="0"/>
            </a:br>
            <a:r>
              <a:rPr lang="en-US" dirty="0"/>
              <a:t>When they are second, they are list indexing.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9D154-C081-4433-AC07-661EE691A8E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7977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Much like strings, you can use a colon and square brackets to access a range of elements from a list.</a:t>
            </a:r>
          </a:p>
          <a:p>
            <a:r>
              <a:rPr lang="en-US" dirty="0"/>
              <a:t>The rules are the same as for strings: the first number is the starting index, and the second element is the ending index.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9D154-C081-4433-AC07-661EE691A8E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4215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Much like strings, you can ask if a list has a specific value in it.</a:t>
            </a:r>
          </a:p>
          <a:p>
            <a:r>
              <a:rPr lang="en-US" dirty="0"/>
              <a:t>The "in" operator has a list on the right, and then any kind of value or variable on the left.</a:t>
            </a:r>
          </a:p>
          <a:p>
            <a:r>
              <a:rPr lang="en-US" dirty="0"/>
              <a:t>There is also a "not in" operator.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9D154-C081-4433-AC07-661EE691A8E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6122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cannot add elements to a list using the + operator.</a:t>
            </a:r>
          </a:p>
          <a:p>
            <a:r>
              <a:rPr lang="en-US" dirty="0"/>
              <a:t>Instead, you must call a method of the list, called "append".</a:t>
            </a:r>
          </a:p>
          <a:p>
            <a:r>
              <a:rPr lang="en-US" dirty="0"/>
              <a:t>The word "Append" means "add to the end".</a:t>
            </a:r>
          </a:p>
          <a:p>
            <a:r>
              <a:rPr lang="en-US" dirty="0"/>
              <a:t>Append lets you add one thing to the end of the list.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9D154-C081-4433-AC07-661EE691A8E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0518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also remove one thing from the end of the list using the "pop" method.</a:t>
            </a:r>
          </a:p>
          <a:p>
            <a:r>
              <a:rPr lang="en-US" dirty="0"/>
              <a:t>You will not need to do this too often in this course, because removing things from list can actually be a little tricky.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9D154-C081-4433-AC07-661EE691A8E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074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8571BB9-6BF1-45DD-A295-1C16F94DB944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8C068D8-D2B7-4162-B8EF-05E5DC99D35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39506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71BB9-6BF1-45DD-A295-1C16F94DB944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68D8-D2B7-4162-B8EF-05E5DC99D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309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71BB9-6BF1-45DD-A295-1C16F94DB944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68D8-D2B7-4162-B8EF-05E5DC99D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3079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Tx/>
              <a:defRPr>
                <a:solidFill>
                  <a:schemeClr val="tx1"/>
                </a:solidFill>
              </a:defRPr>
            </a:lvl1pPr>
            <a:lvl2pPr>
              <a:buClrTx/>
              <a:defRPr>
                <a:solidFill>
                  <a:schemeClr val="tx1"/>
                </a:solidFill>
              </a:defRPr>
            </a:lvl2pPr>
            <a:lvl3pPr>
              <a:buClrTx/>
              <a:defRPr>
                <a:solidFill>
                  <a:schemeClr val="tx1"/>
                </a:solidFill>
              </a:defRPr>
            </a:lvl3pPr>
            <a:lvl4pPr>
              <a:buClrTx/>
              <a:defRPr>
                <a:solidFill>
                  <a:schemeClr val="tx1"/>
                </a:solidFill>
              </a:defRPr>
            </a:lvl4pPr>
            <a:lvl5pPr>
              <a:buClrTx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8571BB9-6BF1-45DD-A295-1C16F94DB944}" type="datetimeFigureOut">
              <a:rPr lang="en-US" smtClean="0"/>
              <a:pPr/>
              <a:t>9/7/2017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8C068D8-D2B7-4162-B8EF-05E5DC99D3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359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8571BB9-6BF1-45DD-A295-1C16F94DB944}" type="datetimeFigureOut">
              <a:rPr lang="en-US" smtClean="0"/>
              <a:pPr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8C068D8-D2B7-4162-B8EF-05E5DC99D35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992329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buClrTx/>
              <a:defRPr sz="2200">
                <a:solidFill>
                  <a:schemeClr val="tx1"/>
                </a:solidFill>
              </a:defRPr>
            </a:lvl1pPr>
            <a:lvl2pPr>
              <a:buClrTx/>
              <a:defRPr sz="2000">
                <a:solidFill>
                  <a:schemeClr val="tx1"/>
                </a:solidFill>
              </a:defRPr>
            </a:lvl2pPr>
            <a:lvl3pPr>
              <a:buClrTx/>
              <a:defRPr sz="1800">
                <a:solidFill>
                  <a:schemeClr val="tx1"/>
                </a:solidFill>
              </a:defRPr>
            </a:lvl3pPr>
            <a:lvl4pPr>
              <a:buClrTx/>
              <a:defRPr sz="1600">
                <a:solidFill>
                  <a:schemeClr val="tx1"/>
                </a:solidFill>
              </a:defRPr>
            </a:lvl4pPr>
            <a:lvl5pPr>
              <a:buClrTx/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buClrTx/>
              <a:defRPr sz="2200">
                <a:solidFill>
                  <a:schemeClr val="tx1"/>
                </a:solidFill>
              </a:defRPr>
            </a:lvl1pPr>
            <a:lvl2pPr>
              <a:buClrTx/>
              <a:defRPr sz="2000">
                <a:solidFill>
                  <a:schemeClr val="tx1"/>
                </a:solidFill>
              </a:defRPr>
            </a:lvl2pPr>
            <a:lvl3pPr>
              <a:buClrTx/>
              <a:defRPr sz="1800">
                <a:solidFill>
                  <a:schemeClr val="tx1"/>
                </a:solidFill>
              </a:defRPr>
            </a:lvl3pPr>
            <a:lvl4pPr>
              <a:buClrTx/>
              <a:defRPr sz="1600">
                <a:solidFill>
                  <a:schemeClr val="tx1"/>
                </a:solidFill>
              </a:defRPr>
            </a:lvl4pPr>
            <a:lvl5pPr>
              <a:buClrTx/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8571BB9-6BF1-45DD-A295-1C16F94DB944}" type="datetimeFigureOut">
              <a:rPr lang="en-US" smtClean="0"/>
              <a:pPr/>
              <a:t>9/7/2017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8C068D8-D2B7-4162-B8EF-05E5DC99D3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058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buClrTx/>
              <a:defRPr sz="2200">
                <a:solidFill>
                  <a:schemeClr val="tx1"/>
                </a:solidFill>
              </a:defRPr>
            </a:lvl1pPr>
            <a:lvl2pPr>
              <a:buClrTx/>
              <a:defRPr sz="2000">
                <a:solidFill>
                  <a:schemeClr val="tx1"/>
                </a:solidFill>
              </a:defRPr>
            </a:lvl2pPr>
            <a:lvl3pPr>
              <a:buClrTx/>
              <a:defRPr sz="1800">
                <a:solidFill>
                  <a:schemeClr val="tx1"/>
                </a:solidFill>
              </a:defRPr>
            </a:lvl3pPr>
            <a:lvl4pPr>
              <a:buClrTx/>
              <a:defRPr sz="1600">
                <a:solidFill>
                  <a:schemeClr val="tx1"/>
                </a:solidFill>
              </a:defRPr>
            </a:lvl4pPr>
            <a:lvl5pPr>
              <a:buClrTx/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buClrTx/>
              <a:defRPr sz="2200">
                <a:solidFill>
                  <a:schemeClr val="tx1"/>
                </a:solidFill>
              </a:defRPr>
            </a:lvl1pPr>
            <a:lvl2pPr>
              <a:buClrTx/>
              <a:defRPr sz="2000">
                <a:solidFill>
                  <a:schemeClr val="tx1"/>
                </a:solidFill>
              </a:defRPr>
            </a:lvl2pPr>
            <a:lvl3pPr>
              <a:buClrTx/>
              <a:defRPr sz="1800">
                <a:solidFill>
                  <a:schemeClr val="tx1"/>
                </a:solidFill>
              </a:defRPr>
            </a:lvl3pPr>
            <a:lvl4pPr>
              <a:buClrTx/>
              <a:defRPr sz="1600">
                <a:solidFill>
                  <a:schemeClr val="tx1"/>
                </a:solidFill>
              </a:defRPr>
            </a:lvl4pPr>
            <a:lvl5pPr>
              <a:buClrTx/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8571BB9-6BF1-45DD-A295-1C16F94DB944}" type="datetimeFigureOut">
              <a:rPr lang="en-US" smtClean="0"/>
              <a:pPr/>
              <a:t>9/7/2017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8C068D8-D2B7-4162-B8EF-05E5DC99D3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908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8571BB9-6BF1-45DD-A295-1C16F94DB944}" type="datetimeFigureOut">
              <a:rPr lang="en-US" smtClean="0"/>
              <a:pPr/>
              <a:t>9/7/2017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8C068D8-D2B7-4162-B8EF-05E5DC99D3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312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8571BB9-6BF1-45DD-A295-1C16F94DB944}" type="datetimeFigureOut">
              <a:rPr lang="en-US" smtClean="0"/>
              <a:pPr/>
              <a:t>9/7/2017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8C068D8-D2B7-4162-B8EF-05E5DC99D3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84261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buClrTx/>
              <a:defRPr sz="3200">
                <a:solidFill>
                  <a:schemeClr val="tx1"/>
                </a:solidFill>
              </a:defRPr>
            </a:lvl1pPr>
            <a:lvl2pPr>
              <a:buClrTx/>
              <a:defRPr sz="2800">
                <a:solidFill>
                  <a:schemeClr val="tx1"/>
                </a:solidFill>
              </a:defRPr>
            </a:lvl2pPr>
            <a:lvl3pPr>
              <a:buClrTx/>
              <a:defRPr sz="2400">
                <a:solidFill>
                  <a:schemeClr val="tx1"/>
                </a:solidFill>
              </a:defRPr>
            </a:lvl3pPr>
            <a:lvl4pPr>
              <a:buClrTx/>
              <a:defRPr sz="2000">
                <a:solidFill>
                  <a:schemeClr val="tx1"/>
                </a:solidFill>
              </a:defRPr>
            </a:lvl4pPr>
            <a:lvl5pPr>
              <a:buClrTx/>
              <a:defRPr sz="2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8571BB9-6BF1-45DD-A295-1C16F94DB944}" type="datetimeFigureOut">
              <a:rPr lang="en-US" smtClean="0"/>
              <a:pPr/>
              <a:t>9/7/2017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8C068D8-D2B7-4162-B8EF-05E5DC99D3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06211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8571BB9-6BF1-45DD-A295-1C16F94DB944}" type="datetimeFigureOut">
              <a:rPr lang="en-US" smtClean="0"/>
              <a:pPr/>
              <a:t>9/7/2017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8C068D8-D2B7-4162-B8EF-05E5DC99D3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065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8571BB9-6BF1-45DD-A295-1C16F94DB944}" type="datetimeFigureOut">
              <a:rPr lang="en-US" smtClean="0"/>
              <a:pPr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78C068D8-D2B7-4162-B8EF-05E5DC99D3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155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6" r:id="rId1"/>
    <p:sldLayoutId id="2147484097" r:id="rId2"/>
    <p:sldLayoutId id="2147484098" r:id="rId3"/>
    <p:sldLayoutId id="2147484099" r:id="rId4"/>
    <p:sldLayoutId id="2147484100" r:id="rId5"/>
    <p:sldLayoutId id="2147484101" r:id="rId6"/>
    <p:sldLayoutId id="2147484102" r:id="rId7"/>
    <p:sldLayoutId id="2147484103" r:id="rId8"/>
    <p:sldLayoutId id="2147484104" r:id="rId9"/>
    <p:sldLayoutId id="2147484105" r:id="rId10"/>
    <p:sldLayoutId id="21474841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Tx/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6.m4a"/><Relationship Id="rId1" Type="http://schemas.microsoft.com/office/2007/relationships/media" Target="../media/media6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7.m4a"/><Relationship Id="rId1" Type="http://schemas.microsoft.com/office/2007/relationships/media" Target="../media/media7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A30BA-40E2-46F9-AF7E-383A31916D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100" dirty="0"/>
              <a:t>List OPERATIONs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DDB7E2-50CB-4BEE-9464-FFA228A3FF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 Introduction to Programming in Python</a:t>
            </a:r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27D2BB8A-D004-4E5D-839E-560D0C0BB71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88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050">
        <p:fade/>
      </p:transition>
    </mc:Choice>
    <mc:Fallback xmlns="">
      <p:transition spd="med" advTm="405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C10C9-A834-45C1-B268-07A406F38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Doing Stuff with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09553-FA99-42DE-944A-0B6619FED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Indexing</a:t>
            </a:r>
          </a:p>
          <a:p>
            <a:r>
              <a:rPr lang="en-US" dirty="0"/>
              <a:t>Subscripting</a:t>
            </a:r>
          </a:p>
          <a:p>
            <a:r>
              <a:rPr lang="en-US" dirty="0"/>
              <a:t>Membership Test</a:t>
            </a:r>
          </a:p>
          <a:p>
            <a:r>
              <a:rPr lang="en-US" dirty="0"/>
              <a:t>Appending</a:t>
            </a:r>
          </a:p>
          <a:p>
            <a:r>
              <a:rPr lang="en-US" dirty="0"/>
              <a:t>Popping</a:t>
            </a:r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45DDD712-20B4-4E6A-AD63-42F8481BFD1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75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355">
        <p:fade/>
      </p:transition>
    </mc:Choice>
    <mc:Fallback xmlns="">
      <p:transition spd="med" advTm="1135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DFAD2-DCE6-49FE-B6F9-0132ADAB3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 a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55B9D-674B-4B37-9170-2DA3A50A0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" indent="0">
              <a:buNone/>
            </a:pP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&gt;&gt;&gt;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names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"Alice"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"Bob"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"Carol"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45720" indent="0">
              <a:buNone/>
            </a:pP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&gt;&gt;&gt;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names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sz="240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4572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Bob</a:t>
            </a:r>
          </a:p>
          <a:p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45720" indent="0">
              <a:buNone/>
            </a:pP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&gt;&gt;&gt;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sz="240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10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20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30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40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][</a:t>
            </a:r>
            <a:r>
              <a:rPr lang="en-US" sz="240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45720" indent="0">
              <a:buNone/>
            </a:pPr>
            <a:r>
              <a:rPr lang="en-US" sz="240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10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45720" indent="0">
              <a:buNone/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45720" indent="0">
              <a:buNone/>
            </a:pP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&gt;&gt;&gt;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sz="240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10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20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30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40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][-</a:t>
            </a:r>
            <a:r>
              <a:rPr lang="en-US" sz="240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45720" indent="0">
              <a:buNone/>
            </a:pPr>
            <a:r>
              <a:rPr lang="en-US" sz="240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40</a:t>
            </a:r>
            <a:endParaRPr lang="en-US" dirty="0"/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4D7707EC-2A0D-42AC-AF2B-164699368D5B}"/>
              </a:ext>
            </a:extLst>
          </p:cNvPr>
          <p:cNvSpPr/>
          <p:nvPr/>
        </p:nvSpPr>
        <p:spPr>
          <a:xfrm>
            <a:off x="4157932" y="2601584"/>
            <a:ext cx="2829464" cy="486674"/>
          </a:xfrm>
          <a:prstGeom prst="wedgeRoundRectCallout">
            <a:avLst>
              <a:gd name="adj1" fmla="val -72194"/>
              <a:gd name="adj2" fmla="val -37728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Second Element</a:t>
            </a: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800D5C99-553D-45F9-BBFC-29B5278F7DBC}"/>
              </a:ext>
            </a:extLst>
          </p:cNvPr>
          <p:cNvSpPr/>
          <p:nvPr/>
        </p:nvSpPr>
        <p:spPr>
          <a:xfrm>
            <a:off x="5897592" y="3862118"/>
            <a:ext cx="2829464" cy="486674"/>
          </a:xfrm>
          <a:prstGeom prst="wedgeRoundRectCallout">
            <a:avLst>
              <a:gd name="adj1" fmla="val -72194"/>
              <a:gd name="adj2" fmla="val -37728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First Element</a:t>
            </a: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476A08E5-BD61-4F5F-A4DE-FAFD7433DE8B}"/>
              </a:ext>
            </a:extLst>
          </p:cNvPr>
          <p:cNvSpPr/>
          <p:nvPr/>
        </p:nvSpPr>
        <p:spPr>
          <a:xfrm>
            <a:off x="6079435" y="5291228"/>
            <a:ext cx="2829464" cy="486674"/>
          </a:xfrm>
          <a:prstGeom prst="wedgeRoundRectCallout">
            <a:avLst>
              <a:gd name="adj1" fmla="val -72194"/>
              <a:gd name="adj2" fmla="val -37728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Last Element</a:t>
            </a:r>
          </a:p>
        </p:txBody>
      </p:sp>
      <p:pic>
        <p:nvPicPr>
          <p:cNvPr id="7" name="Audio 6">
            <a:hlinkClick r:id="" action="ppaction://media"/>
            <a:extLst>
              <a:ext uri="{FF2B5EF4-FFF2-40B4-BE49-F238E27FC236}">
                <a16:creationId xmlns:a16="http://schemas.microsoft.com/office/drawing/2014/main" id="{655069B4-0734-45A8-8E24-005FC3BC222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430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2226">
        <p:fade/>
      </p:transition>
    </mc:Choice>
    <mc:Fallback xmlns="">
      <p:transition spd="med" advTm="2222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97B8F-B5AA-4E77-9163-0544BC07F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Subscripting a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38364-1663-4823-BBC0-D88DFD204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" indent="0">
              <a:buNone/>
            </a:pP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&gt;&gt;&gt;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names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"Alice"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"Bob"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"Carol"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45720" indent="0">
              <a:buNone/>
            </a:pP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&gt;&gt;&gt;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names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sz="240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:]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45720" indent="0">
              <a:buNone/>
            </a:pP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"Bob"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"Carol"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45720" indent="0">
              <a:buNone/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45720" indent="0">
              <a:buNone/>
            </a:pP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&gt;&gt;&gt;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sz="240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10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20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30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40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][</a:t>
            </a:r>
            <a:r>
              <a:rPr lang="en-US" sz="240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sz="240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45720" indent="0">
              <a:buNone/>
            </a:pP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sz="240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20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30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45720" indent="0">
              <a:buNone/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45720" indent="0">
              <a:buNone/>
            </a:pP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&gt;&gt;&gt;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sz="240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10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20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30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40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][-</a:t>
            </a:r>
            <a:r>
              <a:rPr lang="en-US" sz="240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:]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45720" indent="0">
              <a:buNone/>
            </a:pP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sz="240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40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endParaRPr lang="en-US" dirty="0"/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163D7BF5-5C60-447E-9B60-86E8AC7D93E4}"/>
              </a:ext>
            </a:extLst>
          </p:cNvPr>
          <p:cNvSpPr/>
          <p:nvPr/>
        </p:nvSpPr>
        <p:spPr>
          <a:xfrm>
            <a:off x="4399471" y="2618836"/>
            <a:ext cx="2001329" cy="772064"/>
          </a:xfrm>
          <a:prstGeom prst="wedgeRoundRectCallout">
            <a:avLst>
              <a:gd name="adj1" fmla="val -60721"/>
              <a:gd name="adj2" fmla="val -41273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Second until End</a:t>
            </a: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C2892979-1FFC-4AEC-A3DC-737F03FB0B9B}"/>
              </a:ext>
            </a:extLst>
          </p:cNvPr>
          <p:cNvSpPr/>
          <p:nvPr/>
        </p:nvSpPr>
        <p:spPr>
          <a:xfrm>
            <a:off x="5811327" y="3952336"/>
            <a:ext cx="2021458" cy="772064"/>
          </a:xfrm>
          <a:prstGeom prst="wedgeRoundRectCallout">
            <a:avLst>
              <a:gd name="adj1" fmla="val -60721"/>
              <a:gd name="adj2" fmla="val -41273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Second until Fourth</a:t>
            </a: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6E8C761D-CB27-4ACE-BD22-CC038FD1DB58}"/>
              </a:ext>
            </a:extLst>
          </p:cNvPr>
          <p:cNvSpPr/>
          <p:nvPr/>
        </p:nvSpPr>
        <p:spPr>
          <a:xfrm>
            <a:off x="5845832" y="5285836"/>
            <a:ext cx="2435525" cy="772064"/>
          </a:xfrm>
          <a:prstGeom prst="wedgeRoundRectCallout">
            <a:avLst>
              <a:gd name="adj1" fmla="val -60721"/>
              <a:gd name="adj2" fmla="val -41273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Second to last until End</a:t>
            </a:r>
          </a:p>
        </p:txBody>
      </p:sp>
      <p:pic>
        <p:nvPicPr>
          <p:cNvPr id="7" name="Audio 6">
            <a:hlinkClick r:id="" action="ppaction://media"/>
            <a:extLst>
              <a:ext uri="{FF2B5EF4-FFF2-40B4-BE49-F238E27FC236}">
                <a16:creationId xmlns:a16="http://schemas.microsoft.com/office/drawing/2014/main" id="{E4971128-F062-4D85-A93F-BDBD785820E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150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5593">
        <p:fade/>
      </p:transition>
    </mc:Choice>
    <mc:Fallback xmlns="">
      <p:transition spd="med" advTm="1559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98FDE-7ECC-4651-A71C-F48595353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Membership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7143C-3497-4751-91C2-D9D12165C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" indent="0">
              <a:buNone/>
            </a:pP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&gt;&gt;&gt;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names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"Alice"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"Bob"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"Carol"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45720" indent="0">
              <a:buNone/>
            </a:pP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&gt;&gt;&gt;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"Carol"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names</a:t>
            </a:r>
          </a:p>
          <a:p>
            <a:pPr marL="45720" indent="0">
              <a:buNone/>
            </a:pP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True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45720" indent="0">
              <a:buNone/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45720" indent="0">
              <a:buNone/>
            </a:pP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&gt;&gt;&gt;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"David"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not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names</a:t>
            </a:r>
          </a:p>
          <a:p>
            <a:pPr marL="45720" indent="0">
              <a:buNone/>
            </a:pP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True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45720" indent="0">
              <a:buNone/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45720" indent="0">
              <a:buNone/>
            </a:pP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&gt;&gt;&gt;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"Ellie"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names</a:t>
            </a:r>
          </a:p>
          <a:p>
            <a:pPr marL="45720" indent="0">
              <a:buNone/>
            </a:pP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False</a:t>
            </a:r>
            <a:endParaRPr lang="en-US" dirty="0"/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FFA968A6-1E5F-453C-B2C5-F56A9BAD192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045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9981">
        <p:fade/>
      </p:transition>
    </mc:Choice>
    <mc:Fallback xmlns="">
      <p:transition spd="med" advTm="1998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302BE-6834-4A29-8D34-97BDC9378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Appending to a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F0AF9-D03F-4920-BC5A-A19C7683C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&gt;&gt;&gt;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names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"Alice"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"Bob"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"Carol"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45720" indent="0">
              <a:buNone/>
            </a:pP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&gt;&gt;&gt;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names</a:t>
            </a:r>
            <a:r>
              <a:rPr lang="en-US" sz="2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append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"David"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45720" indent="0">
              <a:buNone/>
            </a:pP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&gt;&gt;&gt;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names</a:t>
            </a:r>
          </a:p>
          <a:p>
            <a:pPr marL="45720" indent="0">
              <a:buNone/>
            </a:pP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'Alice'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'Bob'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'Carol'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'David'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45720" indent="0">
              <a:buNone/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45720" indent="0">
              <a:buNone/>
            </a:pP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&gt;&gt;&gt;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names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"Ellie"</a:t>
            </a:r>
            <a:endParaRPr lang="en-US" dirty="0"/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A3775521-E8FE-4138-8A9D-123E2B6F62D9}"/>
              </a:ext>
            </a:extLst>
          </p:cNvPr>
          <p:cNvSpPr/>
          <p:nvPr/>
        </p:nvSpPr>
        <p:spPr>
          <a:xfrm>
            <a:off x="1414732" y="5262112"/>
            <a:ext cx="7125419" cy="1213449"/>
          </a:xfrm>
          <a:prstGeom prst="wedgeRoundRectCallout">
            <a:avLst>
              <a:gd name="adj1" fmla="val -25381"/>
              <a:gd name="adj2" fmla="val -76098"/>
              <a:gd name="adj3" fmla="val 16667"/>
            </a:avLst>
          </a:prstGeom>
          <a:solidFill>
            <a:srgbClr val="FFC1C1"/>
          </a:solidFill>
          <a:ln>
            <a:solidFill>
              <a:srgbClr val="C0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/>
              <a:t>Traceback (most recent call last):</a:t>
            </a:r>
          </a:p>
          <a:p>
            <a:r>
              <a:rPr lang="en-US" sz="2400" dirty="0"/>
              <a:t>  File "&lt;stdin&gt;", line 1, in &lt;module&gt;</a:t>
            </a:r>
          </a:p>
          <a:p>
            <a:r>
              <a:rPr lang="en-US" sz="2400" dirty="0" err="1"/>
              <a:t>TypeError</a:t>
            </a:r>
            <a:r>
              <a:rPr lang="en-US" sz="2400" dirty="0"/>
              <a:t>: can only concatenate list (not "</a:t>
            </a:r>
            <a:r>
              <a:rPr lang="en-US" sz="2400" dirty="0" err="1"/>
              <a:t>str</a:t>
            </a:r>
            <a:r>
              <a:rPr lang="en-US" sz="2400" dirty="0"/>
              <a:t>") to list</a:t>
            </a: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790E71B6-2D9D-4110-8791-EE3EC1C4B2A9}"/>
              </a:ext>
            </a:extLst>
          </p:cNvPr>
          <p:cNvSpPr/>
          <p:nvPr/>
        </p:nvSpPr>
        <p:spPr>
          <a:xfrm>
            <a:off x="8889429" y="4623757"/>
            <a:ext cx="2242868" cy="638355"/>
          </a:xfrm>
          <a:prstGeom prst="wedgeRoundRectCallout">
            <a:avLst>
              <a:gd name="adj1" fmla="val -55448"/>
              <a:gd name="adj2" fmla="val 113851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Can't use +</a:t>
            </a:r>
          </a:p>
        </p:txBody>
      </p:sp>
      <p:pic>
        <p:nvPicPr>
          <p:cNvPr id="6" name="Audio 5">
            <a:hlinkClick r:id="" action="ppaction://media"/>
            <a:extLst>
              <a:ext uri="{FF2B5EF4-FFF2-40B4-BE49-F238E27FC236}">
                <a16:creationId xmlns:a16="http://schemas.microsoft.com/office/drawing/2014/main" id="{0E8D31F2-A11F-4804-865B-1CFC806315C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800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1746">
        <p:fade/>
      </p:transition>
    </mc:Choice>
    <mc:Fallback xmlns="">
      <p:transition spd="med" advTm="2174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55540-FDE9-4988-9F8A-0BDE6A1E8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 from a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05D67-DD6D-4010-A1D1-76646C093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&gt;&gt;&gt;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names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"Alice"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"Bob"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"Carol"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45720" indent="0">
              <a:buNone/>
            </a:pP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&gt;&gt;&gt;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names</a:t>
            </a:r>
            <a:r>
              <a:rPr lang="en-US" sz="2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pop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45720" indent="0">
              <a:buNone/>
            </a:pP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'Carol'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45720" indent="0">
              <a:buNone/>
            </a:pP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&gt;&gt;&gt;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names</a:t>
            </a:r>
          </a:p>
          <a:p>
            <a:pPr marL="45720" indent="0">
              <a:buNone/>
            </a:pP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'Alice'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'Bob'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endParaRPr lang="en-US" dirty="0"/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A10410DA-E276-4544-9D74-9B228F6D55E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60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7039">
        <p:fade/>
      </p:transition>
    </mc:Choice>
    <mc:Fallback xmlns="">
      <p:transition spd="med" advTm="1703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Basis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 sz="2800" dirty="0" smtClean="0"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9699</TotalTime>
  <Words>585</Words>
  <Application>Microsoft Office PowerPoint</Application>
  <PresentationFormat>Widescreen</PresentationFormat>
  <Paragraphs>85</Paragraphs>
  <Slides>7</Slides>
  <Notes>7</Notes>
  <HiddenSlides>0</HiddenSlides>
  <MMClips>7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Corbel</vt:lpstr>
      <vt:lpstr>Courier New</vt:lpstr>
      <vt:lpstr>Basis</vt:lpstr>
      <vt:lpstr>List OPERATIONs</vt:lpstr>
      <vt:lpstr>Doing Stuff with Lists</vt:lpstr>
      <vt:lpstr>Indexing a List</vt:lpstr>
      <vt:lpstr>Subscripting a List</vt:lpstr>
      <vt:lpstr>List Membership</vt:lpstr>
      <vt:lpstr>Appending to a List</vt:lpstr>
      <vt:lpstr>Pop from a 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acbart</dc:creator>
  <cp:lastModifiedBy>acbart</cp:lastModifiedBy>
  <cp:revision>272</cp:revision>
  <dcterms:created xsi:type="dcterms:W3CDTF">2017-06-09T19:25:05Z</dcterms:created>
  <dcterms:modified xsi:type="dcterms:W3CDTF">2017-09-07T17:44:38Z</dcterms:modified>
</cp:coreProperties>
</file>