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AAEE9-BCF4-460B-BEB0-B562CBA17AF2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2D1CD-55BE-456C-AC89-B3FA17C0C085}">
      <dgm:prSet/>
      <dgm:spPr/>
      <dgm:t>
        <a:bodyPr/>
        <a:lstStyle/>
        <a:p>
          <a:r>
            <a:rPr lang="en-US" dirty="0"/>
            <a:t>Lists:</a:t>
          </a:r>
        </a:p>
      </dgm:t>
    </dgm:pt>
    <dgm:pt modelId="{698AE424-B821-46E0-814B-848B15522E86}" type="parTrans" cxnId="{CDD49194-5993-464F-8A8A-28B4A83D8C96}">
      <dgm:prSet/>
      <dgm:spPr/>
      <dgm:t>
        <a:bodyPr/>
        <a:lstStyle/>
        <a:p>
          <a:endParaRPr lang="en-US"/>
        </a:p>
      </dgm:t>
    </dgm:pt>
    <dgm:pt modelId="{15C90E89-C87C-48E0-BC43-FAEB7BC75DA4}" type="sibTrans" cxnId="{CDD49194-5993-464F-8A8A-28B4A83D8C96}">
      <dgm:prSet/>
      <dgm:spPr/>
      <dgm:t>
        <a:bodyPr/>
        <a:lstStyle/>
        <a:p>
          <a:endParaRPr lang="en-US"/>
        </a:p>
      </dgm:t>
    </dgm:pt>
    <dgm:pt modelId="{EBD183F4-FE3C-4F2B-91D2-9A40CCAB4576}">
      <dgm:prSet/>
      <dgm:spPr/>
      <dgm:t>
        <a:bodyPr/>
        <a:lstStyle/>
        <a:p>
          <a:r>
            <a:rPr lang="en-US" dirty="0"/>
            <a:t>Strings:</a:t>
          </a:r>
        </a:p>
      </dgm:t>
    </dgm:pt>
    <dgm:pt modelId="{38B0D27A-DA9D-43A2-B240-2FE2BF759A9D}" type="parTrans" cxnId="{D9C002D0-0061-41A8-BD25-4ED75368C312}">
      <dgm:prSet/>
      <dgm:spPr/>
      <dgm:t>
        <a:bodyPr/>
        <a:lstStyle/>
        <a:p>
          <a:endParaRPr lang="en-US"/>
        </a:p>
      </dgm:t>
    </dgm:pt>
    <dgm:pt modelId="{CFB5400A-BA1A-44E5-9D36-2033C6A474CF}" type="sibTrans" cxnId="{D9C002D0-0061-41A8-BD25-4ED75368C312}">
      <dgm:prSet/>
      <dgm:spPr/>
      <dgm:t>
        <a:bodyPr/>
        <a:lstStyle/>
        <a:p>
          <a:endParaRPr lang="en-US"/>
        </a:p>
      </dgm:t>
    </dgm:pt>
    <dgm:pt modelId="{CBDEA55D-C0BA-4A24-9244-C570AB58B397}">
      <dgm:prSet/>
      <dgm:spPr/>
      <dgm:t>
        <a:bodyPr/>
        <a:lstStyle/>
        <a:p>
          <a:r>
            <a:rPr lang="en-US"/>
            <a:t>Mutable</a:t>
          </a:r>
          <a:endParaRPr lang="en-US" dirty="0"/>
        </a:p>
      </dgm:t>
    </dgm:pt>
    <dgm:pt modelId="{9F7267EE-8E23-4450-A6E5-CE2B7F2E717C}" type="parTrans" cxnId="{5C7F2025-AFC7-4532-A9A2-7D48F47D39B6}">
      <dgm:prSet/>
      <dgm:spPr/>
      <dgm:t>
        <a:bodyPr/>
        <a:lstStyle/>
        <a:p>
          <a:endParaRPr lang="en-US"/>
        </a:p>
      </dgm:t>
    </dgm:pt>
    <dgm:pt modelId="{ACC4100F-33C3-4403-A0E6-7476B0093FA2}" type="sibTrans" cxnId="{5C7F2025-AFC7-4532-A9A2-7D48F47D39B6}">
      <dgm:prSet/>
      <dgm:spPr/>
      <dgm:t>
        <a:bodyPr/>
        <a:lstStyle/>
        <a:p>
          <a:endParaRPr lang="en-US"/>
        </a:p>
      </dgm:t>
    </dgm:pt>
    <dgm:pt modelId="{002D93CF-F0B6-4096-A444-785C009BEB7F}">
      <dgm:prSet/>
      <dgm:spPr/>
      <dgm:t>
        <a:bodyPr/>
        <a:lstStyle/>
        <a:p>
          <a:r>
            <a:rPr lang="en-US"/>
            <a:t>Immutable</a:t>
          </a:r>
          <a:endParaRPr lang="en-US" dirty="0"/>
        </a:p>
      </dgm:t>
    </dgm:pt>
    <dgm:pt modelId="{F3145E56-114A-478E-9835-06727D224F38}" type="parTrans" cxnId="{6A5EE0DE-B6E8-41A9-A832-00305DBF20E9}">
      <dgm:prSet/>
      <dgm:spPr/>
      <dgm:t>
        <a:bodyPr/>
        <a:lstStyle/>
        <a:p>
          <a:endParaRPr lang="en-US"/>
        </a:p>
      </dgm:t>
    </dgm:pt>
    <dgm:pt modelId="{1294A23E-9B32-40DC-AB8E-4F24C82970D6}" type="sibTrans" cxnId="{6A5EE0DE-B6E8-41A9-A832-00305DBF20E9}">
      <dgm:prSet/>
      <dgm:spPr/>
      <dgm:t>
        <a:bodyPr/>
        <a:lstStyle/>
        <a:p>
          <a:endParaRPr lang="en-US"/>
        </a:p>
      </dgm:t>
    </dgm:pt>
    <dgm:pt modelId="{239EFA4B-24EE-4637-87EC-D10573246BDD}" type="pres">
      <dgm:prSet presAssocID="{1F9AAEE9-BCF4-460B-BEB0-B562CBA17AF2}" presName="compositeShape" presStyleCnt="0">
        <dgm:presLayoutVars>
          <dgm:chMax val="2"/>
          <dgm:dir/>
          <dgm:resizeHandles val="exact"/>
        </dgm:presLayoutVars>
      </dgm:prSet>
      <dgm:spPr/>
    </dgm:pt>
    <dgm:pt modelId="{780874F8-25D6-4C15-9507-6F04A3E670D4}" type="pres">
      <dgm:prSet presAssocID="{1F9AAEE9-BCF4-460B-BEB0-B562CBA17AF2}" presName="ribbon" presStyleLbl="node1" presStyleIdx="0" presStyleCnt="1"/>
      <dgm:spPr/>
    </dgm:pt>
    <dgm:pt modelId="{EB185C85-D799-46C3-8DED-5F8472C81BE4}" type="pres">
      <dgm:prSet presAssocID="{1F9AAEE9-BCF4-460B-BEB0-B562CBA17AF2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FA8F99D-A18D-4879-A968-8F054350DFD6}" type="pres">
      <dgm:prSet presAssocID="{1F9AAEE9-BCF4-460B-BEB0-B562CBA17AF2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7F2025-AFC7-4532-A9A2-7D48F47D39B6}" srcId="{E712D1CD-55BE-456C-AC89-B3FA17C0C085}" destId="{CBDEA55D-C0BA-4A24-9244-C570AB58B397}" srcOrd="0" destOrd="0" parTransId="{9F7267EE-8E23-4450-A6E5-CE2B7F2E717C}" sibTransId="{ACC4100F-33C3-4403-A0E6-7476B0093FA2}"/>
    <dgm:cxn modelId="{EA123F56-5E20-49BF-8C0B-4908499D29D7}" type="presOf" srcId="{002D93CF-F0B6-4096-A444-785C009BEB7F}" destId="{BFA8F99D-A18D-4879-A968-8F054350DFD6}" srcOrd="0" destOrd="1" presId="urn:microsoft.com/office/officeart/2005/8/layout/arrow6"/>
    <dgm:cxn modelId="{6D7EE385-D904-4C17-945F-8D099746ACD9}" type="presOf" srcId="{1F9AAEE9-BCF4-460B-BEB0-B562CBA17AF2}" destId="{239EFA4B-24EE-4637-87EC-D10573246BDD}" srcOrd="0" destOrd="0" presId="urn:microsoft.com/office/officeart/2005/8/layout/arrow6"/>
    <dgm:cxn modelId="{CDD49194-5993-464F-8A8A-28B4A83D8C96}" srcId="{1F9AAEE9-BCF4-460B-BEB0-B562CBA17AF2}" destId="{E712D1CD-55BE-456C-AC89-B3FA17C0C085}" srcOrd="0" destOrd="0" parTransId="{698AE424-B821-46E0-814B-848B15522E86}" sibTransId="{15C90E89-C87C-48E0-BC43-FAEB7BC75DA4}"/>
    <dgm:cxn modelId="{DAC24FAB-8C15-49C7-8AAB-CDB86543C53B}" type="presOf" srcId="{EBD183F4-FE3C-4F2B-91D2-9A40CCAB4576}" destId="{BFA8F99D-A18D-4879-A968-8F054350DFD6}" srcOrd="0" destOrd="0" presId="urn:microsoft.com/office/officeart/2005/8/layout/arrow6"/>
    <dgm:cxn modelId="{CEA2BFAE-C14D-4F75-BD3F-0DA4FCC550A6}" type="presOf" srcId="{E712D1CD-55BE-456C-AC89-B3FA17C0C085}" destId="{EB185C85-D799-46C3-8DED-5F8472C81BE4}" srcOrd="0" destOrd="0" presId="urn:microsoft.com/office/officeart/2005/8/layout/arrow6"/>
    <dgm:cxn modelId="{BD1D43C2-496C-4D09-8117-B21945C73CC3}" type="presOf" srcId="{CBDEA55D-C0BA-4A24-9244-C570AB58B397}" destId="{EB185C85-D799-46C3-8DED-5F8472C81BE4}" srcOrd="0" destOrd="1" presId="urn:microsoft.com/office/officeart/2005/8/layout/arrow6"/>
    <dgm:cxn modelId="{D9C002D0-0061-41A8-BD25-4ED75368C312}" srcId="{1F9AAEE9-BCF4-460B-BEB0-B562CBA17AF2}" destId="{EBD183F4-FE3C-4F2B-91D2-9A40CCAB4576}" srcOrd="1" destOrd="0" parTransId="{38B0D27A-DA9D-43A2-B240-2FE2BF759A9D}" sibTransId="{CFB5400A-BA1A-44E5-9D36-2033C6A474CF}"/>
    <dgm:cxn modelId="{6A5EE0DE-B6E8-41A9-A832-00305DBF20E9}" srcId="{EBD183F4-FE3C-4F2B-91D2-9A40CCAB4576}" destId="{002D93CF-F0B6-4096-A444-785C009BEB7F}" srcOrd="0" destOrd="0" parTransId="{F3145E56-114A-478E-9835-06727D224F38}" sibTransId="{1294A23E-9B32-40DC-AB8E-4F24C82970D6}"/>
    <dgm:cxn modelId="{348D2363-1BE6-460E-9578-A8BFBDC3C58A}" type="presParOf" srcId="{239EFA4B-24EE-4637-87EC-D10573246BDD}" destId="{780874F8-25D6-4C15-9507-6F04A3E670D4}" srcOrd="0" destOrd="0" presId="urn:microsoft.com/office/officeart/2005/8/layout/arrow6"/>
    <dgm:cxn modelId="{A524FB6D-ED64-4FE0-963E-68135B21EB1A}" type="presParOf" srcId="{239EFA4B-24EE-4637-87EC-D10573246BDD}" destId="{EB185C85-D799-46C3-8DED-5F8472C81BE4}" srcOrd="1" destOrd="0" presId="urn:microsoft.com/office/officeart/2005/8/layout/arrow6"/>
    <dgm:cxn modelId="{B7CBF573-6207-4BC7-90B0-36BEAF584D0B}" type="presParOf" srcId="{239EFA4B-24EE-4637-87EC-D10573246BDD}" destId="{BFA8F99D-A18D-4879-A968-8F054350DFD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874F8-25D6-4C15-9507-6F04A3E670D4}">
      <dsp:nvSpPr>
        <dsp:cNvPr id="0" name=""/>
        <dsp:cNvSpPr/>
      </dsp:nvSpPr>
      <dsp:spPr>
        <a:xfrm>
          <a:off x="0" y="44725"/>
          <a:ext cx="9872871" cy="394914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85C85-D799-46C3-8DED-5F8472C81BE4}">
      <dsp:nvSpPr>
        <dsp:cNvPr id="0" name=""/>
        <dsp:cNvSpPr/>
      </dsp:nvSpPr>
      <dsp:spPr>
        <a:xfrm>
          <a:off x="1184744" y="735826"/>
          <a:ext cx="3258047" cy="1935082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81356" rIns="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Lists: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Mutable</a:t>
          </a:r>
          <a:endParaRPr lang="en-US" sz="4000" kern="1200" dirty="0"/>
        </a:p>
      </dsp:txBody>
      <dsp:txXfrm>
        <a:off x="1184744" y="735826"/>
        <a:ext cx="3258047" cy="1935082"/>
      </dsp:txXfrm>
    </dsp:sp>
    <dsp:sp modelId="{BFA8F99D-A18D-4879-A968-8F054350DFD6}">
      <dsp:nvSpPr>
        <dsp:cNvPr id="0" name=""/>
        <dsp:cNvSpPr/>
      </dsp:nvSpPr>
      <dsp:spPr>
        <a:xfrm>
          <a:off x="4936435" y="1367690"/>
          <a:ext cx="3850419" cy="1935082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81356" rIns="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Strings: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Immutable</a:t>
          </a:r>
          <a:endParaRPr lang="en-US" sz="4000" kern="1200" dirty="0"/>
        </a:p>
      </dsp:txBody>
      <dsp:txXfrm>
        <a:off x="4936435" y="1367690"/>
        <a:ext cx="3850419" cy="1935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Mutability.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and lists are similar because they are both sequences of elements.</a:t>
            </a:r>
          </a:p>
          <a:p>
            <a:r>
              <a:rPr lang="en-US" dirty="0"/>
              <a:t>However, a big difference between them is their Mutability.</a:t>
            </a:r>
          </a:p>
          <a:p>
            <a:r>
              <a:rPr lang="en-US" dirty="0"/>
              <a:t>Strings are immutable while lists are mutable.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1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you have a string variable.</a:t>
            </a:r>
          </a:p>
          <a:p>
            <a:r>
              <a:rPr lang="en-US" dirty="0"/>
              <a:t>When you add another string to that variable, you need to assign the result - otherwise it is lost.</a:t>
            </a:r>
          </a:p>
          <a:p>
            <a:r>
              <a:rPr lang="en-US" dirty="0"/>
              <a:t>Similarly, when you call a string method, you need to assign the result - otherwise it is lost.</a:t>
            </a:r>
          </a:p>
          <a:p>
            <a:r>
              <a:rPr lang="en-US" dirty="0"/>
              <a:t>This is the idea of immutability - you are never changing the string, you are simply creating new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say you have a list variable.</a:t>
            </a:r>
          </a:p>
          <a:p>
            <a:r>
              <a:rPr lang="en-US" dirty="0"/>
              <a:t>When you append a value to that variable, you must not assign the result back.</a:t>
            </a:r>
          </a:p>
          <a:p>
            <a:r>
              <a:rPr lang="en-US" dirty="0"/>
              <a:t>The append method modifies the list variable, and then returns None, so if you assign its result you overwrite the list variable.</a:t>
            </a:r>
          </a:p>
          <a:p>
            <a:r>
              <a:rPr lang="en-US" dirty="0"/>
              <a:t>The append call mutated the list - it changed the data inside the list without affecting the list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100" dirty="0"/>
              <a:t>Mutability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B6E6D60-1292-4F77-AAC8-AD7B61E844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76">
        <p159:morph option="byObject"/>
      </p:transition>
    </mc:Choice>
    <mc:Fallback>
      <p:transition spd="slow" advTm="40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4ECA-0BC9-456C-9DFF-B38F7CC4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662392-2D0A-4E2D-A2C4-DF633D454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9904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D8ADD49-1978-48D5-B568-7B85E1218E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0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409">
        <p159:morph option="byObject"/>
      </p:transition>
    </mc:Choice>
    <mc:Fallback>
      <p:transition spd="slow" advTm="134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6524-62EF-4B11-B2A5-F5EE112E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Strings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BF036-3960-43BE-80F6-884B5EFE3A37}"/>
              </a:ext>
            </a:extLst>
          </p:cNvPr>
          <p:cNvSpPr/>
          <p:nvPr/>
        </p:nvSpPr>
        <p:spPr>
          <a:xfrm>
            <a:off x="1143000" y="2135128"/>
            <a:ext cx="89326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</a:rPr>
              <a:t>"Austin Cory Bart"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3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lower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lowered_name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3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lower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3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lower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2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05FD22-AB90-47BF-BF36-B2302CF88C4D}"/>
              </a:ext>
            </a:extLst>
          </p:cNvPr>
          <p:cNvSpPr/>
          <p:nvPr/>
        </p:nvSpPr>
        <p:spPr>
          <a:xfrm>
            <a:off x="4750280" y="3085348"/>
            <a:ext cx="3979653" cy="611104"/>
          </a:xfrm>
          <a:prstGeom prst="wedgeRoundRectCallout">
            <a:avLst>
              <a:gd name="adj1" fmla="val -62328"/>
              <a:gd name="adj2" fmla="val -3260"/>
              <a:gd name="adj3" fmla="val 16667"/>
            </a:avLst>
          </a:prstGeom>
          <a:solidFill>
            <a:srgbClr val="FDA1A1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Doesn't change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!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43993D8-BE7F-46AD-9AF0-9DE18BD67622}"/>
              </a:ext>
            </a:extLst>
          </p:cNvPr>
          <p:cNvSpPr/>
          <p:nvPr/>
        </p:nvSpPr>
        <p:spPr>
          <a:xfrm>
            <a:off x="8289985" y="4035568"/>
            <a:ext cx="3571336" cy="611104"/>
          </a:xfrm>
          <a:prstGeom prst="wedgeRoundRectCallout">
            <a:avLst>
              <a:gd name="adj1" fmla="val -62328"/>
              <a:gd name="adj2" fmla="val -3260"/>
              <a:gd name="adj3" fmla="val 16667"/>
            </a:avLst>
          </a:prstGeom>
          <a:solidFill>
            <a:srgbClr val="FDA1A1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Doesn't change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DC42C0E-F8B1-4A44-80F4-CAFA2860654D}"/>
              </a:ext>
            </a:extLst>
          </p:cNvPr>
          <p:cNvSpPr/>
          <p:nvPr/>
        </p:nvSpPr>
        <p:spPr>
          <a:xfrm>
            <a:off x="6504317" y="5063454"/>
            <a:ext cx="4813540" cy="611104"/>
          </a:xfrm>
          <a:prstGeom prst="wedgeRoundRectCallout">
            <a:avLst>
              <a:gd name="adj1" fmla="val -62328"/>
              <a:gd name="adj2" fmla="val -326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Now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has been changed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A7B45C75-9750-4706-8A33-5FA9D446D9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7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687">
        <p159:morph option="byObject"/>
      </p:transition>
    </mc:Choice>
    <mc:Fallback>
      <p:transition spd="slow" advTm="216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87A-1597-4217-981E-74AB7678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A7271-6A1E-40BF-B452-E1E558D2C90D}"/>
              </a:ext>
            </a:extLst>
          </p:cNvPr>
          <p:cNvSpPr/>
          <p:nvPr/>
        </p:nvSpPr>
        <p:spPr>
          <a:xfrm>
            <a:off x="1143000" y="232826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grades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65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78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grades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98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grades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grades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44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BE22D26-AB07-4425-9C18-25639DE98C7B}"/>
              </a:ext>
            </a:extLst>
          </p:cNvPr>
          <p:cNvSpPr/>
          <p:nvPr/>
        </p:nvSpPr>
        <p:spPr>
          <a:xfrm>
            <a:off x="6096000" y="3011990"/>
            <a:ext cx="3013207" cy="983412"/>
          </a:xfrm>
          <a:prstGeom prst="wedgeRoundRectCallout">
            <a:avLst>
              <a:gd name="adj1" fmla="val -79236"/>
              <a:gd name="adj2" fmla="val 221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Good! We added 98 to the list</a:t>
            </a:r>
            <a:endParaRPr lang="en-US" sz="28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D22965-2E35-44E6-A9BD-7EA6D5E5322B}"/>
              </a:ext>
            </a:extLst>
          </p:cNvPr>
          <p:cNvSpPr/>
          <p:nvPr/>
        </p:nvSpPr>
        <p:spPr>
          <a:xfrm>
            <a:off x="7239000" y="4679123"/>
            <a:ext cx="4399472" cy="1356359"/>
          </a:xfrm>
          <a:prstGeom prst="wedgeRoundRectCallout">
            <a:avLst>
              <a:gd name="adj1" fmla="val -59956"/>
              <a:gd name="adj2" fmla="val -14739"/>
              <a:gd name="adj3" fmla="val 16667"/>
            </a:avLst>
          </a:prstGeom>
          <a:solidFill>
            <a:srgbClr val="FDA1A1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Bad! We added 44, and then overwrote the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lang="en-US" sz="2800" dirty="0"/>
              <a:t> with None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EB7CB2E-FB01-4DDD-9A7C-153893B664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99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8333">
        <p159:morph option="byObject"/>
      </p:transition>
    </mc:Choice>
    <mc:Fallback>
      <p:transition spd="slow" advTm="283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9665</TotalTime>
  <Words>282</Words>
  <Application>Microsoft Office PowerPoint</Application>
  <PresentationFormat>Widescreen</PresentationFormat>
  <Paragraphs>44</Paragraphs>
  <Slides>4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Corbel</vt:lpstr>
      <vt:lpstr>Courier New</vt:lpstr>
      <vt:lpstr>Basis</vt:lpstr>
      <vt:lpstr>Mutability</vt:lpstr>
      <vt:lpstr>Mutability</vt:lpstr>
      <vt:lpstr>Immutable Strings</vt:lpstr>
      <vt:lpstr>Mutable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251</cp:revision>
  <dcterms:created xsi:type="dcterms:W3CDTF">2017-06-09T19:25:05Z</dcterms:created>
  <dcterms:modified xsi:type="dcterms:W3CDTF">2018-01-07T02:08:42Z</dcterms:modified>
</cp:coreProperties>
</file>