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8"/>
      </p:cViewPr>
      <p:guideLst>
        <p:guide orient="horz" pos="208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more about Lists and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and Strings are somewhat similar, since they are both a sequence of things.</a:t>
            </a:r>
          </a:p>
          <a:p>
            <a:r>
              <a:rPr lang="en-US" dirty="0"/>
              <a:t>Strings are sequences of characters, but Lists can be a sequence of anything.</a:t>
            </a:r>
          </a:p>
          <a:p>
            <a:r>
              <a:rPr lang="en-US" dirty="0"/>
              <a:t>The key idea is that both Strings and Lists are sequences, which means that you can iterate over them with a FOR loop.</a:t>
            </a:r>
          </a:p>
          <a:p>
            <a:r>
              <a:rPr lang="en-US" dirty="0"/>
              <a:t>When you iterate over a list, you get each element.</a:t>
            </a:r>
          </a:p>
          <a:p>
            <a:r>
              <a:rPr lang="en-US" dirty="0"/>
              <a:t>When you iterate over a string, you get each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Often, instead of processing a list character-by-character, we want to process it word-by-word, or by some other chunking of characters.</a:t>
            </a:r>
          </a:p>
          <a:p>
            <a:r>
              <a:rPr lang="en-US" dirty="0"/>
              <a:t>To make this easy, strings have a method named split.</a:t>
            </a:r>
          </a:p>
          <a:p>
            <a:r>
              <a:rPr lang="en-US" dirty="0"/>
              <a:t>Split is an awesome method because it is easy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below, after we have split a string, it is easy to loop over each word.</a:t>
            </a:r>
          </a:p>
          <a:p>
            <a:r>
              <a:rPr lang="en-US" dirty="0"/>
              <a:t>In this example, we separate each author to print them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not pass anything to split, then it splits on any kind of whitespace - spaces, tabs, new lines.</a:t>
            </a:r>
          </a:p>
          <a:p>
            <a:r>
              <a:rPr lang="en-US" dirty="0"/>
              <a:t>Sometimes, we want to split on other characters.</a:t>
            </a:r>
          </a:p>
          <a:p>
            <a:r>
              <a:rPr lang="en-US" dirty="0"/>
              <a:t>You can pass a string as an argument to split on a different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useful pattern.</a:t>
            </a:r>
          </a:p>
          <a:p>
            <a:r>
              <a:rPr lang="en-US" dirty="0"/>
              <a:t>You take a comma-separated string from the user, split the elements, and process each one in turn.</a:t>
            </a:r>
          </a:p>
          <a:p>
            <a:r>
              <a:rPr lang="en-US" dirty="0"/>
              <a:t>Notice how we can use this to process a string of numbers by converting them using the "</a:t>
            </a:r>
            <a:r>
              <a:rPr lang="en-US" dirty="0" err="1"/>
              <a:t>int</a:t>
            </a:r>
            <a:r>
              <a:rPr lang="en-US" dirty="0"/>
              <a:t>" function.</a:t>
            </a:r>
          </a:p>
          <a:p>
            <a:r>
              <a:rPr lang="en-US" dirty="0"/>
              <a:t>Study each statement of this pattern carefully, and make sure you understand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Lists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DB94344-EBCA-4F22-9BFC-892A68E809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36">
        <p:fade/>
      </p:transition>
    </mc:Choice>
    <mc:Fallback>
      <p:transition spd="med" advTm="47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94C-F501-4A82-8057-7B6E92ED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70919-CD5C-4F16-9313-1F69EBB3AC8F}"/>
              </a:ext>
            </a:extLst>
          </p:cNvPr>
          <p:cNvSpPr/>
          <p:nvPr/>
        </p:nvSpPr>
        <p:spPr>
          <a:xfrm>
            <a:off x="1138331" y="264191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word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"HELLO"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character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word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character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9837EA-63B3-4016-9C45-B60B92138554}"/>
              </a:ext>
            </a:extLst>
          </p:cNvPr>
          <p:cNvGrpSpPr/>
          <p:nvPr/>
        </p:nvGrpSpPr>
        <p:grpSpPr>
          <a:xfrm>
            <a:off x="6318849" y="2450763"/>
            <a:ext cx="759125" cy="719530"/>
            <a:chOff x="6383547" y="2932980"/>
            <a:chExt cx="759125" cy="719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17E1B4-A915-4A2A-B731-FC178B1CA864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665C7F-87BB-41A5-9B04-DC8C6727A5FC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07D37-B28F-41E8-A7FA-5837CCEA1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E695FD-62AF-460A-9CFA-EEF7E318BCF6}"/>
              </a:ext>
            </a:extLst>
          </p:cNvPr>
          <p:cNvGrpSpPr/>
          <p:nvPr/>
        </p:nvGrpSpPr>
        <p:grpSpPr>
          <a:xfrm>
            <a:off x="7077974" y="2450763"/>
            <a:ext cx="759125" cy="719530"/>
            <a:chOff x="6383547" y="2932980"/>
            <a:chExt cx="759125" cy="719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10EAF6-5734-426A-BF47-3C53E154AC48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B41389-4B1E-4C29-8113-7B9EEC9D2003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9941CC-E423-4A75-A5D5-242171913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60C26B-28F4-4D47-90C0-B1C0D67C901D}"/>
              </a:ext>
            </a:extLst>
          </p:cNvPr>
          <p:cNvGrpSpPr/>
          <p:nvPr/>
        </p:nvGrpSpPr>
        <p:grpSpPr>
          <a:xfrm>
            <a:off x="7837099" y="2450763"/>
            <a:ext cx="759125" cy="719530"/>
            <a:chOff x="6383547" y="2932980"/>
            <a:chExt cx="759125" cy="7195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179AE5-5343-42CB-9FB4-8164B69B4C9F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02571D-6F4E-44D4-89C0-8347A6417674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89DF2E-4C14-4A65-88EB-55E5B524A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B0E30F-696C-4B82-9D6A-AE6CF1B8C18E}"/>
              </a:ext>
            </a:extLst>
          </p:cNvPr>
          <p:cNvGrpSpPr/>
          <p:nvPr/>
        </p:nvGrpSpPr>
        <p:grpSpPr>
          <a:xfrm>
            <a:off x="8596224" y="2450763"/>
            <a:ext cx="759125" cy="719530"/>
            <a:chOff x="6383547" y="2932980"/>
            <a:chExt cx="759125" cy="7195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619FD5-5AAA-441B-A7FE-4DB2E2169B12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623DD-7F20-49E3-B5E6-599076C158B5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17C877-C801-4568-9F01-6EDD46A7F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4BB04C-315E-4A42-9674-95BEC4F99A89}"/>
              </a:ext>
            </a:extLst>
          </p:cNvPr>
          <p:cNvGrpSpPr/>
          <p:nvPr/>
        </p:nvGrpSpPr>
        <p:grpSpPr>
          <a:xfrm>
            <a:off x="9355349" y="2450763"/>
            <a:ext cx="759125" cy="719530"/>
            <a:chOff x="6383547" y="2932980"/>
            <a:chExt cx="759125" cy="7195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B0F1B7-284A-4E9D-BC66-82349372B849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AECFE8-9E1E-4AF8-857B-F7AD8B52244E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578245-4CD0-4E74-B59F-501F2078A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051410-7AAA-4EE3-A7C0-9664F96A661D}"/>
              </a:ext>
            </a:extLst>
          </p:cNvPr>
          <p:cNvSpPr txBox="1"/>
          <p:nvPr/>
        </p:nvSpPr>
        <p:spPr>
          <a:xfrm>
            <a:off x="6408108" y="25181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FA5F73-D518-41BC-8313-86D63E379DBE}"/>
              </a:ext>
            </a:extLst>
          </p:cNvPr>
          <p:cNvSpPr txBox="1"/>
          <p:nvPr/>
        </p:nvSpPr>
        <p:spPr>
          <a:xfrm>
            <a:off x="7181491" y="2518141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1D8AED-A07B-473D-BB90-88E2A99509B2}"/>
              </a:ext>
            </a:extLst>
          </p:cNvPr>
          <p:cNvSpPr txBox="1"/>
          <p:nvPr/>
        </p:nvSpPr>
        <p:spPr>
          <a:xfrm>
            <a:off x="7888857" y="2518141"/>
            <a:ext cx="64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3BC0F3-BC7B-46C7-862E-B7938BBB707F}"/>
              </a:ext>
            </a:extLst>
          </p:cNvPr>
          <p:cNvSpPr txBox="1"/>
          <p:nvPr/>
        </p:nvSpPr>
        <p:spPr>
          <a:xfrm>
            <a:off x="8728257" y="2518141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847ECC-8C35-4504-ADD3-572BEFC50120}"/>
              </a:ext>
            </a:extLst>
          </p:cNvPr>
          <p:cNvSpPr txBox="1"/>
          <p:nvPr/>
        </p:nvSpPr>
        <p:spPr>
          <a:xfrm>
            <a:off x="9501640" y="2518141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72D301-229F-4DF4-AF33-7D5F38A5AA23}"/>
              </a:ext>
            </a:extLst>
          </p:cNvPr>
          <p:cNvCxnSpPr/>
          <p:nvPr/>
        </p:nvCxnSpPr>
        <p:spPr>
          <a:xfrm>
            <a:off x="4409537" y="2810528"/>
            <a:ext cx="1671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0E0202DD-7409-4D50-BDE1-C47B1FBDCAD3}"/>
              </a:ext>
            </a:extLst>
          </p:cNvPr>
          <p:cNvSpPr/>
          <p:nvPr/>
        </p:nvSpPr>
        <p:spPr>
          <a:xfrm>
            <a:off x="6408108" y="3822445"/>
            <a:ext cx="1010609" cy="2518914"/>
          </a:xfrm>
          <a:prstGeom prst="wedgeRoundRectCallout">
            <a:avLst>
              <a:gd name="adj1" fmla="val -130092"/>
              <a:gd name="adj2" fmla="val -33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L</a:t>
            </a:r>
            <a:br>
              <a:rPr lang="en-US" sz="2800" dirty="0"/>
            </a:br>
            <a:r>
              <a:rPr lang="en-US" sz="2800" dirty="0" err="1"/>
              <a:t>L</a:t>
            </a:r>
            <a:endParaRPr lang="en-US" sz="2800" dirty="0"/>
          </a:p>
          <a:p>
            <a:pPr algn="ctr"/>
            <a:r>
              <a:rPr lang="en-US" sz="2800" dirty="0"/>
              <a:t>O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94F77CE-498C-44A5-87F6-9750455E88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475">
        <p:fade/>
      </p:transition>
    </mc:Choice>
    <mc:Fallback xmlns="">
      <p:transition spd="med" advTm="254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C485-EB5F-4641-848B-13D4878A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split()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DD7F0-F5A8-4075-B44B-24797979AA2D}"/>
              </a:ext>
            </a:extLst>
          </p:cNvPr>
          <p:cNvSpPr/>
          <p:nvPr/>
        </p:nvSpPr>
        <p:spPr>
          <a:xfrm>
            <a:off x="1143000" y="2397515"/>
            <a:ext cx="96055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"A multi-word </a:t>
            </a:r>
            <a:r>
              <a:rPr lang="en-US" sz="2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string!"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'multi-word'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'string!'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2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ONE"</a:t>
            </a:r>
            <a:r>
              <a:rPr lang="en-US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split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'ONE'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split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310EC95-DF92-4FFD-A428-168DA6D318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48">
        <p:fade/>
      </p:transition>
    </mc:Choice>
    <mc:Fallback xmlns="">
      <p:transition spd="med" advTm="186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0340-63DF-4188-9D0B-58A3AE37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and Split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B0FAE1-5E9C-4F78-9C74-F0F654BB3971}"/>
              </a:ext>
            </a:extLst>
          </p:cNvPr>
          <p:cNvSpPr/>
          <p:nvPr/>
        </p:nvSpPr>
        <p:spPr>
          <a:xfrm>
            <a:off x="1143000" y="2898324"/>
            <a:ext cx="89772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authors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"Alice Bob Carol"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author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authors</a:t>
            </a:r>
            <a:r>
              <a:rPr lang="en-US" sz="3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"By"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author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303473B-FAF4-4AAB-823F-E361E71C7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21">
        <p:fade/>
      </p:transition>
    </mc:Choice>
    <mc:Fallback xmlns="">
      <p:transition spd="med" advTm="139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F9FE-3FFD-4AC4-9289-2AD827FB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on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FBB31-F5A4-449A-B330-F26ABA7ED84F}"/>
              </a:ext>
            </a:extLst>
          </p:cNvPr>
          <p:cNvSpPr/>
          <p:nvPr/>
        </p:nvSpPr>
        <p:spPr>
          <a:xfrm>
            <a:off x="1143000" y="2188097"/>
            <a:ext cx="86839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"Apple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Pie,Yellow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Cake,Plum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Tart"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','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'Apple Pie'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'Yellow Cake'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'Plum Tart'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"hokiebird@vt.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edu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"@"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hokiebird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'vt.edu'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Banana"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"nan"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'Ba'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B20828A-D740-41E1-9739-B44120F7F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18">
        <p:fade/>
      </p:transition>
    </mc:Choice>
    <mc:Fallback xmlns="">
      <p:transition spd="med" advTm="188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C452-121B-457B-B0F2-75B61AA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Input/Split/Loop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184C8-E092-4AD1-965C-E8D74FDA1BF4}"/>
              </a:ext>
            </a:extLst>
          </p:cNvPr>
          <p:cNvSpPr/>
          <p:nvPr/>
        </p:nvSpPr>
        <p:spPr>
          <a:xfrm>
            <a:off x="1142999" y="2724365"/>
            <a:ext cx="106406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user_input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input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"Type numbers separated by commas: 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b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user_values </a:t>
            </a:r>
            <a:r>
              <a:rPr lang="nb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b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user_input</a:t>
            </a:r>
            <a:r>
              <a:rPr lang="nb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nb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nb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b-NO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','</a:t>
            </a:r>
            <a:r>
              <a:rPr lang="nb-NO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nb-NO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value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user_values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value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C7CBF30-A009-474A-94C8-BFC896BE4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566">
        <p:fade/>
      </p:transition>
    </mc:Choice>
    <mc:Fallback xmlns="">
      <p:transition spd="med" advTm="305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11478</TotalTime>
  <Words>486</Words>
  <Application>Microsoft Office PowerPoint</Application>
  <PresentationFormat>Widescreen</PresentationFormat>
  <Paragraphs>71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Courier New</vt:lpstr>
      <vt:lpstr>Basis</vt:lpstr>
      <vt:lpstr>Lists and Strings</vt:lpstr>
      <vt:lpstr>Processing a String</vt:lpstr>
      <vt:lpstr>Using the split() method</vt:lpstr>
      <vt:lpstr>For Loop and Split</vt:lpstr>
      <vt:lpstr>Splitting on Characters</vt:lpstr>
      <vt:lpstr>Input/Split/Loop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326</cp:revision>
  <dcterms:created xsi:type="dcterms:W3CDTF">2017-06-09T19:25:05Z</dcterms:created>
  <dcterms:modified xsi:type="dcterms:W3CDTF">2017-09-24T15:42:53Z</dcterms:modified>
</cp:coreProperties>
</file>