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36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Lists and Indexes.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 have iterated through a list using the for-each syntax to get each value of the list.</a:t>
            </a:r>
          </a:p>
          <a:p>
            <a:r>
              <a:rPr lang="en-US" dirty="0"/>
              <a:t>In many languages, indexes are used to access the values of a list.</a:t>
            </a:r>
          </a:p>
          <a:p>
            <a:r>
              <a:rPr lang="en-US" dirty="0"/>
              <a:t>The index of the list are the integers, starting from 0 and counting up, that uniquely identify each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3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code shown here is the preferred way to process a list, where we iterate through each value.</a:t>
            </a:r>
          </a:p>
          <a:p>
            <a:r>
              <a:rPr lang="en-US" dirty="0"/>
              <a:t>In Python, you can also iterate by using a combination of the range and </a:t>
            </a:r>
            <a:r>
              <a:rPr lang="en-US" dirty="0" err="1"/>
              <a:t>len</a:t>
            </a:r>
            <a:r>
              <a:rPr lang="en-US" dirty="0"/>
              <a:t> functions, as shown below.</a:t>
            </a:r>
          </a:p>
          <a:p>
            <a:r>
              <a:rPr lang="en-US" dirty="0"/>
              <a:t>The bottom way is the less convenient index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indexes to process lists is almost always a bad idea.</a:t>
            </a:r>
          </a:p>
          <a:p>
            <a:r>
              <a:rPr lang="en-US" dirty="0"/>
              <a:t>First, we have introduced new operations into the code: we call two functions and do an indexing operation.</a:t>
            </a:r>
          </a:p>
          <a:p>
            <a:r>
              <a:rPr lang="en-US" dirty="0"/>
              <a:t>Second, using indexes prevents us from thinking about the individual values directly - consider the semantic difference between "name" and "names[</a:t>
            </a:r>
            <a:r>
              <a:rPr lang="en-US" dirty="0" err="1"/>
              <a:t>i</a:t>
            </a:r>
            <a:r>
              <a:rPr lang="en-US" dirty="0"/>
              <a:t>]".</a:t>
            </a:r>
          </a:p>
          <a:p>
            <a:r>
              <a:rPr lang="en-US" dirty="0"/>
              <a:t>Third, we are doing redundant work: Python should do the work of walking through the list, not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100" dirty="0"/>
              <a:t>Lists and 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E29008E-022D-4333-A5CF-834B9DF372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328">
        <p159:morph option="byObject"/>
      </p:transition>
    </mc:Choice>
    <mc:Fallback>
      <p:transition spd="slow" advTm="43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553-2B10-43C1-8754-41641648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Indexes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54D3D-5925-479A-9B9D-0BB8094DB329}"/>
              </a:ext>
            </a:extLst>
          </p:cNvPr>
          <p:cNvSpPr/>
          <p:nvPr/>
        </p:nvSpPr>
        <p:spPr>
          <a:xfrm>
            <a:off x="1146284" y="2477138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E37DCF-60FC-4674-92EA-8110313C3BBB}"/>
              </a:ext>
            </a:extLst>
          </p:cNvPr>
          <p:cNvGrpSpPr/>
          <p:nvPr/>
        </p:nvGrpSpPr>
        <p:grpSpPr>
          <a:xfrm>
            <a:off x="1143000" y="4532276"/>
            <a:ext cx="759125" cy="719530"/>
            <a:chOff x="6383547" y="2932980"/>
            <a:chExt cx="759125" cy="7195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01FCE7-0947-4D16-A792-8B0267308BD1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EFB040-3EB0-43EA-BCB5-62AEF2E2E427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6A7519-97C8-4570-BF25-07F3FD6AC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4748D7-FDF1-458F-B5ED-EB4AD65B4426}"/>
              </a:ext>
            </a:extLst>
          </p:cNvPr>
          <p:cNvGrpSpPr/>
          <p:nvPr/>
        </p:nvGrpSpPr>
        <p:grpSpPr>
          <a:xfrm>
            <a:off x="1902125" y="4532276"/>
            <a:ext cx="759125" cy="719530"/>
            <a:chOff x="6383547" y="2932980"/>
            <a:chExt cx="759125" cy="7195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3E07BF-6F50-48AB-9A3A-D0A03DB29865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FA4F2F-6047-4D4C-A447-24298FD86676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865952B-5DCC-4A5B-A6AB-17CD83C51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DF3E5F-EE1B-4624-AC2C-D35792243A91}"/>
              </a:ext>
            </a:extLst>
          </p:cNvPr>
          <p:cNvGrpSpPr/>
          <p:nvPr/>
        </p:nvGrpSpPr>
        <p:grpSpPr>
          <a:xfrm>
            <a:off x="2661250" y="4532276"/>
            <a:ext cx="759125" cy="719530"/>
            <a:chOff x="6383547" y="2932980"/>
            <a:chExt cx="759125" cy="7195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B5D1C3-DE68-47FF-AB66-1B1F1BD466F0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4A9EA1-7788-41F0-9B07-50F71CF5FAA1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B3FEB9-E45A-4274-A32D-2B0760622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B1D293-428D-4395-B8BF-51A1BD9F1AB2}"/>
              </a:ext>
            </a:extLst>
          </p:cNvPr>
          <p:cNvGrpSpPr/>
          <p:nvPr/>
        </p:nvGrpSpPr>
        <p:grpSpPr>
          <a:xfrm>
            <a:off x="3420375" y="4532276"/>
            <a:ext cx="759125" cy="719530"/>
            <a:chOff x="6383547" y="2932980"/>
            <a:chExt cx="759125" cy="7195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5BE4B9-431B-49CA-ACBC-2C3A7913E252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42061B-7EE0-4C11-8BFB-268C53AF0841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4B26F8-3871-4C00-A6E7-40AFDFDE7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C5A0E3-8754-4C7F-B632-E3538C3A041C}"/>
              </a:ext>
            </a:extLst>
          </p:cNvPr>
          <p:cNvGrpSpPr/>
          <p:nvPr/>
        </p:nvGrpSpPr>
        <p:grpSpPr>
          <a:xfrm>
            <a:off x="4179500" y="4532276"/>
            <a:ext cx="759125" cy="719530"/>
            <a:chOff x="6383547" y="2932980"/>
            <a:chExt cx="759125" cy="7195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0C5E1E-7868-40BD-A564-EAA3CDC2AF0A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1E4991-85AF-4EF9-ACE1-AA4B3E1E5A8C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454CF2B-336B-4C02-AC04-91137167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90BFD3-DF02-4B7F-9709-5D7225343F9D}"/>
              </a:ext>
            </a:extLst>
          </p:cNvPr>
          <p:cNvSpPr txBox="1"/>
          <p:nvPr/>
        </p:nvSpPr>
        <p:spPr>
          <a:xfrm>
            <a:off x="1232259" y="4599654"/>
            <a:ext cx="580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98E8B6-C5AD-4658-A06E-13E00EE073A9}"/>
              </a:ext>
            </a:extLst>
          </p:cNvPr>
          <p:cNvSpPr txBox="1"/>
          <p:nvPr/>
        </p:nvSpPr>
        <p:spPr>
          <a:xfrm>
            <a:off x="2005642" y="4599654"/>
            <a:ext cx="58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30009F-1A6D-4B1C-BC14-D8A1C8FFA925}"/>
              </a:ext>
            </a:extLst>
          </p:cNvPr>
          <p:cNvSpPr txBox="1"/>
          <p:nvPr/>
        </p:nvSpPr>
        <p:spPr>
          <a:xfrm>
            <a:off x="2713008" y="4599654"/>
            <a:ext cx="64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B4CDCF-4CB3-4719-8696-FD4C6B83D897}"/>
              </a:ext>
            </a:extLst>
          </p:cNvPr>
          <p:cNvSpPr txBox="1"/>
          <p:nvPr/>
        </p:nvSpPr>
        <p:spPr>
          <a:xfrm>
            <a:off x="3552408" y="4599654"/>
            <a:ext cx="58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AA6FD-C74E-49E9-9302-957F2211DBC6}"/>
              </a:ext>
            </a:extLst>
          </p:cNvPr>
          <p:cNvSpPr txBox="1"/>
          <p:nvPr/>
        </p:nvSpPr>
        <p:spPr>
          <a:xfrm>
            <a:off x="4325791" y="4599654"/>
            <a:ext cx="58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7FC218-278C-426E-BDBD-CE4834C6C5A1}"/>
              </a:ext>
            </a:extLst>
          </p:cNvPr>
          <p:cNvSpPr txBox="1"/>
          <p:nvPr/>
        </p:nvSpPr>
        <p:spPr>
          <a:xfrm>
            <a:off x="1142999" y="5251806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8E808-01C1-4558-8AC0-83D8E4F29B89}"/>
              </a:ext>
            </a:extLst>
          </p:cNvPr>
          <p:cNvSpPr txBox="1"/>
          <p:nvPr/>
        </p:nvSpPr>
        <p:spPr>
          <a:xfrm>
            <a:off x="1902124" y="5245817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05630-7CAB-40C0-9B5F-8CC6D7BDD7F7}"/>
              </a:ext>
            </a:extLst>
          </p:cNvPr>
          <p:cNvSpPr txBox="1"/>
          <p:nvPr/>
        </p:nvSpPr>
        <p:spPr>
          <a:xfrm>
            <a:off x="2661249" y="523982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357D70-F521-48E8-9505-C6FF3F0DB471}"/>
              </a:ext>
            </a:extLst>
          </p:cNvPr>
          <p:cNvSpPr txBox="1"/>
          <p:nvPr/>
        </p:nvSpPr>
        <p:spPr>
          <a:xfrm>
            <a:off x="3420374" y="5233839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530E15-8A1F-495C-926E-7E7FA0345BC9}"/>
              </a:ext>
            </a:extLst>
          </p:cNvPr>
          <p:cNvSpPr txBox="1"/>
          <p:nvPr/>
        </p:nvSpPr>
        <p:spPr>
          <a:xfrm>
            <a:off x="4179499" y="522785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DA88F1-A597-47D0-83E0-87FC288F4681}"/>
              </a:ext>
            </a:extLst>
          </p:cNvPr>
          <p:cNvCxnSpPr/>
          <p:nvPr/>
        </p:nvCxnSpPr>
        <p:spPr>
          <a:xfrm>
            <a:off x="4938625" y="5470660"/>
            <a:ext cx="1119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57F4A2-B7D0-4AF5-AE75-5652179722C9}"/>
              </a:ext>
            </a:extLst>
          </p:cNvPr>
          <p:cNvCxnSpPr/>
          <p:nvPr/>
        </p:nvCxnSpPr>
        <p:spPr>
          <a:xfrm>
            <a:off x="5197393" y="4873426"/>
            <a:ext cx="1119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D19FAE-80BD-4C3F-B380-118303BCDF7C}"/>
              </a:ext>
            </a:extLst>
          </p:cNvPr>
          <p:cNvCxnSpPr/>
          <p:nvPr/>
        </p:nvCxnSpPr>
        <p:spPr>
          <a:xfrm>
            <a:off x="5191953" y="2701732"/>
            <a:ext cx="1119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CFDBEFF-0BF6-4E79-B903-3B4F56C34D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61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143">
        <p159:morph option="byObject"/>
      </p:transition>
    </mc:Choice>
    <mc:Fallback>
      <p:transition spd="slow" advTm="201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8EDD-AE88-4769-9137-77714B92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567A4-F6B2-42BE-95E8-3DC53FA8AFFA}"/>
              </a:ext>
            </a:extLst>
          </p:cNvPr>
          <p:cNvSpPr/>
          <p:nvPr/>
        </p:nvSpPr>
        <p:spPr>
          <a:xfrm>
            <a:off x="1143000" y="2044317"/>
            <a:ext cx="76315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names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"Adam"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"Betty"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"Clarice"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2400" dirty="0">
                <a:solidFill>
                  <a:srgbClr val="808040"/>
                </a:solidFill>
                <a:latin typeface="Courier New" panose="02070309020205020404" pitchFamily="49" charset="0"/>
              </a:rPr>
              <a:t># Good: Value style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808040"/>
                </a:solidFill>
                <a:latin typeface="Courier New" panose="02070309020205020404" pitchFamily="49" charset="0"/>
              </a:rPr>
              <a:t># Bad: Index style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B07DFFE-7A6A-4178-AC32-77E83D0E56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0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224">
        <p159:morph option="byObject"/>
      </p:transition>
    </mc:Choice>
    <mc:Fallback>
      <p:transition spd="slow" advTm="212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3C2B-9A76-4C09-A908-FB81B007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Are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4D28-EF25-4A22-BF90-0D3FDD27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4000" dirty="0"/>
              <a:t>More operations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4000" dirty="0"/>
              <a:t>More complexity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4000" dirty="0"/>
              <a:t>Usually unnecessary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48F791C-C9BA-4BEA-868B-0772F421A6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7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4206">
        <p159:morph option="byObject"/>
      </p:transition>
    </mc:Choice>
    <mc:Fallback>
      <p:transition spd="slow" advTm="342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9703</TotalTime>
  <Words>298</Words>
  <Application>Microsoft Office PowerPoint</Application>
  <PresentationFormat>Widescreen</PresentationFormat>
  <Paragraphs>44</Paragraphs>
  <Slides>4</Slides>
  <Notes>4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Corbel</vt:lpstr>
      <vt:lpstr>Courier New</vt:lpstr>
      <vt:lpstr>Basis</vt:lpstr>
      <vt:lpstr>Lists and Indexes</vt:lpstr>
      <vt:lpstr>Lists and Indexes</vt:lpstr>
      <vt:lpstr>Value vs. Index</vt:lpstr>
      <vt:lpstr>Indexes Are Bad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260</cp:revision>
  <dcterms:created xsi:type="dcterms:W3CDTF">2017-06-09T19:25:05Z</dcterms:created>
  <dcterms:modified xsi:type="dcterms:W3CDTF">2018-01-07T02:41:59Z</dcterms:modified>
</cp:coreProperties>
</file>