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92"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BDE"/>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3026" autoAdjust="0"/>
  </p:normalViewPr>
  <p:slideViewPr>
    <p:cSldViewPr snapToGrid="0" showGuides="1">
      <p:cViewPr varScale="1">
        <p:scale>
          <a:sx n="56" d="100"/>
          <a:sy n="56" d="100"/>
        </p:scale>
        <p:origin x="1176" y="78"/>
      </p:cViewPr>
      <p:guideLst>
        <p:guide orient="horz" pos="2136"/>
        <p:guide pos="37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2" d="100"/>
          <a:sy n="52" d="100"/>
        </p:scale>
        <p:origin x="286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63B43-B65B-4C8C-9EC3-864743C082A2}"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5BD22EBC-75AC-4C94-B454-690469386C17}">
      <dgm:prSet phldrT="[Text]"/>
      <dgm:spPr/>
      <dgm:t>
        <a:bodyPr/>
        <a:lstStyle/>
        <a:p>
          <a:r>
            <a:rPr lang="en-US" dirty="0"/>
            <a:t>1) Do you have the right filename?</a:t>
          </a:r>
        </a:p>
      </dgm:t>
    </dgm:pt>
    <dgm:pt modelId="{09050C6A-E833-479F-806F-E3BFE11619E5}" type="parTrans" cxnId="{0424CB59-A703-41F9-B232-C622A69C6954}">
      <dgm:prSet/>
      <dgm:spPr/>
      <dgm:t>
        <a:bodyPr/>
        <a:lstStyle/>
        <a:p>
          <a:endParaRPr lang="en-US"/>
        </a:p>
      </dgm:t>
    </dgm:pt>
    <dgm:pt modelId="{08BBE189-569A-4AC7-8879-F658428B37B2}" type="sibTrans" cxnId="{0424CB59-A703-41F9-B232-C622A69C6954}">
      <dgm:prSet/>
      <dgm:spPr/>
      <dgm:t>
        <a:bodyPr/>
        <a:lstStyle/>
        <a:p>
          <a:endParaRPr lang="en-US"/>
        </a:p>
      </dgm:t>
    </dgm:pt>
    <dgm:pt modelId="{586FD6AC-67F8-446A-AA1D-3198ADCC59DB}">
      <dgm:prSet phldrT="[Text]"/>
      <dgm:spPr/>
      <dgm:t>
        <a:bodyPr/>
        <a:lstStyle/>
        <a:p>
          <a:r>
            <a:rPr lang="en-US" dirty="0"/>
            <a:t>2) Do you have the right path?</a:t>
          </a:r>
        </a:p>
      </dgm:t>
    </dgm:pt>
    <dgm:pt modelId="{5EC24709-B015-44E2-AE11-528032CCC697}" type="parTrans" cxnId="{9373F0C1-3D79-4250-B657-73AF61D4CEF1}">
      <dgm:prSet/>
      <dgm:spPr/>
      <dgm:t>
        <a:bodyPr/>
        <a:lstStyle/>
        <a:p>
          <a:endParaRPr lang="en-US"/>
        </a:p>
      </dgm:t>
    </dgm:pt>
    <dgm:pt modelId="{4075B328-C5D4-4827-9ADD-81143C73DE22}" type="sibTrans" cxnId="{9373F0C1-3D79-4250-B657-73AF61D4CEF1}">
      <dgm:prSet/>
      <dgm:spPr/>
      <dgm:t>
        <a:bodyPr/>
        <a:lstStyle/>
        <a:p>
          <a:endParaRPr lang="en-US"/>
        </a:p>
      </dgm:t>
    </dgm:pt>
    <dgm:pt modelId="{0193032A-D0E9-4E81-98BF-8EADC6E091E7}">
      <dgm:prSet phldrT="[Text]"/>
      <dgm:spPr/>
      <dgm:t>
        <a:bodyPr/>
        <a:lstStyle/>
        <a:p>
          <a:r>
            <a:rPr lang="en-US" dirty="0"/>
            <a:t>3) Is the file where you think it is?</a:t>
          </a:r>
        </a:p>
      </dgm:t>
    </dgm:pt>
    <dgm:pt modelId="{2BE67FE6-1E91-42FE-8F8E-858CF2077942}" type="parTrans" cxnId="{7ED26FEA-E81F-48A0-BE6A-C71398B8B4DE}">
      <dgm:prSet/>
      <dgm:spPr/>
      <dgm:t>
        <a:bodyPr/>
        <a:lstStyle/>
        <a:p>
          <a:endParaRPr lang="en-US"/>
        </a:p>
      </dgm:t>
    </dgm:pt>
    <dgm:pt modelId="{572B2662-1C35-46FE-808E-151273C9263C}" type="sibTrans" cxnId="{7ED26FEA-E81F-48A0-BE6A-C71398B8B4DE}">
      <dgm:prSet/>
      <dgm:spPr/>
      <dgm:t>
        <a:bodyPr/>
        <a:lstStyle/>
        <a:p>
          <a:endParaRPr lang="en-US"/>
        </a:p>
      </dgm:t>
    </dgm:pt>
    <dgm:pt modelId="{F5047F00-9DC2-4697-BA21-8F844327ECDA}">
      <dgm:prSet phldrT="[Text]"/>
      <dgm:spPr/>
      <dgm:t>
        <a:bodyPr/>
        <a:lstStyle/>
        <a:p>
          <a:r>
            <a:rPr lang="en-US" dirty="0"/>
            <a:t>4) Ask for help!</a:t>
          </a:r>
        </a:p>
      </dgm:t>
    </dgm:pt>
    <dgm:pt modelId="{D33F1174-4B9C-474A-B3EF-2ED4EC8F7CAE}" type="parTrans" cxnId="{E69918AC-9EC9-43CC-8030-9DF2FF62ADF4}">
      <dgm:prSet/>
      <dgm:spPr/>
      <dgm:t>
        <a:bodyPr/>
        <a:lstStyle/>
        <a:p>
          <a:endParaRPr lang="en-US"/>
        </a:p>
      </dgm:t>
    </dgm:pt>
    <dgm:pt modelId="{520AC8CA-645B-45D8-81CD-E8FEF750DB32}" type="sibTrans" cxnId="{E69918AC-9EC9-43CC-8030-9DF2FF62ADF4}">
      <dgm:prSet/>
      <dgm:spPr/>
      <dgm:t>
        <a:bodyPr/>
        <a:lstStyle/>
        <a:p>
          <a:endParaRPr lang="en-US"/>
        </a:p>
      </dgm:t>
    </dgm:pt>
    <dgm:pt modelId="{5FECC0AA-C397-4841-98E3-8B695ACA0936}" type="pres">
      <dgm:prSet presAssocID="{29063B43-B65B-4C8C-9EC3-864743C082A2}" presName="Name0" presStyleCnt="0">
        <dgm:presLayoutVars>
          <dgm:dir/>
          <dgm:animLvl val="lvl"/>
          <dgm:resizeHandles val="exact"/>
        </dgm:presLayoutVars>
      </dgm:prSet>
      <dgm:spPr/>
    </dgm:pt>
    <dgm:pt modelId="{2801F5FD-196E-49E9-B166-3D0F19F79B30}" type="pres">
      <dgm:prSet presAssocID="{F5047F00-9DC2-4697-BA21-8F844327ECDA}" presName="boxAndChildren" presStyleCnt="0"/>
      <dgm:spPr/>
    </dgm:pt>
    <dgm:pt modelId="{1D1D7AFC-4338-4052-941D-C8A7636D92E6}" type="pres">
      <dgm:prSet presAssocID="{F5047F00-9DC2-4697-BA21-8F844327ECDA}" presName="parentTextBox" presStyleLbl="node1" presStyleIdx="0" presStyleCnt="4"/>
      <dgm:spPr/>
    </dgm:pt>
    <dgm:pt modelId="{51FF0D7F-CCCD-48BB-AB7C-327A5AED4047}" type="pres">
      <dgm:prSet presAssocID="{572B2662-1C35-46FE-808E-151273C9263C}" presName="sp" presStyleCnt="0"/>
      <dgm:spPr/>
    </dgm:pt>
    <dgm:pt modelId="{98D57C31-8738-47D4-BCA2-22D1CE296D08}" type="pres">
      <dgm:prSet presAssocID="{0193032A-D0E9-4E81-98BF-8EADC6E091E7}" presName="arrowAndChildren" presStyleCnt="0"/>
      <dgm:spPr/>
    </dgm:pt>
    <dgm:pt modelId="{97DDFAAA-34CD-4AA0-918C-843D2B3968F6}" type="pres">
      <dgm:prSet presAssocID="{0193032A-D0E9-4E81-98BF-8EADC6E091E7}" presName="parentTextArrow" presStyleLbl="node1" presStyleIdx="1" presStyleCnt="4"/>
      <dgm:spPr/>
    </dgm:pt>
    <dgm:pt modelId="{D03F69D9-FB42-4935-B412-26BB1E4D5A08}" type="pres">
      <dgm:prSet presAssocID="{4075B328-C5D4-4827-9ADD-81143C73DE22}" presName="sp" presStyleCnt="0"/>
      <dgm:spPr/>
    </dgm:pt>
    <dgm:pt modelId="{80FF6D2D-928A-41CE-AB7F-761C1C17AAD5}" type="pres">
      <dgm:prSet presAssocID="{586FD6AC-67F8-446A-AA1D-3198ADCC59DB}" presName="arrowAndChildren" presStyleCnt="0"/>
      <dgm:spPr/>
    </dgm:pt>
    <dgm:pt modelId="{5A8086E7-9B1E-4842-828E-75372D65BF39}" type="pres">
      <dgm:prSet presAssocID="{586FD6AC-67F8-446A-AA1D-3198ADCC59DB}" presName="parentTextArrow" presStyleLbl="node1" presStyleIdx="2" presStyleCnt="4"/>
      <dgm:spPr/>
    </dgm:pt>
    <dgm:pt modelId="{E143F00B-21B5-4262-B71A-430C729CC910}" type="pres">
      <dgm:prSet presAssocID="{08BBE189-569A-4AC7-8879-F658428B37B2}" presName="sp" presStyleCnt="0"/>
      <dgm:spPr/>
    </dgm:pt>
    <dgm:pt modelId="{2492415C-01EF-4684-ACD6-79D072E4F6AF}" type="pres">
      <dgm:prSet presAssocID="{5BD22EBC-75AC-4C94-B454-690469386C17}" presName="arrowAndChildren" presStyleCnt="0"/>
      <dgm:spPr/>
    </dgm:pt>
    <dgm:pt modelId="{751517BF-4F07-4ACE-B9BE-3C5DC0C8D871}" type="pres">
      <dgm:prSet presAssocID="{5BD22EBC-75AC-4C94-B454-690469386C17}" presName="parentTextArrow" presStyleLbl="node1" presStyleIdx="3" presStyleCnt="4"/>
      <dgm:spPr/>
    </dgm:pt>
  </dgm:ptLst>
  <dgm:cxnLst>
    <dgm:cxn modelId="{0424CB59-A703-41F9-B232-C622A69C6954}" srcId="{29063B43-B65B-4C8C-9EC3-864743C082A2}" destId="{5BD22EBC-75AC-4C94-B454-690469386C17}" srcOrd="0" destOrd="0" parTransId="{09050C6A-E833-479F-806F-E3BFE11619E5}" sibTransId="{08BBE189-569A-4AC7-8879-F658428B37B2}"/>
    <dgm:cxn modelId="{55888483-BFBF-4B5A-8BE8-52BD0056D20E}" type="presOf" srcId="{29063B43-B65B-4C8C-9EC3-864743C082A2}" destId="{5FECC0AA-C397-4841-98E3-8B695ACA0936}" srcOrd="0" destOrd="0" presId="urn:microsoft.com/office/officeart/2005/8/layout/process4"/>
    <dgm:cxn modelId="{333DB68A-3B2E-4EAF-8DC5-1FF2A74B4EBD}" type="presOf" srcId="{586FD6AC-67F8-446A-AA1D-3198ADCC59DB}" destId="{5A8086E7-9B1E-4842-828E-75372D65BF39}" srcOrd="0" destOrd="0" presId="urn:microsoft.com/office/officeart/2005/8/layout/process4"/>
    <dgm:cxn modelId="{E69918AC-9EC9-43CC-8030-9DF2FF62ADF4}" srcId="{29063B43-B65B-4C8C-9EC3-864743C082A2}" destId="{F5047F00-9DC2-4697-BA21-8F844327ECDA}" srcOrd="3" destOrd="0" parTransId="{D33F1174-4B9C-474A-B3EF-2ED4EC8F7CAE}" sibTransId="{520AC8CA-645B-45D8-81CD-E8FEF750DB32}"/>
    <dgm:cxn modelId="{F5B0AABD-2598-49B0-BE77-CA921C39D0D7}" type="presOf" srcId="{F5047F00-9DC2-4697-BA21-8F844327ECDA}" destId="{1D1D7AFC-4338-4052-941D-C8A7636D92E6}" srcOrd="0" destOrd="0" presId="urn:microsoft.com/office/officeart/2005/8/layout/process4"/>
    <dgm:cxn modelId="{A52C9BBF-D53A-485E-BF0C-2C14AA4CF13A}" type="presOf" srcId="{5BD22EBC-75AC-4C94-B454-690469386C17}" destId="{751517BF-4F07-4ACE-B9BE-3C5DC0C8D871}" srcOrd="0" destOrd="0" presId="urn:microsoft.com/office/officeart/2005/8/layout/process4"/>
    <dgm:cxn modelId="{9373F0C1-3D79-4250-B657-73AF61D4CEF1}" srcId="{29063B43-B65B-4C8C-9EC3-864743C082A2}" destId="{586FD6AC-67F8-446A-AA1D-3198ADCC59DB}" srcOrd="1" destOrd="0" parTransId="{5EC24709-B015-44E2-AE11-528032CCC697}" sibTransId="{4075B328-C5D4-4827-9ADD-81143C73DE22}"/>
    <dgm:cxn modelId="{7ED26FEA-E81F-48A0-BE6A-C71398B8B4DE}" srcId="{29063B43-B65B-4C8C-9EC3-864743C082A2}" destId="{0193032A-D0E9-4E81-98BF-8EADC6E091E7}" srcOrd="2" destOrd="0" parTransId="{2BE67FE6-1E91-42FE-8F8E-858CF2077942}" sibTransId="{572B2662-1C35-46FE-808E-151273C9263C}"/>
    <dgm:cxn modelId="{9183B1ED-78CA-47CD-A5AB-AFF6648467F6}" type="presOf" srcId="{0193032A-D0E9-4E81-98BF-8EADC6E091E7}" destId="{97DDFAAA-34CD-4AA0-918C-843D2B3968F6}" srcOrd="0" destOrd="0" presId="urn:microsoft.com/office/officeart/2005/8/layout/process4"/>
    <dgm:cxn modelId="{9E673304-C7F3-466B-BEB3-43E6F1E648D4}" type="presParOf" srcId="{5FECC0AA-C397-4841-98E3-8B695ACA0936}" destId="{2801F5FD-196E-49E9-B166-3D0F19F79B30}" srcOrd="0" destOrd="0" presId="urn:microsoft.com/office/officeart/2005/8/layout/process4"/>
    <dgm:cxn modelId="{E6C4CFBA-74FF-48F7-9793-DEAB72F8E2F9}" type="presParOf" srcId="{2801F5FD-196E-49E9-B166-3D0F19F79B30}" destId="{1D1D7AFC-4338-4052-941D-C8A7636D92E6}" srcOrd="0" destOrd="0" presId="urn:microsoft.com/office/officeart/2005/8/layout/process4"/>
    <dgm:cxn modelId="{5E269FB4-00D6-407E-AF66-E84E4BF8DEB8}" type="presParOf" srcId="{5FECC0AA-C397-4841-98E3-8B695ACA0936}" destId="{51FF0D7F-CCCD-48BB-AB7C-327A5AED4047}" srcOrd="1" destOrd="0" presId="urn:microsoft.com/office/officeart/2005/8/layout/process4"/>
    <dgm:cxn modelId="{4FF6637C-E76F-497B-9F81-9CBA3CBE0178}" type="presParOf" srcId="{5FECC0AA-C397-4841-98E3-8B695ACA0936}" destId="{98D57C31-8738-47D4-BCA2-22D1CE296D08}" srcOrd="2" destOrd="0" presId="urn:microsoft.com/office/officeart/2005/8/layout/process4"/>
    <dgm:cxn modelId="{259E5217-7F0F-48BC-A0DB-9D05557FC0AC}" type="presParOf" srcId="{98D57C31-8738-47D4-BCA2-22D1CE296D08}" destId="{97DDFAAA-34CD-4AA0-918C-843D2B3968F6}" srcOrd="0" destOrd="0" presId="urn:microsoft.com/office/officeart/2005/8/layout/process4"/>
    <dgm:cxn modelId="{1DAAEF3A-DF86-4BA1-84FF-CFD31F8598BA}" type="presParOf" srcId="{5FECC0AA-C397-4841-98E3-8B695ACA0936}" destId="{D03F69D9-FB42-4935-B412-26BB1E4D5A08}" srcOrd="3" destOrd="0" presId="urn:microsoft.com/office/officeart/2005/8/layout/process4"/>
    <dgm:cxn modelId="{D3039E26-6568-4F05-AE9E-C010D1FBF17B}" type="presParOf" srcId="{5FECC0AA-C397-4841-98E3-8B695ACA0936}" destId="{80FF6D2D-928A-41CE-AB7F-761C1C17AAD5}" srcOrd="4" destOrd="0" presId="urn:microsoft.com/office/officeart/2005/8/layout/process4"/>
    <dgm:cxn modelId="{772CD82F-C801-43CC-BA0F-68525E2EAEBE}" type="presParOf" srcId="{80FF6D2D-928A-41CE-AB7F-761C1C17AAD5}" destId="{5A8086E7-9B1E-4842-828E-75372D65BF39}" srcOrd="0" destOrd="0" presId="urn:microsoft.com/office/officeart/2005/8/layout/process4"/>
    <dgm:cxn modelId="{3F39966E-CB65-4D57-9BB3-4A06BE2DE637}" type="presParOf" srcId="{5FECC0AA-C397-4841-98E3-8B695ACA0936}" destId="{E143F00B-21B5-4262-B71A-430C729CC910}" srcOrd="5" destOrd="0" presId="urn:microsoft.com/office/officeart/2005/8/layout/process4"/>
    <dgm:cxn modelId="{B67FA85E-1FAD-4F63-A65C-FE0A52772348}" type="presParOf" srcId="{5FECC0AA-C397-4841-98E3-8B695ACA0936}" destId="{2492415C-01EF-4684-ACD6-79D072E4F6AF}" srcOrd="6" destOrd="0" presId="urn:microsoft.com/office/officeart/2005/8/layout/process4"/>
    <dgm:cxn modelId="{F714ABE0-4356-4132-8398-679D4EDCF8A1}" type="presParOf" srcId="{2492415C-01EF-4684-ACD6-79D072E4F6AF}" destId="{751517BF-4F07-4ACE-B9BE-3C5DC0C8D871}"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D7AFC-4338-4052-941D-C8A7636D92E6}">
      <dsp:nvSpPr>
        <dsp:cNvPr id="0" name=""/>
        <dsp:cNvSpPr/>
      </dsp:nvSpPr>
      <dsp:spPr>
        <a:xfrm>
          <a:off x="0" y="3312527"/>
          <a:ext cx="9872663" cy="72469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4) Ask for help!</a:t>
          </a:r>
        </a:p>
      </dsp:txBody>
      <dsp:txXfrm>
        <a:off x="0" y="3312527"/>
        <a:ext cx="9872663" cy="724699"/>
      </dsp:txXfrm>
    </dsp:sp>
    <dsp:sp modelId="{97DDFAAA-34CD-4AA0-918C-843D2B3968F6}">
      <dsp:nvSpPr>
        <dsp:cNvPr id="0" name=""/>
        <dsp:cNvSpPr/>
      </dsp:nvSpPr>
      <dsp:spPr>
        <a:xfrm rot="10800000">
          <a:off x="0" y="2208809"/>
          <a:ext cx="9872663" cy="1114588"/>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3) Is the file where you think it is?</a:t>
          </a:r>
        </a:p>
      </dsp:txBody>
      <dsp:txXfrm rot="10800000">
        <a:off x="0" y="2208809"/>
        <a:ext cx="9872663" cy="724226"/>
      </dsp:txXfrm>
    </dsp:sp>
    <dsp:sp modelId="{5A8086E7-9B1E-4842-828E-75372D65BF39}">
      <dsp:nvSpPr>
        <dsp:cNvPr id="0" name=""/>
        <dsp:cNvSpPr/>
      </dsp:nvSpPr>
      <dsp:spPr>
        <a:xfrm rot="10800000">
          <a:off x="0" y="1105091"/>
          <a:ext cx="9872663" cy="1114588"/>
        </a:xfrm>
        <a:prstGeom prst="upArrowCallou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2) Do you have the right path?</a:t>
          </a:r>
        </a:p>
      </dsp:txBody>
      <dsp:txXfrm rot="10800000">
        <a:off x="0" y="1105091"/>
        <a:ext cx="9872663" cy="724226"/>
      </dsp:txXfrm>
    </dsp:sp>
    <dsp:sp modelId="{751517BF-4F07-4ACE-B9BE-3C5DC0C8D871}">
      <dsp:nvSpPr>
        <dsp:cNvPr id="0" name=""/>
        <dsp:cNvSpPr/>
      </dsp:nvSpPr>
      <dsp:spPr>
        <a:xfrm rot="10800000">
          <a:off x="0" y="1372"/>
          <a:ext cx="9872663" cy="111458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1) Do you have the right filename?</a:t>
          </a:r>
        </a:p>
      </dsp:txBody>
      <dsp:txXfrm rot="10800000">
        <a:off x="0" y="1372"/>
        <a:ext cx="9872663" cy="724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61" tIns="48331" rIns="96661" bIns="48331" rtlCol="0"/>
          <a:lstStyle>
            <a:lvl1pPr algn="r">
              <a:defRPr sz="1300"/>
            </a:lvl1pPr>
          </a:lstStyle>
          <a:p>
            <a:fld id="{520E7DF3-FE02-4A7A-88AA-0B8EF24DA87C}" type="datetimeFigureOut">
              <a:rPr lang="en-US" smtClean="0"/>
              <a:t>10/2/2017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4"/>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99D154-C081-4433-AC07-661EE691A8EE}" type="slidenum">
              <a:rPr lang="en-US" smtClean="0"/>
              <a:t>‹#›</a:t>
            </a:fld>
            <a:endParaRPr lang="en-US"/>
          </a:p>
        </p:txBody>
      </p:sp>
    </p:spTree>
    <p:extLst>
      <p:ext uri="{BB962C8B-B14F-4D97-AF65-F5344CB8AC3E}">
        <p14:creationId xmlns:p14="http://schemas.microsoft.com/office/powerpoint/2010/main" val="321283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learn about Files</a:t>
            </a:r>
          </a:p>
        </p:txBody>
      </p:sp>
      <p:sp>
        <p:nvSpPr>
          <p:cNvPr id="4" name="Slide Number Placeholder 3"/>
          <p:cNvSpPr>
            <a:spLocks noGrp="1"/>
          </p:cNvSpPr>
          <p:nvPr>
            <p:ph type="sldNum" sz="quarter" idx="10"/>
          </p:nvPr>
        </p:nvSpPr>
        <p:spPr/>
        <p:txBody>
          <a:bodyPr/>
          <a:lstStyle/>
          <a:p>
            <a:fld id="{9699D154-C081-4433-AC07-661EE691A8EE}" type="slidenum">
              <a:rPr lang="en-US" smtClean="0"/>
              <a:t>1</a:t>
            </a:fld>
            <a:endParaRPr lang="en-US"/>
          </a:p>
        </p:txBody>
      </p:sp>
    </p:spTree>
    <p:extLst>
      <p:ext uri="{BB962C8B-B14F-4D97-AF65-F5344CB8AC3E}">
        <p14:creationId xmlns:p14="http://schemas.microsoft.com/office/powerpoint/2010/main" val="310799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think of a File as a string of data.</a:t>
            </a:r>
          </a:p>
          <a:p>
            <a:r>
              <a:rPr lang="en-US" dirty="0"/>
              <a:t>If we know the path and filename of the File, we can use Python to get access to it.</a:t>
            </a:r>
          </a:p>
        </p:txBody>
      </p:sp>
      <p:sp>
        <p:nvSpPr>
          <p:cNvPr id="4" name="Slide Number Placeholder 3"/>
          <p:cNvSpPr>
            <a:spLocks noGrp="1"/>
          </p:cNvSpPr>
          <p:nvPr>
            <p:ph type="sldNum" sz="quarter" idx="10"/>
          </p:nvPr>
        </p:nvSpPr>
        <p:spPr/>
        <p:txBody>
          <a:bodyPr/>
          <a:lstStyle/>
          <a:p>
            <a:fld id="{9699D154-C081-4433-AC07-661EE691A8EE}" type="slidenum">
              <a:rPr lang="en-US" smtClean="0"/>
              <a:t>2</a:t>
            </a:fld>
            <a:endParaRPr lang="en-US"/>
          </a:p>
        </p:txBody>
      </p:sp>
    </p:spTree>
    <p:extLst>
      <p:ext uri="{BB962C8B-B14F-4D97-AF65-F5344CB8AC3E}">
        <p14:creationId xmlns:p14="http://schemas.microsoft.com/office/powerpoint/2010/main" val="53652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can access a file, you must explicitly open the file using the "open" function.</a:t>
            </a:r>
          </a:p>
          <a:p>
            <a:r>
              <a:rPr lang="en-US" dirty="0"/>
              <a:t>This function consumes the path to the file as a string and returns a file object.</a:t>
            </a:r>
          </a:p>
          <a:p>
            <a:r>
              <a:rPr lang="en-US" dirty="0"/>
              <a:t>Typically, we store this file object into a variable.</a:t>
            </a:r>
          </a:p>
        </p:txBody>
      </p:sp>
      <p:sp>
        <p:nvSpPr>
          <p:cNvPr id="4" name="Slide Number Placeholder 3"/>
          <p:cNvSpPr>
            <a:spLocks noGrp="1"/>
          </p:cNvSpPr>
          <p:nvPr>
            <p:ph type="sldNum" sz="quarter" idx="10"/>
          </p:nvPr>
        </p:nvSpPr>
        <p:spPr/>
        <p:txBody>
          <a:bodyPr/>
          <a:lstStyle/>
          <a:p>
            <a:fld id="{9699D154-C081-4433-AC07-661EE691A8EE}" type="slidenum">
              <a:rPr lang="en-US" smtClean="0"/>
              <a:t>3</a:t>
            </a:fld>
            <a:endParaRPr lang="en-US"/>
          </a:p>
        </p:txBody>
      </p:sp>
    </p:spTree>
    <p:extLst>
      <p:ext uri="{BB962C8B-B14F-4D97-AF65-F5344CB8AC3E}">
        <p14:creationId xmlns:p14="http://schemas.microsoft.com/office/powerpoint/2010/main" val="145739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way to get data from a file is to use the ".read()" method.</a:t>
            </a:r>
          </a:p>
          <a:p>
            <a:r>
              <a:rPr lang="en-US" dirty="0"/>
              <a:t>This simply returns the contents of the file as a single string.</a:t>
            </a:r>
          </a:p>
          <a:p>
            <a:r>
              <a:rPr lang="en-US" dirty="0"/>
              <a:t>Check out this example, where we open the file, read the file handle, and then print the text.</a:t>
            </a:r>
          </a:p>
          <a:p>
            <a:r>
              <a:rPr lang="en-US" dirty="0"/>
              <a:t>Notice how this is a multi-step process: we use the path to open the file, and then we read from that open file.</a:t>
            </a:r>
          </a:p>
        </p:txBody>
      </p:sp>
      <p:sp>
        <p:nvSpPr>
          <p:cNvPr id="4" name="Slide Number Placeholder 3"/>
          <p:cNvSpPr>
            <a:spLocks noGrp="1"/>
          </p:cNvSpPr>
          <p:nvPr>
            <p:ph type="sldNum" sz="quarter" idx="10"/>
          </p:nvPr>
        </p:nvSpPr>
        <p:spPr/>
        <p:txBody>
          <a:bodyPr/>
          <a:lstStyle/>
          <a:p>
            <a:fld id="{9699D154-C081-4433-AC07-661EE691A8EE}" type="slidenum">
              <a:rPr lang="en-US" smtClean="0"/>
              <a:t>4</a:t>
            </a:fld>
            <a:endParaRPr lang="en-US"/>
          </a:p>
        </p:txBody>
      </p:sp>
    </p:spTree>
    <p:extLst>
      <p:ext uri="{BB962C8B-B14F-4D97-AF65-F5344CB8AC3E}">
        <p14:creationId xmlns:p14="http://schemas.microsoft.com/office/powerpoint/2010/main" val="174136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 want to process a file line-by-line.</a:t>
            </a:r>
          </a:p>
          <a:p>
            <a:r>
              <a:rPr lang="en-US" dirty="0"/>
              <a:t>Because a File is actually a sequence of strings (each separated by a new line), we can process it using a For loop quite easily.</a:t>
            </a:r>
          </a:p>
          <a:p>
            <a:r>
              <a:rPr lang="en-US" dirty="0"/>
              <a:t>The example shown will process the file line-by-line, which would be perfect if we wanted to manipulate each line of the file, perhaps to adjust capitalization or convert it to a number.</a:t>
            </a:r>
          </a:p>
        </p:txBody>
      </p:sp>
      <p:sp>
        <p:nvSpPr>
          <p:cNvPr id="4" name="Slide Number Placeholder 3"/>
          <p:cNvSpPr>
            <a:spLocks noGrp="1"/>
          </p:cNvSpPr>
          <p:nvPr>
            <p:ph type="sldNum" sz="quarter" idx="10"/>
          </p:nvPr>
        </p:nvSpPr>
        <p:spPr/>
        <p:txBody>
          <a:bodyPr/>
          <a:lstStyle/>
          <a:p>
            <a:fld id="{9699D154-C081-4433-AC07-661EE691A8EE}" type="slidenum">
              <a:rPr lang="en-US" smtClean="0"/>
              <a:t>5</a:t>
            </a:fld>
            <a:endParaRPr lang="en-US"/>
          </a:p>
        </p:txBody>
      </p:sp>
    </p:spTree>
    <p:extLst>
      <p:ext uri="{BB962C8B-B14F-4D97-AF65-F5344CB8AC3E}">
        <p14:creationId xmlns:p14="http://schemas.microsoft.com/office/powerpoint/2010/main" val="324565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done with a file, you should always remember to close it using the "close" method.</a:t>
            </a:r>
          </a:p>
          <a:p>
            <a:r>
              <a:rPr lang="en-US" dirty="0"/>
              <a:t>It's like leaving a house: if you open a door, you need to close the door.</a:t>
            </a:r>
          </a:p>
        </p:txBody>
      </p:sp>
      <p:sp>
        <p:nvSpPr>
          <p:cNvPr id="4" name="Slide Number Placeholder 3"/>
          <p:cNvSpPr>
            <a:spLocks noGrp="1"/>
          </p:cNvSpPr>
          <p:nvPr>
            <p:ph type="sldNum" sz="quarter" idx="10"/>
          </p:nvPr>
        </p:nvSpPr>
        <p:spPr/>
        <p:txBody>
          <a:bodyPr/>
          <a:lstStyle/>
          <a:p>
            <a:fld id="{9699D154-C081-4433-AC07-661EE691A8EE}" type="slidenum">
              <a:rPr lang="en-US" smtClean="0"/>
              <a:t>6</a:t>
            </a:fld>
            <a:endParaRPr lang="en-US"/>
          </a:p>
        </p:txBody>
      </p:sp>
    </p:spTree>
    <p:extLst>
      <p:ext uri="{BB962C8B-B14F-4D97-AF65-F5344CB8AC3E}">
        <p14:creationId xmlns:p14="http://schemas.microsoft.com/office/powerpoint/2010/main" val="403051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Filesystems are tricky, because everyone has a different setup.</a:t>
            </a:r>
          </a:p>
          <a:p>
            <a:r>
              <a:rPr lang="en-US" dirty="0"/>
              <a:t>Often, we misplace files.</a:t>
            </a:r>
          </a:p>
          <a:p>
            <a:r>
              <a:rPr lang="en-US" dirty="0"/>
              <a:t>When we try to open a file that does not exist, Python raises an </a:t>
            </a:r>
            <a:r>
              <a:rPr lang="en-US" dirty="0" err="1"/>
              <a:t>FileNotFoundError</a:t>
            </a:r>
            <a:r>
              <a:rPr lang="en-US" dirty="0"/>
              <a:t> and will suggest the file does not exist.</a:t>
            </a:r>
          </a:p>
          <a:p>
            <a:r>
              <a:rPr lang="en-US" dirty="0"/>
              <a:t>Typically, you should check that you know the exact filename, that you are using the path, and that you know where your Python source file is relative to the file you are opening.</a:t>
            </a:r>
          </a:p>
        </p:txBody>
      </p:sp>
      <p:sp>
        <p:nvSpPr>
          <p:cNvPr id="4" name="Slide Number Placeholder 3"/>
          <p:cNvSpPr>
            <a:spLocks noGrp="1"/>
          </p:cNvSpPr>
          <p:nvPr>
            <p:ph type="sldNum" sz="quarter" idx="10"/>
          </p:nvPr>
        </p:nvSpPr>
        <p:spPr/>
        <p:txBody>
          <a:bodyPr/>
          <a:lstStyle/>
          <a:p>
            <a:fld id="{9699D154-C081-4433-AC07-661EE691A8EE}" type="slidenum">
              <a:rPr lang="en-US" smtClean="0"/>
              <a:t>7</a:t>
            </a:fld>
            <a:endParaRPr lang="en-US"/>
          </a:p>
        </p:txBody>
      </p:sp>
    </p:spTree>
    <p:extLst>
      <p:ext uri="{BB962C8B-B14F-4D97-AF65-F5344CB8AC3E}">
        <p14:creationId xmlns:p14="http://schemas.microsoft.com/office/powerpoint/2010/main" val="282905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books is one possible application for files, but often we want to process a file full of numeric data.</a:t>
            </a:r>
          </a:p>
          <a:p>
            <a:r>
              <a:rPr lang="en-US" dirty="0"/>
              <a:t>Here, we see some example code that will process a list of numbers in a file, each of which represents a score.</a:t>
            </a:r>
          </a:p>
          <a:p>
            <a:r>
              <a:rPr lang="en-US" dirty="0"/>
              <a:t>We are also using the Sum pattern we learned about before to add each of those scores together.</a:t>
            </a:r>
          </a:p>
          <a:p>
            <a:r>
              <a:rPr lang="en-US" dirty="0"/>
              <a:t>Notice how we must strip off the new lines at the end of each line, and then convert that line to a number; when we read data from a file, it comes in as a string.</a:t>
            </a:r>
          </a:p>
        </p:txBody>
      </p:sp>
      <p:sp>
        <p:nvSpPr>
          <p:cNvPr id="4" name="Slide Number Placeholder 3"/>
          <p:cNvSpPr>
            <a:spLocks noGrp="1"/>
          </p:cNvSpPr>
          <p:nvPr>
            <p:ph type="sldNum" sz="quarter" idx="10"/>
          </p:nvPr>
        </p:nvSpPr>
        <p:spPr/>
        <p:txBody>
          <a:bodyPr/>
          <a:lstStyle/>
          <a:p>
            <a:fld id="{9699D154-C081-4433-AC07-661EE691A8EE}" type="slidenum">
              <a:rPr lang="en-US" smtClean="0"/>
              <a:t>8</a:t>
            </a:fld>
            <a:endParaRPr lang="en-US"/>
          </a:p>
        </p:txBody>
      </p:sp>
    </p:spTree>
    <p:extLst>
      <p:ext uri="{BB962C8B-B14F-4D97-AF65-F5344CB8AC3E}">
        <p14:creationId xmlns:p14="http://schemas.microsoft.com/office/powerpoint/2010/main" val="283275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8571BB9-6BF1-45DD-A295-1C16F94DB944}" type="datetimeFigureOut">
              <a:rPr lang="en-US" smtClean="0"/>
              <a:t>10/2/2017</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8C068D8-D2B7-4162-B8EF-05E5DC99D35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506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71BB9-6BF1-45DD-A295-1C16F94DB94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068D8-D2B7-4162-B8EF-05E5DC99D35D}" type="slidenum">
              <a:rPr lang="en-US" smtClean="0"/>
              <a:t>‹#›</a:t>
            </a:fld>
            <a:endParaRPr lang="en-US"/>
          </a:p>
        </p:txBody>
      </p:sp>
    </p:spTree>
    <p:extLst>
      <p:ext uri="{BB962C8B-B14F-4D97-AF65-F5344CB8AC3E}">
        <p14:creationId xmlns:p14="http://schemas.microsoft.com/office/powerpoint/2010/main" val="196030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71BB9-6BF1-45DD-A295-1C16F94DB94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068D8-D2B7-4162-B8EF-05E5DC99D35D}" type="slidenum">
              <a:rPr lang="en-US" smtClean="0"/>
              <a:t>‹#›</a:t>
            </a:fld>
            <a:endParaRPr lang="en-US"/>
          </a:p>
        </p:txBody>
      </p:sp>
    </p:spTree>
    <p:extLst>
      <p:ext uri="{BB962C8B-B14F-4D97-AF65-F5344CB8AC3E}">
        <p14:creationId xmlns:p14="http://schemas.microsoft.com/office/powerpoint/2010/main" val="10613079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114035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92329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buClrTx/>
              <a:defRPr sz="2200">
                <a:solidFill>
                  <a:schemeClr val="tx1"/>
                </a:solidFill>
              </a:defRPr>
            </a:lvl1pPr>
            <a:lvl2pPr>
              <a:buClrTx/>
              <a:defRPr sz="2000">
                <a:solidFill>
                  <a:schemeClr val="tx1"/>
                </a:solidFill>
              </a:defRPr>
            </a:lvl2pPr>
            <a:lvl3pPr>
              <a:buClrTx/>
              <a:defRPr sz="1800">
                <a:solidFill>
                  <a:schemeClr val="tx1"/>
                </a:solidFill>
              </a:defRPr>
            </a:lvl3pPr>
            <a:lvl4pPr>
              <a:buClrTx/>
              <a:defRPr sz="1600">
                <a:solidFill>
                  <a:schemeClr val="tx1"/>
                </a:solidFill>
              </a:defRPr>
            </a:lvl4pPr>
            <a:lvl5pPr>
              <a:buClrTx/>
              <a:defRPr sz="1600">
                <a:solidFill>
                  <a:schemeClr val="tx1"/>
                </a:solidFill>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612" y="2057400"/>
            <a:ext cx="4754880" cy="4023360"/>
          </a:xfrm>
        </p:spPr>
        <p:txBody>
          <a:bodyPr/>
          <a:lstStyle>
            <a:lvl1pPr>
              <a:buClrTx/>
              <a:defRPr sz="2200">
                <a:solidFill>
                  <a:schemeClr val="tx1"/>
                </a:solidFill>
              </a:defRPr>
            </a:lvl1pPr>
            <a:lvl2pPr>
              <a:buClrTx/>
              <a:defRPr sz="2000">
                <a:solidFill>
                  <a:schemeClr val="tx1"/>
                </a:solidFill>
              </a:defRPr>
            </a:lvl2pPr>
            <a:lvl3pPr>
              <a:buClrTx/>
              <a:defRPr sz="1800">
                <a:solidFill>
                  <a:schemeClr val="tx1"/>
                </a:solidFill>
              </a:defRPr>
            </a:lvl3pPr>
            <a:lvl4pPr>
              <a:buClrTx/>
              <a:defRPr sz="1600">
                <a:solidFill>
                  <a:schemeClr val="tx1"/>
                </a:solidFill>
              </a:defRPr>
            </a:lvl4pPr>
            <a:lvl5pPr>
              <a:buClrTx/>
              <a:defRPr sz="1600">
                <a:solidFill>
                  <a:schemeClr val="tx1"/>
                </a:solidFill>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311005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buClrTx/>
              <a:defRPr sz="2200">
                <a:solidFill>
                  <a:schemeClr val="tx1"/>
                </a:solidFill>
              </a:defRPr>
            </a:lvl1pPr>
            <a:lvl2pPr>
              <a:buClrTx/>
              <a:defRPr sz="2000">
                <a:solidFill>
                  <a:schemeClr val="tx1"/>
                </a:solidFill>
              </a:defRPr>
            </a:lvl2pPr>
            <a:lvl3pPr>
              <a:buClrTx/>
              <a:defRPr sz="1800">
                <a:solidFill>
                  <a:schemeClr val="tx1"/>
                </a:solidFill>
              </a:defRPr>
            </a:lvl3pPr>
            <a:lvl4pPr>
              <a:buClrTx/>
              <a:defRPr sz="1600">
                <a:solidFill>
                  <a:schemeClr val="tx1"/>
                </a:solidFill>
              </a:defRPr>
            </a:lvl4pPr>
            <a:lvl5pPr>
              <a:buClrTx/>
              <a:defRPr sz="1600">
                <a:solidFill>
                  <a:schemeClr val="tx1"/>
                </a:solidFill>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buClrTx/>
              <a:defRPr sz="2200">
                <a:solidFill>
                  <a:schemeClr val="tx1"/>
                </a:solidFill>
              </a:defRPr>
            </a:lvl1pPr>
            <a:lvl2pPr>
              <a:buClrTx/>
              <a:defRPr sz="2000">
                <a:solidFill>
                  <a:schemeClr val="tx1"/>
                </a:solidFill>
              </a:defRPr>
            </a:lvl2pPr>
            <a:lvl3pPr>
              <a:buClrTx/>
              <a:defRPr sz="1800">
                <a:solidFill>
                  <a:schemeClr val="tx1"/>
                </a:solidFill>
              </a:defRPr>
            </a:lvl3pPr>
            <a:lvl4pPr>
              <a:buClrTx/>
              <a:defRPr sz="1600">
                <a:solidFill>
                  <a:schemeClr val="tx1"/>
                </a:solidFill>
              </a:defRPr>
            </a:lvl4pPr>
            <a:lvl5pPr>
              <a:buClrTx/>
              <a:defRPr sz="1600">
                <a:solidFill>
                  <a:schemeClr val="tx1"/>
                </a:solidFill>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326990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105931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312984261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buClrTx/>
              <a:defRPr sz="3200">
                <a:solidFill>
                  <a:schemeClr val="tx1"/>
                </a:solidFill>
              </a:defRPr>
            </a:lvl1pPr>
            <a:lvl2pPr>
              <a:buClrTx/>
              <a:defRPr sz="2800">
                <a:solidFill>
                  <a:schemeClr val="tx1"/>
                </a:solidFill>
              </a:defRPr>
            </a:lvl2pPr>
            <a:lvl3pPr>
              <a:buClrTx/>
              <a:defRPr sz="2400">
                <a:solidFill>
                  <a:schemeClr val="tx1"/>
                </a:solidFill>
              </a:defRPr>
            </a:lvl3pPr>
            <a:lvl4pPr>
              <a:buClrTx/>
              <a:defRPr sz="2000">
                <a:solidFill>
                  <a:schemeClr val="tx1"/>
                </a:solidFill>
              </a:defRPr>
            </a:lvl4pPr>
            <a:lvl5pPr>
              <a:buClrTx/>
              <a:defRPr sz="2000">
                <a:solidFill>
                  <a:schemeClr val="tx1"/>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340206211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B8571BB9-6BF1-45DD-A295-1C16F94DB944}" type="datetimeFigureOut">
              <a:rPr lang="en-US" smtClean="0"/>
              <a:pPr/>
              <a:t>10/2/2017</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402806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8571BB9-6BF1-45DD-A295-1C16F94DB944}" type="datetimeFigureOut">
              <a:rPr lang="en-US" smtClean="0"/>
              <a:pPr/>
              <a:t>10/2/2017</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78C068D8-D2B7-4162-B8EF-05E5DC99D35D}" type="slidenum">
              <a:rPr lang="en-US" smtClean="0"/>
              <a:pPr/>
              <a:t>‹#›</a:t>
            </a:fld>
            <a:endParaRPr lang="en-US"/>
          </a:p>
        </p:txBody>
      </p:sp>
    </p:spTree>
    <p:extLst>
      <p:ext uri="{BB962C8B-B14F-4D97-AF65-F5344CB8AC3E}">
        <p14:creationId xmlns:p14="http://schemas.microsoft.com/office/powerpoint/2010/main" val="758155861"/>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Tx/>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Tx/>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Tx/>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Tx/>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Tx/>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30BA-40E2-46F9-AF7E-383A31916D6A}"/>
              </a:ext>
            </a:extLst>
          </p:cNvPr>
          <p:cNvSpPr>
            <a:spLocks noGrp="1"/>
          </p:cNvSpPr>
          <p:nvPr>
            <p:ph type="ctrTitle"/>
          </p:nvPr>
        </p:nvSpPr>
        <p:spPr/>
        <p:txBody>
          <a:bodyPr>
            <a:normAutofit/>
          </a:bodyPr>
          <a:lstStyle/>
          <a:p>
            <a:r>
              <a:rPr lang="en-US" sz="6600" dirty="0"/>
              <a:t>Files</a:t>
            </a:r>
          </a:p>
        </p:txBody>
      </p:sp>
      <p:sp>
        <p:nvSpPr>
          <p:cNvPr id="3" name="Subtitle 2">
            <a:extLst>
              <a:ext uri="{FF2B5EF4-FFF2-40B4-BE49-F238E27FC236}">
                <a16:creationId xmlns:a16="http://schemas.microsoft.com/office/drawing/2014/main" id="{ECDDB7E2-50CB-4BEE-9464-FFA228A3FF66}"/>
              </a:ext>
            </a:extLst>
          </p:cNvPr>
          <p:cNvSpPr>
            <a:spLocks noGrp="1"/>
          </p:cNvSpPr>
          <p:nvPr>
            <p:ph type="subTitle" idx="1"/>
          </p:nvPr>
        </p:nvSpPr>
        <p:spPr/>
        <p:txBody>
          <a:bodyPr/>
          <a:lstStyle/>
          <a:p>
            <a:r>
              <a:rPr lang="en-US" dirty="0"/>
              <a:t>An Introduction to Programming in Python</a:t>
            </a:r>
          </a:p>
        </p:txBody>
      </p:sp>
      <p:pic>
        <p:nvPicPr>
          <p:cNvPr id="5" name="Audio 4">
            <a:hlinkClick r:id="" action="ppaction://media"/>
            <a:extLst>
              <a:ext uri="{FF2B5EF4-FFF2-40B4-BE49-F238E27FC236}">
                <a16:creationId xmlns:a16="http://schemas.microsoft.com/office/drawing/2014/main" id="{5240438B-3D24-4215-A632-BA603B83D4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21188923"/>
      </p:ext>
    </p:extLst>
  </p:cSld>
  <p:clrMapOvr>
    <a:masterClrMapping/>
  </p:clrMapOvr>
  <mc:AlternateContent xmlns:mc="http://schemas.openxmlformats.org/markup-compatibility/2006" xmlns:p14="http://schemas.microsoft.com/office/powerpoint/2010/main">
    <mc:Choice Requires="p14">
      <p:transition spd="med" p14:dur="700" advTm="3147">
        <p:fade/>
      </p:transition>
    </mc:Choice>
    <mc:Fallback xmlns="">
      <p:transition spd="med" advTm="31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A33-E325-45BB-A78E-7141AF084C52}"/>
              </a:ext>
            </a:extLst>
          </p:cNvPr>
          <p:cNvSpPr>
            <a:spLocks noGrp="1"/>
          </p:cNvSpPr>
          <p:nvPr>
            <p:ph type="title"/>
          </p:nvPr>
        </p:nvSpPr>
        <p:spPr/>
        <p:txBody>
          <a:bodyPr/>
          <a:lstStyle/>
          <a:p>
            <a:r>
              <a:rPr lang="en-US" dirty="0"/>
              <a:t>Files</a:t>
            </a:r>
          </a:p>
        </p:txBody>
      </p:sp>
      <p:sp>
        <p:nvSpPr>
          <p:cNvPr id="4" name="Rectangle: Folded Corner 3">
            <a:extLst>
              <a:ext uri="{FF2B5EF4-FFF2-40B4-BE49-F238E27FC236}">
                <a16:creationId xmlns:a16="http://schemas.microsoft.com/office/drawing/2014/main" id="{AF3FFE72-5E1F-4E90-A799-DE8D648CBF7A}"/>
              </a:ext>
            </a:extLst>
          </p:cNvPr>
          <p:cNvSpPr/>
          <p:nvPr/>
        </p:nvSpPr>
        <p:spPr>
          <a:xfrm>
            <a:off x="4193156" y="1965960"/>
            <a:ext cx="3653287" cy="4011037"/>
          </a:xfrm>
          <a:prstGeom prst="foldedCorner">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008000"/>
                </a:solidFill>
                <a:latin typeface="Courier New" panose="02070309020205020404" pitchFamily="49" charset="0"/>
              </a:rPr>
              <a:t>"On the 24th of February, 1815, the look-out at Notre-Dame de la Garde </a:t>
            </a:r>
            <a:r>
              <a:rPr lang="en-US" dirty="0" err="1">
                <a:solidFill>
                  <a:srgbClr val="008000"/>
                </a:solidFill>
                <a:latin typeface="Courier New" panose="02070309020205020404" pitchFamily="49" charset="0"/>
              </a:rPr>
              <a:t>signalled</a:t>
            </a:r>
            <a:r>
              <a:rPr lang="en-US" dirty="0">
                <a:solidFill>
                  <a:srgbClr val="008000"/>
                </a:solidFill>
                <a:latin typeface="Courier New" panose="02070309020205020404" pitchFamily="49" charset="0"/>
              </a:rPr>
              <a:t> the three-master, the </a:t>
            </a:r>
            <a:r>
              <a:rPr lang="en-US" dirty="0" err="1">
                <a:solidFill>
                  <a:srgbClr val="008000"/>
                </a:solidFill>
                <a:latin typeface="Courier New" panose="02070309020205020404" pitchFamily="49" charset="0"/>
              </a:rPr>
              <a:t>Pharaon</a:t>
            </a:r>
            <a:r>
              <a:rPr lang="en-US" dirty="0">
                <a:solidFill>
                  <a:srgbClr val="008000"/>
                </a:solidFill>
                <a:latin typeface="Courier New" panose="02070309020205020404" pitchFamily="49" charset="0"/>
              </a:rPr>
              <a:t> from Smyrna, Trieste, and Naples. As usual, a pilot put off immediately, and rounding the Château </a:t>
            </a:r>
            <a:r>
              <a:rPr lang="en-US" dirty="0" err="1">
                <a:solidFill>
                  <a:srgbClr val="008000"/>
                </a:solidFill>
                <a:latin typeface="Courier New" panose="02070309020205020404" pitchFamily="49" charset="0"/>
              </a:rPr>
              <a:t>d'If</a:t>
            </a:r>
            <a:r>
              <a:rPr lang="en-US" dirty="0">
                <a:solidFill>
                  <a:srgbClr val="008000"/>
                </a:solidFill>
                <a:latin typeface="Courier New" panose="02070309020205020404" pitchFamily="49" charset="0"/>
              </a:rPr>
              <a:t>, got on board the vessel between Cape </a:t>
            </a:r>
            <a:r>
              <a:rPr lang="en-US" dirty="0" err="1">
                <a:solidFill>
                  <a:srgbClr val="008000"/>
                </a:solidFill>
                <a:latin typeface="Courier New" panose="02070309020205020404" pitchFamily="49" charset="0"/>
              </a:rPr>
              <a:t>Morgiou</a:t>
            </a:r>
            <a:r>
              <a:rPr lang="en-US" dirty="0">
                <a:solidFill>
                  <a:srgbClr val="008000"/>
                </a:solidFill>
                <a:latin typeface="Courier New" panose="02070309020205020404" pitchFamily="49" charset="0"/>
              </a:rPr>
              <a:t> and </a:t>
            </a:r>
            <a:r>
              <a:rPr lang="en-US" dirty="0" err="1">
                <a:solidFill>
                  <a:srgbClr val="008000"/>
                </a:solidFill>
                <a:latin typeface="Courier New" panose="02070309020205020404" pitchFamily="49" charset="0"/>
              </a:rPr>
              <a:t>Rion</a:t>
            </a:r>
            <a:r>
              <a:rPr lang="en-US" dirty="0">
                <a:solidFill>
                  <a:srgbClr val="008000"/>
                </a:solidFill>
                <a:latin typeface="Courier New" panose="02070309020205020404" pitchFamily="49" charset="0"/>
              </a:rPr>
              <a:t> island."</a:t>
            </a:r>
            <a:endParaRPr lang="en-US" dirty="0"/>
          </a:p>
        </p:txBody>
      </p:sp>
      <p:sp>
        <p:nvSpPr>
          <p:cNvPr id="5" name="TextBox 4">
            <a:extLst>
              <a:ext uri="{FF2B5EF4-FFF2-40B4-BE49-F238E27FC236}">
                <a16:creationId xmlns:a16="http://schemas.microsoft.com/office/drawing/2014/main" id="{99E3EDBF-0808-4E77-9877-7C47E89813F5}"/>
              </a:ext>
            </a:extLst>
          </p:cNvPr>
          <p:cNvSpPr txBox="1"/>
          <p:nvPr/>
        </p:nvSpPr>
        <p:spPr>
          <a:xfrm>
            <a:off x="4679529" y="5976997"/>
            <a:ext cx="2680542" cy="369332"/>
          </a:xfrm>
          <a:prstGeom prst="rect">
            <a:avLst/>
          </a:prstGeom>
          <a:noFill/>
        </p:spPr>
        <p:txBody>
          <a:bodyPr wrap="none" rtlCol="0">
            <a:spAutoFit/>
          </a:bodyPr>
          <a:lstStyle/>
          <a:p>
            <a:r>
              <a:rPr lang="en-US" dirty="0"/>
              <a:t>Count-of-monte-cristo.txt</a:t>
            </a:r>
          </a:p>
        </p:txBody>
      </p:sp>
      <p:pic>
        <p:nvPicPr>
          <p:cNvPr id="3" name="Audio 2">
            <a:hlinkClick r:id="" action="ppaction://media"/>
            <a:extLst>
              <a:ext uri="{FF2B5EF4-FFF2-40B4-BE49-F238E27FC236}">
                <a16:creationId xmlns:a16="http://schemas.microsoft.com/office/drawing/2014/main" id="{7C022480-2F28-46B5-A3A5-6B86ACB62A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241230631"/>
      </p:ext>
    </p:extLst>
  </p:cSld>
  <p:clrMapOvr>
    <a:masterClrMapping/>
  </p:clrMapOvr>
  <mc:AlternateContent xmlns:mc="http://schemas.openxmlformats.org/markup-compatibility/2006" xmlns:p14="http://schemas.microsoft.com/office/powerpoint/2010/main">
    <mc:Choice Requires="p14">
      <p:transition spd="med" p14:dur="700" advTm="10310">
        <p:fade/>
      </p:transition>
    </mc:Choice>
    <mc:Fallback xmlns="">
      <p:transition spd="med" advTm="103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37D-DB26-4709-8114-717282B6F3E0}"/>
              </a:ext>
            </a:extLst>
          </p:cNvPr>
          <p:cNvSpPr>
            <a:spLocks noGrp="1"/>
          </p:cNvSpPr>
          <p:nvPr>
            <p:ph type="title"/>
          </p:nvPr>
        </p:nvSpPr>
        <p:spPr/>
        <p:txBody>
          <a:bodyPr/>
          <a:lstStyle/>
          <a:p>
            <a:r>
              <a:rPr lang="en-US" dirty="0"/>
              <a:t>Opening</a:t>
            </a:r>
          </a:p>
        </p:txBody>
      </p:sp>
      <p:sp>
        <p:nvSpPr>
          <p:cNvPr id="4" name="Rectangle 3">
            <a:extLst>
              <a:ext uri="{FF2B5EF4-FFF2-40B4-BE49-F238E27FC236}">
                <a16:creationId xmlns:a16="http://schemas.microsoft.com/office/drawing/2014/main" id="{EEE314D9-0655-42AA-B103-A5D0EAB51590}"/>
              </a:ext>
            </a:extLst>
          </p:cNvPr>
          <p:cNvSpPr/>
          <p:nvPr/>
        </p:nvSpPr>
        <p:spPr>
          <a:xfrm>
            <a:off x="1143000" y="3088582"/>
            <a:ext cx="8839200" cy="954107"/>
          </a:xfrm>
          <a:prstGeom prst="rect">
            <a:avLst/>
          </a:prstGeom>
        </p:spPr>
        <p:txBody>
          <a:bodyPr wrap="square">
            <a:spAutoFit/>
          </a:bodyPr>
          <a:lstStyle/>
          <a:p>
            <a:r>
              <a:rPr lang="en-US" sz="2800" dirty="0" err="1">
                <a:solidFill>
                  <a:srgbClr val="000000"/>
                </a:solidFill>
                <a:latin typeface="Courier New" panose="02070309020205020404" pitchFamily="49" charset="0"/>
              </a:rPr>
              <a:t>book_path</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"Count-of-monte-cristo.txt"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book_file</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open</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book_path</a:t>
            </a:r>
            <a:r>
              <a:rPr lang="en-US" sz="2800" b="1" dirty="0">
                <a:solidFill>
                  <a:srgbClr val="000080"/>
                </a:solidFill>
                <a:latin typeface="Courier New" panose="02070309020205020404" pitchFamily="49" charset="0"/>
              </a:rPr>
              <a:t>)</a:t>
            </a:r>
            <a:endParaRPr lang="en-US" sz="2800" dirty="0"/>
          </a:p>
        </p:txBody>
      </p:sp>
      <p:sp>
        <p:nvSpPr>
          <p:cNvPr id="5" name="Speech Bubble: Rectangle with Corners Rounded 4">
            <a:extLst>
              <a:ext uri="{FF2B5EF4-FFF2-40B4-BE49-F238E27FC236}">
                <a16:creationId xmlns:a16="http://schemas.microsoft.com/office/drawing/2014/main" id="{4E93F432-B95C-4330-9D76-CB6C139794D9}"/>
              </a:ext>
            </a:extLst>
          </p:cNvPr>
          <p:cNvSpPr/>
          <p:nvPr/>
        </p:nvSpPr>
        <p:spPr>
          <a:xfrm>
            <a:off x="3881888" y="4673605"/>
            <a:ext cx="1708030" cy="983411"/>
          </a:xfrm>
          <a:prstGeom prst="wedgeRoundRectCallout">
            <a:avLst>
              <a:gd name="adj1" fmla="val -16182"/>
              <a:gd name="adj2" fmla="val -1129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Open function</a:t>
            </a:r>
          </a:p>
        </p:txBody>
      </p:sp>
      <p:sp>
        <p:nvSpPr>
          <p:cNvPr id="6" name="Speech Bubble: Rectangle with Corners Rounded 5">
            <a:extLst>
              <a:ext uri="{FF2B5EF4-FFF2-40B4-BE49-F238E27FC236}">
                <a16:creationId xmlns:a16="http://schemas.microsoft.com/office/drawing/2014/main" id="{F6BE9939-0E11-46B9-A108-6D772DFA00A7}"/>
              </a:ext>
            </a:extLst>
          </p:cNvPr>
          <p:cNvSpPr/>
          <p:nvPr/>
        </p:nvSpPr>
        <p:spPr>
          <a:xfrm>
            <a:off x="1236453" y="4673605"/>
            <a:ext cx="1708030" cy="983411"/>
          </a:xfrm>
          <a:prstGeom prst="wedgeRoundRectCallout">
            <a:avLst>
              <a:gd name="adj1" fmla="val -16182"/>
              <a:gd name="adj2" fmla="val -1129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File object</a:t>
            </a:r>
          </a:p>
        </p:txBody>
      </p:sp>
      <p:sp>
        <p:nvSpPr>
          <p:cNvPr id="7" name="Speech Bubble: Rectangle with Corners Rounded 6">
            <a:extLst>
              <a:ext uri="{FF2B5EF4-FFF2-40B4-BE49-F238E27FC236}">
                <a16:creationId xmlns:a16="http://schemas.microsoft.com/office/drawing/2014/main" id="{A8C223B8-9DAE-4687-9AAD-EF9FC0B7F411}"/>
              </a:ext>
            </a:extLst>
          </p:cNvPr>
          <p:cNvSpPr/>
          <p:nvPr/>
        </p:nvSpPr>
        <p:spPr>
          <a:xfrm>
            <a:off x="8274170" y="1860531"/>
            <a:ext cx="1708030" cy="983411"/>
          </a:xfrm>
          <a:prstGeom prst="wedgeRoundRectCallout">
            <a:avLst>
              <a:gd name="adj1" fmla="val -27293"/>
              <a:gd name="adj2" fmla="val 835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Relative path</a:t>
            </a:r>
          </a:p>
        </p:txBody>
      </p:sp>
      <p:pic>
        <p:nvPicPr>
          <p:cNvPr id="3" name="Audio 2">
            <a:hlinkClick r:id="" action="ppaction://media"/>
            <a:extLst>
              <a:ext uri="{FF2B5EF4-FFF2-40B4-BE49-F238E27FC236}">
                <a16:creationId xmlns:a16="http://schemas.microsoft.com/office/drawing/2014/main" id="{4ECC902D-FA38-402E-82DB-4852949F4AD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116220134"/>
      </p:ext>
    </p:extLst>
  </p:cSld>
  <p:clrMapOvr>
    <a:masterClrMapping/>
  </p:clrMapOvr>
  <mc:AlternateContent xmlns:mc="http://schemas.openxmlformats.org/markup-compatibility/2006" xmlns:p14="http://schemas.microsoft.com/office/powerpoint/2010/main">
    <mc:Choice Requires="p14">
      <p:transition spd="med" p14:dur="700" advTm="19238">
        <p:fade/>
      </p:transition>
    </mc:Choice>
    <mc:Fallback xmlns="">
      <p:transition spd="med" advTm="192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EECB-15BD-465B-B1B8-CD6C19D8770A}"/>
              </a:ext>
            </a:extLst>
          </p:cNvPr>
          <p:cNvSpPr>
            <a:spLocks noGrp="1"/>
          </p:cNvSpPr>
          <p:nvPr>
            <p:ph type="title"/>
          </p:nvPr>
        </p:nvSpPr>
        <p:spPr/>
        <p:txBody>
          <a:bodyPr/>
          <a:lstStyle/>
          <a:p>
            <a:r>
              <a:rPr lang="en-US" dirty="0"/>
              <a:t>Reading</a:t>
            </a:r>
          </a:p>
        </p:txBody>
      </p:sp>
      <p:sp>
        <p:nvSpPr>
          <p:cNvPr id="4" name="Rectangle 3">
            <a:extLst>
              <a:ext uri="{FF2B5EF4-FFF2-40B4-BE49-F238E27FC236}">
                <a16:creationId xmlns:a16="http://schemas.microsoft.com/office/drawing/2014/main" id="{C81131D5-A0E5-4EC8-8E8B-9AF67B0E5558}"/>
              </a:ext>
            </a:extLst>
          </p:cNvPr>
          <p:cNvSpPr/>
          <p:nvPr/>
        </p:nvSpPr>
        <p:spPr>
          <a:xfrm>
            <a:off x="1142999" y="2828836"/>
            <a:ext cx="9398479" cy="2677656"/>
          </a:xfrm>
          <a:prstGeom prst="rect">
            <a:avLst/>
          </a:prstGeom>
        </p:spPr>
        <p:txBody>
          <a:bodyPr wrap="square">
            <a:spAutoFit/>
          </a:bodyPr>
          <a:lstStyle/>
          <a:p>
            <a:r>
              <a:rPr lang="en-US" sz="2800" dirty="0" err="1">
                <a:solidFill>
                  <a:srgbClr val="000000"/>
                </a:solidFill>
                <a:latin typeface="Courier New" panose="02070309020205020404" pitchFamily="49" charset="0"/>
              </a:rPr>
              <a:t>book_path</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"Count-of-monte-cristo.txt"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book_file</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open</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book_path</a:t>
            </a:r>
            <a:r>
              <a:rPr lang="en-US" sz="2800" b="1" dirty="0">
                <a:solidFill>
                  <a:srgbClr val="000080"/>
                </a:solidFill>
                <a:latin typeface="Courier New" panose="02070309020205020404" pitchFamily="49" charset="0"/>
              </a:rPr>
              <a:t>)</a:t>
            </a:r>
          </a:p>
          <a:p>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book_text</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book_file</a:t>
            </a:r>
            <a:r>
              <a:rPr lang="en-US" sz="2800" b="1" dirty="0" err="1">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read</a:t>
            </a:r>
            <a:r>
              <a:rPr lang="en-US" sz="2800" b="1" dirty="0">
                <a:solidFill>
                  <a:srgbClr val="000080"/>
                </a:solidFill>
                <a:latin typeface="Courier New" panose="02070309020205020404" pitchFamily="49" charset="0"/>
              </a:rPr>
              <a:t>()</a:t>
            </a:r>
          </a:p>
          <a:p>
            <a:endParaRPr lang="en-US" sz="2800" dirty="0">
              <a:solidFill>
                <a:srgbClr val="000000"/>
              </a:solidFill>
              <a:latin typeface="Courier New" panose="02070309020205020404" pitchFamily="49" charset="0"/>
            </a:endParaRPr>
          </a:p>
          <a:p>
            <a:r>
              <a:rPr lang="en-US" sz="2800" dirty="0">
                <a:latin typeface="Courier New" panose="02070309020205020404" pitchFamily="49" charset="0"/>
              </a:rPr>
              <a:t>print</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book_text</a:t>
            </a:r>
            <a:r>
              <a:rPr lang="en-US" sz="2800" b="1" dirty="0">
                <a:solidFill>
                  <a:srgbClr val="000080"/>
                </a:solidFill>
                <a:latin typeface="Courier New" panose="02070309020205020404" pitchFamily="49" charset="0"/>
              </a:rPr>
              <a:t>)</a:t>
            </a:r>
            <a:endParaRPr lang="en-US" sz="2800" dirty="0"/>
          </a:p>
        </p:txBody>
      </p:sp>
      <p:sp>
        <p:nvSpPr>
          <p:cNvPr id="5" name="Speech Bubble: Rectangle with Corners Rounded 4">
            <a:extLst>
              <a:ext uri="{FF2B5EF4-FFF2-40B4-BE49-F238E27FC236}">
                <a16:creationId xmlns:a16="http://schemas.microsoft.com/office/drawing/2014/main" id="{E6BA46C2-4F62-4626-86A4-0CFD1D58A1BE}"/>
              </a:ext>
            </a:extLst>
          </p:cNvPr>
          <p:cNvSpPr/>
          <p:nvPr/>
        </p:nvSpPr>
        <p:spPr>
          <a:xfrm>
            <a:off x="5635925" y="5302532"/>
            <a:ext cx="1708030" cy="983411"/>
          </a:xfrm>
          <a:prstGeom prst="wedgeRoundRectCallout">
            <a:avLst>
              <a:gd name="adj1" fmla="val -16182"/>
              <a:gd name="adj2" fmla="val -1129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Read method</a:t>
            </a:r>
          </a:p>
        </p:txBody>
      </p:sp>
      <p:pic>
        <p:nvPicPr>
          <p:cNvPr id="3" name="Audio 2">
            <a:hlinkClick r:id="" action="ppaction://media"/>
            <a:extLst>
              <a:ext uri="{FF2B5EF4-FFF2-40B4-BE49-F238E27FC236}">
                <a16:creationId xmlns:a16="http://schemas.microsoft.com/office/drawing/2014/main" id="{43714543-D71F-4638-935C-9551A318D80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81475526"/>
      </p:ext>
    </p:extLst>
  </p:cSld>
  <p:clrMapOvr>
    <a:masterClrMapping/>
  </p:clrMapOvr>
  <mc:AlternateContent xmlns:mc="http://schemas.openxmlformats.org/markup-compatibility/2006" xmlns:p14="http://schemas.microsoft.com/office/powerpoint/2010/main">
    <mc:Choice Requires="p14">
      <p:transition spd="med" p14:dur="700" advTm="25852">
        <p:fade/>
      </p:transition>
    </mc:Choice>
    <mc:Fallback xmlns="">
      <p:transition spd="med" advTm="258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D236-D828-4FFA-9FA3-9F9371B79B68}"/>
              </a:ext>
            </a:extLst>
          </p:cNvPr>
          <p:cNvSpPr>
            <a:spLocks noGrp="1"/>
          </p:cNvSpPr>
          <p:nvPr>
            <p:ph type="title"/>
          </p:nvPr>
        </p:nvSpPr>
        <p:spPr/>
        <p:txBody>
          <a:bodyPr/>
          <a:lstStyle/>
          <a:p>
            <a:r>
              <a:rPr lang="en-US" dirty="0"/>
              <a:t>For Loops and Files</a:t>
            </a:r>
          </a:p>
        </p:txBody>
      </p:sp>
      <p:sp>
        <p:nvSpPr>
          <p:cNvPr id="4" name="Rectangle 3">
            <a:extLst>
              <a:ext uri="{FF2B5EF4-FFF2-40B4-BE49-F238E27FC236}">
                <a16:creationId xmlns:a16="http://schemas.microsoft.com/office/drawing/2014/main" id="{0E1D870F-5DCC-4B2E-BFCD-C305D8E69875}"/>
              </a:ext>
            </a:extLst>
          </p:cNvPr>
          <p:cNvSpPr/>
          <p:nvPr/>
        </p:nvSpPr>
        <p:spPr>
          <a:xfrm>
            <a:off x="1142999" y="2828836"/>
            <a:ext cx="9398479" cy="2246769"/>
          </a:xfrm>
          <a:prstGeom prst="rect">
            <a:avLst/>
          </a:prstGeom>
        </p:spPr>
        <p:txBody>
          <a:bodyPr wrap="square">
            <a:spAutoFit/>
          </a:bodyPr>
          <a:lstStyle/>
          <a:p>
            <a:r>
              <a:rPr lang="en-US" sz="2800" dirty="0" err="1">
                <a:solidFill>
                  <a:srgbClr val="000000"/>
                </a:solidFill>
                <a:latin typeface="Courier New" panose="02070309020205020404" pitchFamily="49" charset="0"/>
              </a:rPr>
              <a:t>book_path</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"Count-of-monte-cristo.txt"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book_file</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open</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book_path</a:t>
            </a:r>
            <a:r>
              <a:rPr lang="en-US" sz="2800" b="1" dirty="0">
                <a:solidFill>
                  <a:srgbClr val="000080"/>
                </a:solidFill>
                <a:latin typeface="Courier New" panose="02070309020205020404" pitchFamily="49" charset="0"/>
              </a:rPr>
              <a:t>)</a:t>
            </a:r>
          </a:p>
          <a:p>
            <a:endParaRPr lang="en-US" sz="2800" dirty="0">
              <a:solidFill>
                <a:srgbClr val="000000"/>
              </a:solidFill>
              <a:latin typeface="Courier New" panose="02070309020205020404" pitchFamily="49" charset="0"/>
            </a:endParaRPr>
          </a:p>
          <a:p>
            <a:r>
              <a:rPr lang="en-US" sz="2800" b="1" dirty="0">
                <a:solidFill>
                  <a:srgbClr val="0000FF"/>
                </a:solidFill>
                <a:highlight>
                  <a:srgbClr val="FFFFFF"/>
                </a:highlight>
                <a:latin typeface="Courier New" panose="02070309020205020404" pitchFamily="49" charset="0"/>
              </a:rPr>
              <a:t>for</a:t>
            </a:r>
            <a:r>
              <a:rPr lang="en-US" sz="2800" dirty="0">
                <a:solidFill>
                  <a:srgbClr val="000000"/>
                </a:solidFill>
                <a:highlight>
                  <a:srgbClr val="FFFFFF"/>
                </a:highlight>
                <a:latin typeface="Courier New" panose="02070309020205020404" pitchFamily="49" charset="0"/>
              </a:rPr>
              <a:t> line </a:t>
            </a:r>
            <a:r>
              <a:rPr lang="en-US" sz="2800" b="1" dirty="0">
                <a:solidFill>
                  <a:srgbClr val="0000FF"/>
                </a:solidFill>
                <a:highlight>
                  <a:srgbClr val="FFFFFF"/>
                </a:highlight>
                <a:latin typeface="Courier New" panose="02070309020205020404" pitchFamily="49" charset="0"/>
              </a:rPr>
              <a:t>in</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book_file</a:t>
            </a:r>
            <a:r>
              <a:rPr lang="en-US" sz="2800" b="1" dirty="0">
                <a:solidFill>
                  <a:srgbClr val="000080"/>
                </a:solidFill>
                <a:highlight>
                  <a:srgbClr val="FFFFFF"/>
                </a:highlight>
                <a:latin typeface="Courier New" panose="02070309020205020404" pitchFamily="49" charset="0"/>
              </a:rPr>
              <a:t>:</a:t>
            </a:r>
            <a:endParaRPr lang="en-US" sz="2800" dirty="0">
              <a:solidFill>
                <a:srgbClr val="000000"/>
              </a:solidFill>
              <a:highlight>
                <a:srgbClr val="FFFFFF"/>
              </a:highlight>
              <a:latin typeface="Courier New" panose="02070309020205020404" pitchFamily="49" charset="0"/>
            </a:endParaRPr>
          </a:p>
          <a:p>
            <a:r>
              <a:rPr lang="en-US" sz="2800" dirty="0">
                <a:solidFill>
                  <a:srgbClr val="000000"/>
                </a:solidFill>
                <a:highlight>
                  <a:srgbClr val="FFFFFF"/>
                </a:highlight>
                <a:latin typeface="Courier New" panose="02070309020205020404" pitchFamily="49" charset="0"/>
              </a:rPr>
              <a:t>    </a:t>
            </a:r>
            <a:r>
              <a:rPr lang="en-US" sz="2800" dirty="0">
                <a:highlight>
                  <a:srgbClr val="FFFFFF"/>
                </a:highlight>
                <a:latin typeface="Courier New" panose="02070309020205020404" pitchFamily="49" charset="0"/>
              </a:rPr>
              <a:t>print</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line</a:t>
            </a:r>
            <a:r>
              <a:rPr lang="en-US" sz="2800" b="1" dirty="0">
                <a:solidFill>
                  <a:srgbClr val="000080"/>
                </a:solidFill>
                <a:highlight>
                  <a:srgbClr val="FFFFFF"/>
                </a:highlight>
                <a:latin typeface="Courier New" panose="02070309020205020404" pitchFamily="49" charset="0"/>
              </a:rPr>
              <a:t>)</a:t>
            </a:r>
            <a:endParaRPr lang="en-US" sz="2800" dirty="0">
              <a:solidFill>
                <a:srgbClr val="000000"/>
              </a:solidFill>
              <a:latin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8B586ECB-AECA-41E1-9C55-CB6EA44CF43E}"/>
              </a:ext>
            </a:extLst>
          </p:cNvPr>
          <p:cNvSpPr/>
          <p:nvPr/>
        </p:nvSpPr>
        <p:spPr>
          <a:xfrm>
            <a:off x="1142999" y="5075605"/>
            <a:ext cx="1634707" cy="704960"/>
          </a:xfrm>
          <a:prstGeom prst="wedgeRoundRectCallout">
            <a:avLst>
              <a:gd name="adj1" fmla="val -16182"/>
              <a:gd name="adj2" fmla="val -1129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For loop</a:t>
            </a:r>
          </a:p>
        </p:txBody>
      </p:sp>
      <p:pic>
        <p:nvPicPr>
          <p:cNvPr id="3" name="Audio 2">
            <a:hlinkClick r:id="" action="ppaction://media"/>
            <a:extLst>
              <a:ext uri="{FF2B5EF4-FFF2-40B4-BE49-F238E27FC236}">
                <a16:creationId xmlns:a16="http://schemas.microsoft.com/office/drawing/2014/main" id="{A137FC20-92EC-4573-BE89-67250BF971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526058100"/>
      </p:ext>
    </p:extLst>
  </p:cSld>
  <p:clrMapOvr>
    <a:masterClrMapping/>
  </p:clrMapOvr>
  <mc:AlternateContent xmlns:mc="http://schemas.openxmlformats.org/markup-compatibility/2006" xmlns:p14="http://schemas.microsoft.com/office/powerpoint/2010/main">
    <mc:Choice Requires="p14">
      <p:transition spd="med" p14:dur="700" advTm="26485">
        <p:fade/>
      </p:transition>
    </mc:Choice>
    <mc:Fallback xmlns="">
      <p:transition spd="med" advTm="264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F8E2-826B-491C-85EF-F9CE61CCCF7A}"/>
              </a:ext>
            </a:extLst>
          </p:cNvPr>
          <p:cNvSpPr>
            <a:spLocks noGrp="1"/>
          </p:cNvSpPr>
          <p:nvPr>
            <p:ph type="title"/>
          </p:nvPr>
        </p:nvSpPr>
        <p:spPr/>
        <p:txBody>
          <a:bodyPr/>
          <a:lstStyle/>
          <a:p>
            <a:r>
              <a:rPr lang="en-US" dirty="0"/>
              <a:t>Closing Files</a:t>
            </a:r>
          </a:p>
        </p:txBody>
      </p:sp>
      <p:sp>
        <p:nvSpPr>
          <p:cNvPr id="4" name="Rectangle 3">
            <a:extLst>
              <a:ext uri="{FF2B5EF4-FFF2-40B4-BE49-F238E27FC236}">
                <a16:creationId xmlns:a16="http://schemas.microsoft.com/office/drawing/2014/main" id="{2584A289-1DF4-4CE8-970C-2C26B57C5E8E}"/>
              </a:ext>
            </a:extLst>
          </p:cNvPr>
          <p:cNvSpPr/>
          <p:nvPr/>
        </p:nvSpPr>
        <p:spPr>
          <a:xfrm>
            <a:off x="1142999" y="2828836"/>
            <a:ext cx="9398479" cy="2677656"/>
          </a:xfrm>
          <a:prstGeom prst="rect">
            <a:avLst/>
          </a:prstGeom>
        </p:spPr>
        <p:txBody>
          <a:bodyPr wrap="square">
            <a:spAutoFit/>
          </a:bodyPr>
          <a:lstStyle/>
          <a:p>
            <a:r>
              <a:rPr lang="en-US" sz="2800" dirty="0" err="1">
                <a:solidFill>
                  <a:srgbClr val="000000"/>
                </a:solidFill>
                <a:latin typeface="Courier New" panose="02070309020205020404" pitchFamily="49" charset="0"/>
              </a:rPr>
              <a:t>book_path</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"Count-of-monte-cristo.txt"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book_file</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open</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book_path</a:t>
            </a:r>
            <a:r>
              <a:rPr lang="en-US" sz="2800" b="1" dirty="0">
                <a:solidFill>
                  <a:srgbClr val="000080"/>
                </a:solidFill>
                <a:latin typeface="Courier New" panose="02070309020205020404" pitchFamily="49" charset="0"/>
              </a:rPr>
              <a:t>)</a:t>
            </a:r>
          </a:p>
          <a:p>
            <a:endParaRPr lang="en-US" sz="2800" dirty="0">
              <a:solidFill>
                <a:srgbClr val="000000"/>
              </a:solidFill>
              <a:latin typeface="Courier New" panose="02070309020205020404" pitchFamily="49" charset="0"/>
            </a:endParaRPr>
          </a:p>
          <a:p>
            <a:r>
              <a:rPr lang="en-US" sz="2800" dirty="0">
                <a:solidFill>
                  <a:srgbClr val="808040"/>
                </a:solidFill>
                <a:highlight>
                  <a:srgbClr val="FFFFFF"/>
                </a:highlight>
                <a:latin typeface="Courier New" panose="02070309020205020404" pitchFamily="49" charset="0"/>
              </a:rPr>
              <a:t># ... Do some stuff</a:t>
            </a:r>
            <a:endParaRPr lang="en-US" sz="2800" dirty="0">
              <a:solidFill>
                <a:srgbClr val="000000"/>
              </a:solidFill>
              <a:highlight>
                <a:srgbClr val="FFFFFF"/>
              </a:highlight>
              <a:latin typeface="Courier New" panose="02070309020205020404" pitchFamily="49" charset="0"/>
            </a:endParaRPr>
          </a:p>
          <a:p>
            <a:endParaRPr lang="en-US" sz="2800" dirty="0">
              <a:solidFill>
                <a:srgbClr val="000000"/>
              </a:solidFill>
              <a:highlight>
                <a:srgbClr val="FFFFFF"/>
              </a:highlight>
              <a:latin typeface="Courier New" panose="02070309020205020404" pitchFamily="49" charset="0"/>
            </a:endParaRPr>
          </a:p>
          <a:p>
            <a:r>
              <a:rPr lang="en-US" sz="2800" dirty="0" err="1">
                <a:solidFill>
                  <a:srgbClr val="000000"/>
                </a:solidFill>
                <a:highlight>
                  <a:srgbClr val="FFFFFF"/>
                </a:highlight>
                <a:latin typeface="Courier New" panose="02070309020205020404" pitchFamily="49" charset="0"/>
              </a:rPr>
              <a:t>book_file</a:t>
            </a:r>
            <a:r>
              <a:rPr lang="en-US" sz="2800" b="1" dirty="0" err="1">
                <a:solidFill>
                  <a:srgbClr val="000080"/>
                </a:solidFill>
                <a:highlight>
                  <a:srgbClr val="FFFFFF"/>
                </a:highlight>
                <a:latin typeface="Courier New" panose="02070309020205020404" pitchFamily="49" charset="0"/>
              </a:rPr>
              <a:t>.</a:t>
            </a:r>
            <a:r>
              <a:rPr lang="en-US" sz="2800" dirty="0" err="1">
                <a:solidFill>
                  <a:srgbClr val="000000"/>
                </a:solidFill>
                <a:highlight>
                  <a:srgbClr val="FFFFFF"/>
                </a:highlight>
                <a:latin typeface="Courier New" panose="02070309020205020404" pitchFamily="49" charset="0"/>
              </a:rPr>
              <a:t>close</a:t>
            </a:r>
            <a:r>
              <a:rPr lang="en-US" sz="2800" b="1" dirty="0">
                <a:solidFill>
                  <a:srgbClr val="000080"/>
                </a:solidFill>
                <a:highlight>
                  <a:srgbClr val="FFFFFF"/>
                </a:highlight>
                <a:latin typeface="Courier New" panose="02070309020205020404" pitchFamily="49" charset="0"/>
              </a:rPr>
              <a:t>()</a:t>
            </a:r>
            <a:endParaRPr lang="en-US" sz="2800" dirty="0">
              <a:solidFill>
                <a:srgbClr val="000000"/>
              </a:solidFill>
              <a:latin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398CD422-1C2B-4223-9D76-7A23089054A0}"/>
              </a:ext>
            </a:extLst>
          </p:cNvPr>
          <p:cNvSpPr/>
          <p:nvPr/>
        </p:nvSpPr>
        <p:spPr>
          <a:xfrm>
            <a:off x="6080761" y="4801532"/>
            <a:ext cx="1441474" cy="943660"/>
          </a:xfrm>
          <a:prstGeom prst="wedgeRoundRectCallout">
            <a:avLst>
              <a:gd name="adj1" fmla="val -116721"/>
              <a:gd name="adj2" fmla="val -507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Close method</a:t>
            </a:r>
          </a:p>
        </p:txBody>
      </p:sp>
      <p:pic>
        <p:nvPicPr>
          <p:cNvPr id="3" name="Audio 2">
            <a:hlinkClick r:id="" action="ppaction://media"/>
            <a:extLst>
              <a:ext uri="{FF2B5EF4-FFF2-40B4-BE49-F238E27FC236}">
                <a16:creationId xmlns:a16="http://schemas.microsoft.com/office/drawing/2014/main" id="{14661088-AE5D-4BB1-AB2A-AF8C43352B7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929563081"/>
      </p:ext>
    </p:extLst>
  </p:cSld>
  <p:clrMapOvr>
    <a:masterClrMapping/>
  </p:clrMapOvr>
  <mc:AlternateContent xmlns:mc="http://schemas.openxmlformats.org/markup-compatibility/2006" xmlns:p14="http://schemas.microsoft.com/office/powerpoint/2010/main">
    <mc:Choice Requires="p14">
      <p:transition spd="med" p14:dur="700" advTm="12003">
        <p:fade/>
      </p:transition>
    </mc:Choice>
    <mc:Fallback xmlns="">
      <p:transition spd="med" advTm="1200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5255-42BF-4E8F-8511-991484A4E873}"/>
              </a:ext>
            </a:extLst>
          </p:cNvPr>
          <p:cNvSpPr>
            <a:spLocks noGrp="1"/>
          </p:cNvSpPr>
          <p:nvPr>
            <p:ph type="title"/>
          </p:nvPr>
        </p:nvSpPr>
        <p:spPr/>
        <p:txBody>
          <a:bodyPr/>
          <a:lstStyle/>
          <a:p>
            <a:r>
              <a:rPr lang="en-US" dirty="0" err="1"/>
              <a:t>FileNotFoundError</a:t>
            </a:r>
            <a:endParaRPr lang="en-US" dirty="0"/>
          </a:p>
        </p:txBody>
      </p:sp>
      <p:graphicFrame>
        <p:nvGraphicFramePr>
          <p:cNvPr id="4" name="Content Placeholder 3">
            <a:extLst>
              <a:ext uri="{FF2B5EF4-FFF2-40B4-BE49-F238E27FC236}">
                <a16:creationId xmlns:a16="http://schemas.microsoft.com/office/drawing/2014/main" id="{00960A8E-C08E-43C4-9681-D92B56DCFA34}"/>
              </a:ext>
            </a:extLst>
          </p:cNvPr>
          <p:cNvGraphicFramePr>
            <a:graphicFrameLocks noGrp="1"/>
          </p:cNvGraphicFramePr>
          <p:nvPr>
            <p:ph idx="1"/>
            <p:extLst>
              <p:ext uri="{D42A27DB-BD31-4B8C-83A1-F6EECF244321}">
                <p14:modId xmlns:p14="http://schemas.microsoft.com/office/powerpoint/2010/main" val="3344527720"/>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2">
            <a:hlinkClick r:id="" action="ppaction://media"/>
            <a:extLst>
              <a:ext uri="{FF2B5EF4-FFF2-40B4-BE49-F238E27FC236}">
                <a16:creationId xmlns:a16="http://schemas.microsoft.com/office/drawing/2014/main" id="{E605C1A5-DE4B-4069-8D85-BF93B50D3AC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947677104"/>
      </p:ext>
    </p:extLst>
  </p:cSld>
  <p:clrMapOvr>
    <a:masterClrMapping/>
  </p:clrMapOvr>
  <mc:AlternateContent xmlns:mc="http://schemas.openxmlformats.org/markup-compatibility/2006" xmlns:p14="http://schemas.microsoft.com/office/powerpoint/2010/main">
    <mc:Choice Requires="p14">
      <p:transition spd="med" p14:dur="700" advTm="28988">
        <p:fade/>
      </p:transition>
    </mc:Choice>
    <mc:Fallback xmlns="">
      <p:transition spd="med" advTm="289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ADFB-84FD-4C3F-86AA-D2531A15829E}"/>
              </a:ext>
            </a:extLst>
          </p:cNvPr>
          <p:cNvSpPr>
            <a:spLocks noGrp="1"/>
          </p:cNvSpPr>
          <p:nvPr>
            <p:ph type="title"/>
          </p:nvPr>
        </p:nvSpPr>
        <p:spPr/>
        <p:txBody>
          <a:bodyPr/>
          <a:lstStyle/>
          <a:p>
            <a:r>
              <a:rPr lang="en-US" dirty="0"/>
              <a:t>Example File Processing</a:t>
            </a:r>
          </a:p>
        </p:txBody>
      </p:sp>
      <p:sp>
        <p:nvSpPr>
          <p:cNvPr id="5" name="Rectangle 4">
            <a:extLst>
              <a:ext uri="{FF2B5EF4-FFF2-40B4-BE49-F238E27FC236}">
                <a16:creationId xmlns:a16="http://schemas.microsoft.com/office/drawing/2014/main" id="{70152A33-7E74-46DE-B8DF-29E88A475596}"/>
              </a:ext>
            </a:extLst>
          </p:cNvPr>
          <p:cNvSpPr/>
          <p:nvPr/>
        </p:nvSpPr>
        <p:spPr>
          <a:xfrm>
            <a:off x="1143000" y="1965960"/>
            <a:ext cx="6845060" cy="4154984"/>
          </a:xfrm>
          <a:prstGeom prst="rect">
            <a:avLst/>
          </a:prstGeom>
        </p:spPr>
        <p:txBody>
          <a:bodyPr wrap="square">
            <a:spAutoFit/>
          </a:bodyPr>
          <a:lstStyle/>
          <a:p>
            <a:r>
              <a:rPr lang="en-US" sz="2400" dirty="0" err="1">
                <a:solidFill>
                  <a:srgbClr val="000000"/>
                </a:solidFill>
                <a:highlight>
                  <a:srgbClr val="FFFFFF"/>
                </a:highlight>
                <a:latin typeface="Courier New" panose="02070309020205020404" pitchFamily="49" charset="0"/>
              </a:rPr>
              <a:t>data_path</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8080"/>
                </a:solidFill>
                <a:highlight>
                  <a:srgbClr val="FFFFFF"/>
                </a:highlight>
                <a:latin typeface="Courier New" panose="02070309020205020404" pitchFamily="49" charset="0"/>
              </a:rPr>
              <a:t>'scores.txt'</a:t>
            </a:r>
            <a:endParaRPr lang="en-US" sz="2400" dirty="0">
              <a:solidFill>
                <a:srgbClr val="000000"/>
              </a:solidFill>
              <a:highlight>
                <a:srgbClr val="FFFFFF"/>
              </a:highlight>
              <a:latin typeface="Courier New" panose="02070309020205020404" pitchFamily="49" charset="0"/>
            </a:endParaRPr>
          </a:p>
          <a:p>
            <a:r>
              <a:rPr lang="en-US" sz="2400" dirty="0" err="1">
                <a:solidFill>
                  <a:srgbClr val="000000"/>
                </a:solidFill>
                <a:highlight>
                  <a:srgbClr val="FFFFFF"/>
                </a:highlight>
                <a:latin typeface="Courier New" panose="02070309020205020404" pitchFamily="49" charset="0"/>
              </a:rPr>
              <a:t>data_file</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open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data_path</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err="1">
                <a:solidFill>
                  <a:srgbClr val="000000"/>
                </a:solidFill>
                <a:highlight>
                  <a:srgbClr val="FFFFFF"/>
                </a:highlight>
                <a:latin typeface="Courier New" panose="02070309020205020404" pitchFamily="49" charset="0"/>
              </a:rPr>
              <a:t>score_sum</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0</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line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data_file</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line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line</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strip</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score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line</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it-IT" sz="2400" dirty="0">
                <a:solidFill>
                  <a:srgbClr val="000000"/>
                </a:solidFill>
                <a:highlight>
                  <a:srgbClr val="FFFFFF"/>
                </a:highlight>
                <a:latin typeface="Courier New" panose="02070309020205020404" pitchFamily="49" charset="0"/>
              </a:rPr>
              <a:t>    score_sum </a:t>
            </a:r>
            <a:r>
              <a:rPr lang="it-IT" sz="2400" b="1" dirty="0">
                <a:solidFill>
                  <a:srgbClr val="000080"/>
                </a:solidFill>
                <a:highlight>
                  <a:srgbClr val="FFFFFF"/>
                </a:highlight>
                <a:latin typeface="Courier New" panose="02070309020205020404" pitchFamily="49" charset="0"/>
              </a:rPr>
              <a:t>=</a:t>
            </a:r>
            <a:r>
              <a:rPr lang="it-IT" sz="2400" dirty="0">
                <a:solidFill>
                  <a:srgbClr val="000000"/>
                </a:solidFill>
                <a:highlight>
                  <a:srgbClr val="FFFFFF"/>
                </a:highlight>
                <a:latin typeface="Courier New" panose="02070309020205020404" pitchFamily="49" charset="0"/>
              </a:rPr>
              <a:t> score_sum </a:t>
            </a:r>
            <a:r>
              <a:rPr lang="it-IT" sz="2400" b="1" dirty="0">
                <a:solidFill>
                  <a:srgbClr val="000080"/>
                </a:solidFill>
                <a:highlight>
                  <a:srgbClr val="FFFFFF"/>
                </a:highlight>
                <a:latin typeface="Courier New" panose="02070309020205020404" pitchFamily="49" charset="0"/>
              </a:rPr>
              <a:t>+</a:t>
            </a:r>
            <a:r>
              <a:rPr lang="it-IT" sz="2400" dirty="0">
                <a:solidFill>
                  <a:srgbClr val="000000"/>
                </a:solidFill>
                <a:highlight>
                  <a:srgbClr val="FFFFFF"/>
                </a:highlight>
                <a:latin typeface="Courier New" panose="02070309020205020404" pitchFamily="49" charset="0"/>
              </a:rPr>
              <a:t> score</a:t>
            </a:r>
          </a:p>
          <a:p>
            <a:endParaRPr lang="en-US" sz="2400" dirty="0">
              <a:solidFill>
                <a:srgbClr val="000000"/>
              </a:solidFill>
              <a:highlight>
                <a:srgbClr val="FFFFFF"/>
              </a:highlight>
              <a:latin typeface="Courier New" panose="02070309020205020404" pitchFamily="49" charset="0"/>
            </a:endParaRPr>
          </a:p>
          <a:p>
            <a:r>
              <a:rPr lang="en-US" sz="2400" dirty="0" err="1">
                <a:solidFill>
                  <a:srgbClr val="000000"/>
                </a:solidFill>
                <a:highlight>
                  <a:srgbClr val="FFFFFF"/>
                </a:highlight>
                <a:latin typeface="Courier New" panose="02070309020205020404" pitchFamily="49" charset="0"/>
              </a:rPr>
              <a:t>data_file</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score_sum</a:t>
            </a:r>
            <a:r>
              <a:rPr lang="en-US" sz="2400" b="1" dirty="0">
                <a:solidFill>
                  <a:srgbClr val="000080"/>
                </a:solidFill>
                <a:highlight>
                  <a:srgbClr val="FFFFFF"/>
                </a:highlight>
                <a:latin typeface="Courier New" panose="02070309020205020404" pitchFamily="49" charset="0"/>
              </a:rPr>
              <a:t>)</a:t>
            </a:r>
            <a:endParaRPr lang="en-US" sz="4800" dirty="0"/>
          </a:p>
        </p:txBody>
      </p:sp>
      <p:sp>
        <p:nvSpPr>
          <p:cNvPr id="6" name="Rectangle: Folded Corner 5">
            <a:extLst>
              <a:ext uri="{FF2B5EF4-FFF2-40B4-BE49-F238E27FC236}">
                <a16:creationId xmlns:a16="http://schemas.microsoft.com/office/drawing/2014/main" id="{536DEAA1-2103-414C-9C8A-A7F08F9340B2}"/>
              </a:ext>
            </a:extLst>
          </p:cNvPr>
          <p:cNvSpPr/>
          <p:nvPr/>
        </p:nvSpPr>
        <p:spPr>
          <a:xfrm>
            <a:off x="9230982" y="1965960"/>
            <a:ext cx="2224897" cy="2421076"/>
          </a:xfrm>
          <a:prstGeom prst="foldedCorner">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3200" dirty="0">
                <a:solidFill>
                  <a:srgbClr val="008000"/>
                </a:solidFill>
                <a:latin typeface="Courier New" panose="02070309020205020404" pitchFamily="49" charset="0"/>
              </a:rPr>
              <a:t>10</a:t>
            </a:r>
          </a:p>
          <a:p>
            <a:r>
              <a:rPr lang="en-US" sz="3200" dirty="0">
                <a:solidFill>
                  <a:srgbClr val="008000"/>
                </a:solidFill>
                <a:latin typeface="Courier New" panose="02070309020205020404" pitchFamily="49" charset="0"/>
              </a:rPr>
              <a:t>55</a:t>
            </a:r>
          </a:p>
          <a:p>
            <a:r>
              <a:rPr lang="en-US" sz="3200" dirty="0">
                <a:solidFill>
                  <a:srgbClr val="008000"/>
                </a:solidFill>
                <a:latin typeface="Courier New" panose="02070309020205020404" pitchFamily="49" charset="0"/>
              </a:rPr>
              <a:t>32</a:t>
            </a:r>
          </a:p>
          <a:p>
            <a:r>
              <a:rPr lang="en-US" sz="3200" dirty="0">
                <a:solidFill>
                  <a:srgbClr val="008000"/>
                </a:solidFill>
                <a:latin typeface="Courier New" panose="02070309020205020404" pitchFamily="49" charset="0"/>
              </a:rPr>
              <a:t>5</a:t>
            </a:r>
            <a:endParaRPr lang="en-US" sz="3200" dirty="0"/>
          </a:p>
        </p:txBody>
      </p:sp>
      <p:sp>
        <p:nvSpPr>
          <p:cNvPr id="7" name="TextBox 6">
            <a:extLst>
              <a:ext uri="{FF2B5EF4-FFF2-40B4-BE49-F238E27FC236}">
                <a16:creationId xmlns:a16="http://schemas.microsoft.com/office/drawing/2014/main" id="{1FCE8240-B68C-404B-9D1B-0F8D15040D87}"/>
              </a:ext>
            </a:extLst>
          </p:cNvPr>
          <p:cNvSpPr txBox="1"/>
          <p:nvPr/>
        </p:nvSpPr>
        <p:spPr>
          <a:xfrm>
            <a:off x="9481655" y="4387036"/>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scores.txt</a:t>
            </a:r>
          </a:p>
        </p:txBody>
      </p:sp>
      <p:pic>
        <p:nvPicPr>
          <p:cNvPr id="3" name="Audio 2">
            <a:hlinkClick r:id="" action="ppaction://media"/>
            <a:extLst>
              <a:ext uri="{FF2B5EF4-FFF2-40B4-BE49-F238E27FC236}">
                <a16:creationId xmlns:a16="http://schemas.microsoft.com/office/drawing/2014/main" id="{6F2618DD-DBE0-4FE6-9E7C-490D23C254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266891691"/>
      </p:ext>
    </p:extLst>
  </p:cSld>
  <p:clrMapOvr>
    <a:masterClrMapping/>
  </p:clrMapOvr>
  <mc:AlternateContent xmlns:mc="http://schemas.openxmlformats.org/markup-compatibility/2006" xmlns:p14="http://schemas.microsoft.com/office/powerpoint/2010/main">
    <mc:Choice Requires="p14">
      <p:transition spd="med" p14:dur="700" advTm="35340">
        <p:fade/>
      </p:transition>
    </mc:Choice>
    <mc:Fallback xmlns="">
      <p:transition spd="med" advTm="3534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sz="2800" dirty="0" smtClean="0"/>
        </a:defPPr>
      </a:lstStyle>
      <a:style>
        <a:lnRef idx="1">
          <a:schemeClr val="accent3"/>
        </a:lnRef>
        <a:fillRef idx="2">
          <a:schemeClr val="accent3"/>
        </a:fillRef>
        <a:effectRef idx="1">
          <a:schemeClr val="accent3"/>
        </a:effectRef>
        <a:fontRef idx="minor">
          <a:schemeClr val="dk1"/>
        </a:fontRef>
      </a:style>
    </a:spDef>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19024</TotalTime>
  <Words>786</Words>
  <Application>Microsoft Office PowerPoint</Application>
  <PresentationFormat>Widescreen</PresentationFormat>
  <Paragraphs>87</Paragraphs>
  <Slides>8</Slides>
  <Notes>8</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Corbel</vt:lpstr>
      <vt:lpstr>Courier New</vt:lpstr>
      <vt:lpstr>Basis</vt:lpstr>
      <vt:lpstr>Files</vt:lpstr>
      <vt:lpstr>Files</vt:lpstr>
      <vt:lpstr>Opening</vt:lpstr>
      <vt:lpstr>Reading</vt:lpstr>
      <vt:lpstr>For Loops and Files</vt:lpstr>
      <vt:lpstr>Closing Files</vt:lpstr>
      <vt:lpstr>FileNotFoundError</vt:lpstr>
      <vt:lpstr>Example File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506</cp:revision>
  <dcterms:created xsi:type="dcterms:W3CDTF">2017-06-09T19:25:05Z</dcterms:created>
  <dcterms:modified xsi:type="dcterms:W3CDTF">2017-10-05T15:17:14Z</dcterms:modified>
</cp:coreProperties>
</file>