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CBDE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3026" autoAdjust="0"/>
  </p:normalViewPr>
  <p:slideViewPr>
    <p:cSldViewPr snapToGrid="0" showGuides="1">
      <p:cViewPr varScale="1">
        <p:scale>
          <a:sx n="56" d="100"/>
          <a:sy n="56" d="100"/>
        </p:scale>
        <p:origin x="1176" y="78"/>
      </p:cViewPr>
      <p:guideLst>
        <p:guide orient="horz" pos="2112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862" y="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20E7DF3-FE02-4A7A-88AA-0B8EF24DA87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699D154-C081-4433-AC07-661EE691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3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learn about Sets.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9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Sets are a lot like lists, since they are a sequence of elements.</a:t>
            </a:r>
          </a:p>
          <a:p>
            <a:r>
              <a:rPr lang="en-US" dirty="0"/>
              <a:t>However, sets do not allow duplicate elements, and the order of the elements does not matter.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55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create a set, the syntax is similar to defining a list or a tuple.</a:t>
            </a:r>
          </a:p>
          <a:p>
            <a:r>
              <a:rPr lang="en-US" dirty="0"/>
              <a:t>However, instead of square brackets or parentheses, sets are created with curly braces.</a:t>
            </a:r>
          </a:p>
          <a:p>
            <a:r>
              <a:rPr lang="en-US" dirty="0"/>
              <a:t>This means that sets may also look similar to dictionaries.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59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fact, you might think of a Set as a dictionary with only keys and no values.</a:t>
            </a:r>
          </a:p>
          <a:p>
            <a:r>
              <a:rPr lang="en-US" dirty="0"/>
              <a:t>Both the elements of a set and the keys of a dictionary must be unique, and the order does not matter.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54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of the same operations you use on a list work on a set, including the membership operator "in".</a:t>
            </a:r>
          </a:p>
          <a:p>
            <a:r>
              <a:rPr lang="en-US" dirty="0"/>
              <a:t>Of course, you cannot look up individual items in a Set, so most of the time all you want to do is test membership.</a:t>
            </a:r>
          </a:p>
          <a:p>
            <a:r>
              <a:rPr lang="en-US" dirty="0"/>
              <a:t>In some cases, the methods have different names; for instance, instead of append, you add to a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13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very common use case for sets is to remove duplicate elements from a list.</a:t>
            </a:r>
          </a:p>
          <a:p>
            <a:r>
              <a:rPr lang="en-US" dirty="0"/>
              <a:t>This is done very easily by using the built-in "set" function, which consumes a sequence and returns a set.</a:t>
            </a:r>
          </a:p>
          <a:p>
            <a:r>
              <a:rPr lang="en-US" dirty="0"/>
              <a:t>Since sets do not allow duplicate elements, passing in a list will remove any duplicate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38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950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0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5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232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2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buClrTx/>
              <a:defRPr sz="3200">
                <a:solidFill>
                  <a:schemeClr val="tx1"/>
                </a:solidFill>
              </a:defRPr>
            </a:lvl1pPr>
            <a:lvl2pPr>
              <a:buClrTx/>
              <a:defRPr sz="2800">
                <a:solidFill>
                  <a:schemeClr val="tx1"/>
                </a:solidFill>
              </a:defRPr>
            </a:lvl2pPr>
            <a:lvl3pPr>
              <a:buClrTx/>
              <a:defRPr sz="2400">
                <a:solidFill>
                  <a:schemeClr val="tx1"/>
                </a:solidFill>
              </a:defRPr>
            </a:lvl3pPr>
            <a:lvl4pPr>
              <a:buClrTx/>
              <a:defRPr sz="2000">
                <a:solidFill>
                  <a:schemeClr val="tx1"/>
                </a:solidFill>
              </a:defRPr>
            </a:lvl4pPr>
            <a:lvl5pPr>
              <a:buClrTx/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21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Tx/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30BA-40E2-46F9-AF7E-383A31916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DB7E2-50CB-4BEE-9464-FFA228A3F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Programming in Python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339EFA09-E254-4235-9541-B17484CA462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59">
        <p:fade/>
      </p:transition>
    </mc:Choice>
    <mc:Fallback xmlns="">
      <p:transition spd="med" advTm="31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A0BB-1634-4FB9-82BA-8E7EDD8D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8D95E4-4F26-4CB8-A51B-455744CBD836}"/>
              </a:ext>
            </a:extLst>
          </p:cNvPr>
          <p:cNvSpPr/>
          <p:nvPr/>
        </p:nvSpPr>
        <p:spPr>
          <a:xfrm>
            <a:off x="897147" y="2587925"/>
            <a:ext cx="6176513" cy="34160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dirty="0"/>
              <a:t>Sets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736419-3BB3-4088-9773-BB774CD8805F}"/>
              </a:ext>
            </a:extLst>
          </p:cNvPr>
          <p:cNvSpPr/>
          <p:nvPr/>
        </p:nvSpPr>
        <p:spPr>
          <a:xfrm>
            <a:off x="4900957" y="2587925"/>
            <a:ext cx="6915509" cy="3416060"/>
          </a:xfrm>
          <a:prstGeom prst="ellipse">
            <a:avLst/>
          </a:prstGeom>
          <a:solidFill>
            <a:srgbClr val="ADCBDE">
              <a:alpha val="45098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dirty="0"/>
              <a:t>Lists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1FAE5-99BE-4639-9AC2-D52547600EAF}"/>
              </a:ext>
            </a:extLst>
          </p:cNvPr>
          <p:cNvSpPr txBox="1"/>
          <p:nvPr/>
        </p:nvSpPr>
        <p:spPr>
          <a:xfrm>
            <a:off x="1238269" y="3835440"/>
            <a:ext cx="28859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Order does not matter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 duplicates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8D23E0-C3A8-447E-B833-94093EFBB17A}"/>
              </a:ext>
            </a:extLst>
          </p:cNvPr>
          <p:cNvSpPr txBox="1"/>
          <p:nvPr/>
        </p:nvSpPr>
        <p:spPr>
          <a:xfrm>
            <a:off x="4900957" y="4050885"/>
            <a:ext cx="20942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Sequence of elements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E09098-8E25-4202-993A-36A7D0402ABE}"/>
              </a:ext>
            </a:extLst>
          </p:cNvPr>
          <p:cNvSpPr txBox="1"/>
          <p:nvPr/>
        </p:nvSpPr>
        <p:spPr>
          <a:xfrm>
            <a:off x="7945703" y="4050885"/>
            <a:ext cx="32704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Order matters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Duplicates allowed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EC5D45C-7E0E-4993-8E0F-B95520F1303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1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652">
        <p:fade/>
      </p:transition>
    </mc:Choice>
    <mc:Fallback xmlns="">
      <p:transition spd="med" advTm="126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E0FE-E599-4092-B10A-626E4D99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Literal Syntax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86C5C2-60DA-4589-8F6A-0596981CEAC5}"/>
              </a:ext>
            </a:extLst>
          </p:cNvPr>
          <p:cNvSpPr/>
          <p:nvPr/>
        </p:nvSpPr>
        <p:spPr>
          <a:xfrm>
            <a:off x="1889928" y="3746797"/>
            <a:ext cx="8347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fruits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"Apple"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"Banana"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"Orange"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2800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4C257DB-B3BD-435A-B6DE-DC24AE110FE5}"/>
              </a:ext>
            </a:extLst>
          </p:cNvPr>
          <p:cNvSpPr/>
          <p:nvPr/>
        </p:nvSpPr>
        <p:spPr>
          <a:xfrm>
            <a:off x="5451895" y="5193101"/>
            <a:ext cx="1656272" cy="460938"/>
          </a:xfrm>
          <a:prstGeom prst="wedgeRoundRectCallout">
            <a:avLst>
              <a:gd name="adj1" fmla="val -77853"/>
              <a:gd name="adj2" fmla="val -26375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Elements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012DE3CE-D7D2-4E42-9733-074AC9E8B165}"/>
              </a:ext>
            </a:extLst>
          </p:cNvPr>
          <p:cNvSpPr/>
          <p:nvPr/>
        </p:nvSpPr>
        <p:spPr>
          <a:xfrm>
            <a:off x="3483634" y="2262191"/>
            <a:ext cx="1245079" cy="854935"/>
          </a:xfrm>
          <a:prstGeom prst="wedgeRoundRectCallout">
            <a:avLst>
              <a:gd name="adj1" fmla="val -10499"/>
              <a:gd name="adj2" fmla="val 11715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Curly brace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AE4CFCC-34CC-460E-AA0C-5609A17FA50C}"/>
              </a:ext>
            </a:extLst>
          </p:cNvPr>
          <p:cNvSpPr/>
          <p:nvPr/>
        </p:nvSpPr>
        <p:spPr>
          <a:xfrm>
            <a:off x="5139906" y="2595631"/>
            <a:ext cx="1467928" cy="581334"/>
          </a:xfrm>
          <a:prstGeom prst="wedgeRoundRectCallout">
            <a:avLst>
              <a:gd name="adj1" fmla="val -12850"/>
              <a:gd name="adj2" fmla="val 15277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Comma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1E1A6FB-C935-42AC-9788-7E0A389E9A1F}"/>
              </a:ext>
            </a:extLst>
          </p:cNvPr>
          <p:cNvSpPr/>
          <p:nvPr/>
        </p:nvSpPr>
        <p:spPr>
          <a:xfrm>
            <a:off x="5451895" y="5193101"/>
            <a:ext cx="1656272" cy="460938"/>
          </a:xfrm>
          <a:prstGeom prst="wedgeRoundRectCallout">
            <a:avLst>
              <a:gd name="adj1" fmla="val 32564"/>
              <a:gd name="adj2" fmla="val -27498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Elements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6EFC041-EE13-4BDF-857C-D0164C735F8E}"/>
              </a:ext>
            </a:extLst>
          </p:cNvPr>
          <p:cNvSpPr/>
          <p:nvPr/>
        </p:nvSpPr>
        <p:spPr>
          <a:xfrm>
            <a:off x="5451895" y="5193101"/>
            <a:ext cx="1656272" cy="460938"/>
          </a:xfrm>
          <a:prstGeom prst="wedgeRoundRectCallout">
            <a:avLst>
              <a:gd name="adj1" fmla="val 151314"/>
              <a:gd name="adj2" fmla="val -25252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Elements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785EFF59-65DC-4B81-A2C0-EAAAF23DD8A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7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228">
        <p:fade/>
      </p:transition>
    </mc:Choice>
    <mc:Fallback xmlns="">
      <p:transition spd="med" advTm="1822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428B-8193-417E-8787-DBD6DC07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vs. Sets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368AE5F-8AB0-4652-9503-5D0A198AD0B3}"/>
              </a:ext>
            </a:extLst>
          </p:cNvPr>
          <p:cNvSpPr/>
          <p:nvPr/>
        </p:nvSpPr>
        <p:spPr>
          <a:xfrm>
            <a:off x="897147" y="2242868"/>
            <a:ext cx="7815532" cy="376111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/>
              <a:t>Sets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F34F32-ECAB-44A5-BEEB-4C79ABDC4492}"/>
              </a:ext>
            </a:extLst>
          </p:cNvPr>
          <p:cNvSpPr/>
          <p:nvPr/>
        </p:nvSpPr>
        <p:spPr>
          <a:xfrm>
            <a:off x="3933645" y="2242868"/>
            <a:ext cx="7882821" cy="3761117"/>
          </a:xfrm>
          <a:prstGeom prst="ellipse">
            <a:avLst/>
          </a:prstGeom>
          <a:solidFill>
            <a:srgbClr val="ADCBDE">
              <a:alpha val="45098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2800" dirty="0"/>
              <a:t>Dictionaries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E53189-C1DC-47B7-9A57-B45066470EE2}"/>
              </a:ext>
            </a:extLst>
          </p:cNvPr>
          <p:cNvSpPr txBox="1"/>
          <p:nvPr/>
        </p:nvSpPr>
        <p:spPr>
          <a:xfrm>
            <a:off x="1238269" y="3789275"/>
            <a:ext cx="28859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Has only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807B7-B3B1-43A8-963B-5612C4C44777}"/>
              </a:ext>
            </a:extLst>
          </p:cNvPr>
          <p:cNvSpPr txBox="1"/>
          <p:nvPr/>
        </p:nvSpPr>
        <p:spPr>
          <a:xfrm>
            <a:off x="4124183" y="3573831"/>
            <a:ext cx="41226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Sequence of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 duplicates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Order does not matter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D80803-88FF-45F0-9C7A-4CA12836A046}"/>
              </a:ext>
            </a:extLst>
          </p:cNvPr>
          <p:cNvSpPr txBox="1"/>
          <p:nvPr/>
        </p:nvSpPr>
        <p:spPr>
          <a:xfrm>
            <a:off x="9053801" y="3789275"/>
            <a:ext cx="2185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Has keys and values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57570E5-9F0F-4340-9AA9-DC0C0E86201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4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379">
        <p:fade/>
      </p:transition>
    </mc:Choice>
    <mc:Fallback xmlns="">
      <p:transition spd="med" advTm="153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47CA6-18DD-4825-84AE-2E65C782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D1076C-9661-4B6E-8CA3-DC3D1CF6605B}"/>
              </a:ext>
            </a:extLst>
          </p:cNvPr>
          <p:cNvSpPr/>
          <p:nvPr/>
        </p:nvSpPr>
        <p:spPr>
          <a:xfrm>
            <a:off x="1143000" y="1965960"/>
            <a:ext cx="98755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fruits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"Apple"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"Banana"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"Orange"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"Apple"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fruits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"Cake"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fruits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fruits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"Pineapple"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fruits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'Apple'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'Banana'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'Pineapple'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'Orange'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2400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55E96A0B-543A-471B-A1BA-B615B46A7165}"/>
              </a:ext>
            </a:extLst>
          </p:cNvPr>
          <p:cNvSpPr/>
          <p:nvPr/>
        </p:nvSpPr>
        <p:spPr>
          <a:xfrm>
            <a:off x="6057900" y="2776322"/>
            <a:ext cx="3001992" cy="506083"/>
          </a:xfrm>
          <a:prstGeom prst="wedgeRoundRectCallout">
            <a:avLst>
              <a:gd name="adj1" fmla="val -70258"/>
              <a:gd name="adj2" fmla="val 113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Membership test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DDA34B9-01AB-4D5E-BD16-0C17165054EC}"/>
              </a:ext>
            </a:extLst>
          </p:cNvPr>
          <p:cNvSpPr/>
          <p:nvPr/>
        </p:nvSpPr>
        <p:spPr>
          <a:xfrm>
            <a:off x="6057900" y="3792333"/>
            <a:ext cx="3001992" cy="506083"/>
          </a:xfrm>
          <a:prstGeom prst="wedgeRoundRectCallout">
            <a:avLst>
              <a:gd name="adj1" fmla="val -70258"/>
              <a:gd name="adj2" fmla="val 113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Membership test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D2AB57D-3DD7-4BD3-A1DB-9F01115BA6AC}"/>
              </a:ext>
            </a:extLst>
          </p:cNvPr>
          <p:cNvSpPr/>
          <p:nvPr/>
        </p:nvSpPr>
        <p:spPr>
          <a:xfrm>
            <a:off x="6883160" y="4956638"/>
            <a:ext cx="2176732" cy="506083"/>
          </a:xfrm>
          <a:prstGeom prst="wedgeRoundRectCallout">
            <a:avLst>
              <a:gd name="adj1" fmla="val -70258"/>
              <a:gd name="adj2" fmla="val 113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Add to set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74A8D26A-06C5-47E5-8C1E-BE8073F0194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5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999">
        <p:fade/>
      </p:transition>
    </mc:Choice>
    <mc:Fallback xmlns="">
      <p:transition spd="med" advTm="2599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55CE-1191-48E2-B857-3D14CB68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Uniquifying a 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AA3D1F-89E7-48FC-997C-2B46204AFF6F}"/>
              </a:ext>
            </a:extLst>
          </p:cNvPr>
          <p:cNvSpPr/>
          <p:nvPr/>
        </p:nvSpPr>
        <p:spPr>
          <a:xfrm>
            <a:off x="1143000" y="2500078"/>
            <a:ext cx="89772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0000"/>
                </a:solidFill>
                <a:latin typeface="Courier New" panose="02070309020205020404" pitchFamily="49" charset="0"/>
              </a:rPr>
              <a:t>grades </a:t>
            </a:r>
            <a:r>
              <a:rPr lang="sv-SE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v-SE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v-SE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sv-SE" sz="2800" dirty="0">
                <a:solidFill>
                  <a:srgbClr val="800000"/>
                </a:solidFill>
                <a:latin typeface="Courier New" panose="02070309020205020404" pitchFamily="49" charset="0"/>
              </a:rPr>
              <a:t>90</a:t>
            </a:r>
            <a:r>
              <a:rPr lang="sv-SE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v-SE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v-SE" sz="2800" dirty="0">
                <a:solidFill>
                  <a:srgbClr val="800000"/>
                </a:solidFill>
                <a:latin typeface="Courier New" panose="02070309020205020404" pitchFamily="49" charset="0"/>
              </a:rPr>
              <a:t>95</a:t>
            </a:r>
            <a:r>
              <a:rPr lang="sv-SE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v-SE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v-SE" sz="2800" dirty="0">
                <a:solidFill>
                  <a:srgbClr val="800000"/>
                </a:solidFill>
                <a:latin typeface="Courier New" panose="02070309020205020404" pitchFamily="49" charset="0"/>
              </a:rPr>
              <a:t>90</a:t>
            </a:r>
            <a:r>
              <a:rPr lang="sv-SE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v-SE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v-SE" sz="2800" dirty="0">
                <a:solidFill>
                  <a:srgbClr val="800000"/>
                </a:solidFill>
                <a:latin typeface="Courier New" panose="02070309020205020404" pitchFamily="49" charset="0"/>
              </a:rPr>
              <a:t>80</a:t>
            </a:r>
            <a:r>
              <a:rPr lang="sv-SE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v-SE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v-SE" sz="2800" dirty="0">
                <a:solidFill>
                  <a:srgbClr val="800000"/>
                </a:solidFill>
                <a:latin typeface="Courier New" panose="02070309020205020404" pitchFamily="49" charset="0"/>
              </a:rPr>
              <a:t>90</a:t>
            </a:r>
            <a:r>
              <a:rPr lang="sv-SE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v-SE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v-SE" sz="2800" dirty="0">
                <a:solidFill>
                  <a:srgbClr val="800000"/>
                </a:solidFill>
                <a:latin typeface="Courier New" panose="02070309020205020404" pitchFamily="49" charset="0"/>
              </a:rPr>
              <a:t>95</a:t>
            </a:r>
            <a:r>
              <a:rPr lang="sv-SE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v-SE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v-SE" sz="2800" dirty="0">
                <a:solidFill>
                  <a:srgbClr val="800000"/>
                </a:solidFill>
                <a:latin typeface="Courier New" panose="02070309020205020404" pitchFamily="49" charset="0"/>
              </a:rPr>
              <a:t>80</a:t>
            </a:r>
            <a:r>
              <a:rPr lang="sv-SE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v-SE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v-SE" sz="2800" dirty="0">
                <a:solidFill>
                  <a:srgbClr val="800000"/>
                </a:solidFill>
                <a:latin typeface="Courier New" panose="02070309020205020404" pitchFamily="49" charset="0"/>
              </a:rPr>
              <a:t>85</a:t>
            </a:r>
            <a:r>
              <a:rPr lang="sv-SE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sv-SE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grades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set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grades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grades</a:t>
            </a:r>
          </a:p>
          <a:p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80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90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85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95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2800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484C924-66B5-429D-9DEB-DC675510E0EE}"/>
              </a:ext>
            </a:extLst>
          </p:cNvPr>
          <p:cNvSpPr/>
          <p:nvPr/>
        </p:nvSpPr>
        <p:spPr>
          <a:xfrm>
            <a:off x="6331789" y="4099583"/>
            <a:ext cx="3588588" cy="1078151"/>
          </a:xfrm>
          <a:prstGeom prst="wedgeRoundRectCallout">
            <a:avLst>
              <a:gd name="adj1" fmla="val -95352"/>
              <a:gd name="adj2" fmla="val -7992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Remove duplicates by converting to a set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00E7911-CE8B-45C2-8062-33621750684F}"/>
              </a:ext>
            </a:extLst>
          </p:cNvPr>
          <p:cNvSpPr/>
          <p:nvPr/>
        </p:nvSpPr>
        <p:spPr>
          <a:xfrm>
            <a:off x="4896929" y="5390669"/>
            <a:ext cx="2728822" cy="1078151"/>
          </a:xfrm>
          <a:prstGeom prst="wedgeRoundRectCallout">
            <a:avLst>
              <a:gd name="adj1" fmla="val -78044"/>
              <a:gd name="adj2" fmla="val -7031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Note: Order is not retained!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5FB04DCD-7271-4120-A7D7-D9C81C08567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4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829">
        <p:fade/>
      </p:transition>
    </mc:Choice>
    <mc:Fallback xmlns="">
      <p:transition spd="med" advTm="3182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 sz="2800" dirty="0" smtClean="0"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11282</TotalTime>
  <Words>430</Words>
  <Application>Microsoft Office PowerPoint</Application>
  <PresentationFormat>Widescreen</PresentationFormat>
  <Paragraphs>69</Paragraphs>
  <Slides>6</Slides>
  <Notes>6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Courier New</vt:lpstr>
      <vt:lpstr>Basis</vt:lpstr>
      <vt:lpstr>Sets</vt:lpstr>
      <vt:lpstr>Sets</vt:lpstr>
      <vt:lpstr>Set Literal Syntax</vt:lpstr>
      <vt:lpstr>Dictionaries vs. Sets</vt:lpstr>
      <vt:lpstr>Using Sets</vt:lpstr>
      <vt:lpstr>Uniquifying a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acbart</dc:creator>
  <cp:lastModifiedBy>acbart</cp:lastModifiedBy>
  <cp:revision>432</cp:revision>
  <dcterms:created xsi:type="dcterms:W3CDTF">2017-06-09T19:25:05Z</dcterms:created>
  <dcterms:modified xsi:type="dcterms:W3CDTF">2017-10-24T20:58:36Z</dcterms:modified>
</cp:coreProperties>
</file>