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C1"/>
    <a:srgbClr val="ADC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80443" autoAdjust="0"/>
  </p:normalViewPr>
  <p:slideViewPr>
    <p:cSldViewPr snapToGrid="0" showGuides="1">
      <p:cViewPr varScale="1">
        <p:scale>
          <a:sx n="54" d="100"/>
          <a:sy n="54" d="100"/>
        </p:scale>
        <p:origin x="1254" y="78"/>
      </p:cViewPr>
      <p:guideLst>
        <p:guide orient="horz" pos="2112"/>
        <p:guide pos="3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0E7DF3-FE02-4A7A-88AA-0B8EF24DA87C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99D154-C081-4433-AC07-661EE69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learn about Functional Programming.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are an amazing idea - encapsulate some code into a single name that can be called repeatedly.</a:t>
            </a:r>
          </a:p>
          <a:p>
            <a:r>
              <a:rPr lang="en-US" dirty="0"/>
              <a:t>We have previously learned how to define functions and then to call them with parentheses.</a:t>
            </a:r>
          </a:p>
          <a:p>
            <a:r>
              <a:rPr lang="en-US" dirty="0"/>
              <a:t>The code below, for instance, defines a function named square that calculates the square of a number and then returns it.</a:t>
            </a:r>
          </a:p>
          <a:p>
            <a:r>
              <a:rPr lang="en-US" dirty="0"/>
              <a:t>We call this function below on the number 10 to get 100.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63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would happen if we didn't have those parentheses?</a:t>
            </a:r>
          </a:p>
          <a:p>
            <a:r>
              <a:rPr lang="en-US" dirty="0"/>
              <a:t>What if we tried to treat the function as a variable?</a:t>
            </a:r>
          </a:p>
          <a:p>
            <a:r>
              <a:rPr lang="en-US" dirty="0"/>
              <a:t>When we try to print out the expression below, the system instead prints out the word "function" and the functions' name.</a:t>
            </a:r>
          </a:p>
          <a:p>
            <a:r>
              <a:rPr lang="en-US" dirty="0"/>
              <a:t>It doesn't compute anything involving the square of a number - how could it, if we didn't even give it a number?</a:t>
            </a:r>
          </a:p>
          <a:p>
            <a:r>
              <a:rPr lang="en-US" dirty="0"/>
              <a:t>Instead, it is simply printing out the function itself!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77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leads to a very surprising fact: functions are a type of value!</a:t>
            </a:r>
          </a:p>
          <a:p>
            <a:r>
              <a:rPr lang="en-US" dirty="0"/>
              <a:t>When we use the define keyword, we're really just creating a box to hold a function value.</a:t>
            </a:r>
          </a:p>
          <a:p>
            <a:r>
              <a:rPr lang="en-US" dirty="0"/>
              <a:t>This is just like creating a variable to hold an integer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7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unlike integers, we cannot add or subtract or multiply functions.</a:t>
            </a:r>
          </a:p>
          <a:p>
            <a:r>
              <a:rPr lang="en-US" dirty="0"/>
              <a:t>Usually, we only use the function name to call the function value with some arguments.</a:t>
            </a:r>
          </a:p>
          <a:p>
            <a:r>
              <a:rPr lang="en-US" dirty="0"/>
              <a:t>However, we will soon see another use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0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50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232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2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buClrTx/>
              <a:defRPr sz="3200">
                <a:solidFill>
                  <a:schemeClr val="tx1"/>
                </a:solidFill>
              </a:defRPr>
            </a:lvl1pPr>
            <a:lvl2pPr>
              <a:buClrTx/>
              <a:defRPr sz="2800">
                <a:solidFill>
                  <a:schemeClr val="tx1"/>
                </a:solidFill>
              </a:defRPr>
            </a:lvl2pPr>
            <a:lvl3pPr>
              <a:buClrTx/>
              <a:defRPr sz="24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2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Tx/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30BA-40E2-46F9-AF7E-383A31916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Functional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B7E2-50CB-4BEE-9464-FFA228A3F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Programming in Python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E873C2E0-4654-410F-91D2-8DBEBC21649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825">
        <p159:morph option="byObject"/>
      </p:transition>
    </mc:Choice>
    <mc:Fallback>
      <p:transition spd="slow" advTm="382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47A2-3698-4AB1-974A-F130A8BC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419CAC-3A9E-41FB-8906-C14C370E999C}"/>
              </a:ext>
            </a:extLst>
          </p:cNvPr>
          <p:cNvSpPr/>
          <p:nvPr/>
        </p:nvSpPr>
        <p:spPr>
          <a:xfrm>
            <a:off x="1160929" y="2752635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FF00FF"/>
                </a:solidFill>
                <a:latin typeface="Courier New" panose="02070309020205020404" pitchFamily="49" charset="0"/>
              </a:rPr>
              <a:t>square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a_number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a_number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square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32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CFDBD24-1364-40E8-B098-8700DC1D31DB}"/>
              </a:ext>
            </a:extLst>
          </p:cNvPr>
          <p:cNvSpPr/>
          <p:nvPr/>
        </p:nvSpPr>
        <p:spPr>
          <a:xfrm>
            <a:off x="2779057" y="5278683"/>
            <a:ext cx="1111623" cy="645459"/>
          </a:xfrm>
          <a:prstGeom prst="wedgeRoundRectCallout">
            <a:avLst>
              <a:gd name="adj1" fmla="val -20833"/>
              <a:gd name="adj2" fmla="val -11798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867108E-7741-4F86-A521-CE7D8435EDF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2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4662">
        <p159:morph option="byObject"/>
      </p:transition>
    </mc:Choice>
    <mc:Fallback>
      <p:transition spd="slow" advTm="2466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2A1A-72B2-445B-913A-16F3A4C8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vs. Names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19F2BB-3CC0-4953-AF5E-A5971035D886}"/>
              </a:ext>
            </a:extLst>
          </p:cNvPr>
          <p:cNvSpPr/>
          <p:nvPr/>
        </p:nvSpPr>
        <p:spPr>
          <a:xfrm>
            <a:off x="1160929" y="2752635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FF00FF"/>
                </a:solidFill>
                <a:latin typeface="Courier New" panose="02070309020205020404" pitchFamily="49" charset="0"/>
              </a:rPr>
              <a:t>square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a_number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a_number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square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32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0B5A67E-0964-4399-8489-EF654FD6E68E}"/>
              </a:ext>
            </a:extLst>
          </p:cNvPr>
          <p:cNvSpPr/>
          <p:nvPr/>
        </p:nvSpPr>
        <p:spPr>
          <a:xfrm>
            <a:off x="2312893" y="5278683"/>
            <a:ext cx="4213413" cy="645459"/>
          </a:xfrm>
          <a:prstGeom prst="wedgeRoundRectCallout">
            <a:avLst>
              <a:gd name="adj1" fmla="val -20833"/>
              <a:gd name="adj2" fmla="val -11798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&lt;function square&gt;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34FC460-5B12-41CF-9854-9D1DFA24D9D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59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4803">
        <p159:morph option="byObject"/>
      </p:transition>
    </mc:Choice>
    <mc:Fallback>
      <p:transition spd="slow" advTm="248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C1D4-0B68-419C-B2D7-89B9087E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87591B-F426-4DF6-9960-1619AABA9F1C}"/>
              </a:ext>
            </a:extLst>
          </p:cNvPr>
          <p:cNvSpPr/>
          <p:nvPr/>
        </p:nvSpPr>
        <p:spPr>
          <a:xfrm>
            <a:off x="1143000" y="278491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urier New" panose="02070309020205020404" pitchFamily="49" charset="0"/>
              </a:rPr>
              <a:t>square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a_number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a_number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grade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squared_grade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square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grade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05C33-A06D-44B6-BEDD-BF4CFAD1E937}"/>
              </a:ext>
            </a:extLst>
          </p:cNvPr>
          <p:cNvSpPr/>
          <p:nvPr/>
        </p:nvSpPr>
        <p:spPr>
          <a:xfrm>
            <a:off x="7799295" y="2537011"/>
            <a:ext cx="2850776" cy="567881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&lt;function square&gt;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F9ACF-C2C5-4BB0-8E1B-1FE177BDAAD5}"/>
              </a:ext>
            </a:extLst>
          </p:cNvPr>
          <p:cNvSpPr txBox="1"/>
          <p:nvPr/>
        </p:nvSpPr>
        <p:spPr>
          <a:xfrm>
            <a:off x="7799295" y="2167679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square: Function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AC5F7-A5CB-4B02-A619-11077C862757}"/>
              </a:ext>
            </a:extLst>
          </p:cNvPr>
          <p:cNvSpPr/>
          <p:nvPr/>
        </p:nvSpPr>
        <p:spPr>
          <a:xfrm>
            <a:off x="7799295" y="3923851"/>
            <a:ext cx="2850776" cy="567881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C6E4A-A1B1-4743-B1FB-B5DDBED577D9}"/>
              </a:ext>
            </a:extLst>
          </p:cNvPr>
          <p:cNvSpPr txBox="1"/>
          <p:nvPr/>
        </p:nvSpPr>
        <p:spPr>
          <a:xfrm>
            <a:off x="7799295" y="355451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grade: Integer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D96937-FA23-4E92-8894-DFB149184D62}"/>
              </a:ext>
            </a:extLst>
          </p:cNvPr>
          <p:cNvSpPr/>
          <p:nvPr/>
        </p:nvSpPr>
        <p:spPr>
          <a:xfrm>
            <a:off x="7799295" y="5310691"/>
            <a:ext cx="2850776" cy="567881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7A50D-A961-4FCD-A597-E0C26CCDCA57}"/>
              </a:ext>
            </a:extLst>
          </p:cNvPr>
          <p:cNvSpPr txBox="1"/>
          <p:nvPr/>
        </p:nvSpPr>
        <p:spPr>
          <a:xfrm>
            <a:off x="7799295" y="4941359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squared_grade</a:t>
            </a:r>
            <a:r>
              <a:rPr lang="en-US" dirty="0"/>
              <a:t>: Integer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E0B4858-CBAE-4E22-AA2A-205F7E51A00F}"/>
              </a:ext>
            </a:extLst>
          </p:cNvPr>
          <p:cNvSpPr/>
          <p:nvPr/>
        </p:nvSpPr>
        <p:spPr>
          <a:xfrm>
            <a:off x="2492188" y="2456329"/>
            <a:ext cx="5056094" cy="376518"/>
          </a:xfrm>
          <a:custGeom>
            <a:avLst/>
            <a:gdLst>
              <a:gd name="connsiteX0" fmla="*/ 0 w 5056094"/>
              <a:gd name="connsiteY0" fmla="*/ 376518 h 376518"/>
              <a:gd name="connsiteX1" fmla="*/ 71718 w 5056094"/>
              <a:gd name="connsiteY1" fmla="*/ 268942 h 376518"/>
              <a:gd name="connsiteX2" fmla="*/ 197224 w 5056094"/>
              <a:gd name="connsiteY2" fmla="*/ 233083 h 376518"/>
              <a:gd name="connsiteX3" fmla="*/ 304800 w 5056094"/>
              <a:gd name="connsiteY3" fmla="*/ 161365 h 376518"/>
              <a:gd name="connsiteX4" fmla="*/ 376518 w 5056094"/>
              <a:gd name="connsiteY4" fmla="*/ 143436 h 376518"/>
              <a:gd name="connsiteX5" fmla="*/ 484094 w 5056094"/>
              <a:gd name="connsiteY5" fmla="*/ 107577 h 376518"/>
              <a:gd name="connsiteX6" fmla="*/ 537883 w 5056094"/>
              <a:gd name="connsiteY6" fmla="*/ 89647 h 376518"/>
              <a:gd name="connsiteX7" fmla="*/ 609600 w 5056094"/>
              <a:gd name="connsiteY7" fmla="*/ 71718 h 376518"/>
              <a:gd name="connsiteX8" fmla="*/ 663388 w 5056094"/>
              <a:gd name="connsiteY8" fmla="*/ 53789 h 376518"/>
              <a:gd name="connsiteX9" fmla="*/ 753036 w 5056094"/>
              <a:gd name="connsiteY9" fmla="*/ 35859 h 376518"/>
              <a:gd name="connsiteX10" fmla="*/ 806824 w 5056094"/>
              <a:gd name="connsiteY10" fmla="*/ 17930 h 376518"/>
              <a:gd name="connsiteX11" fmla="*/ 1075765 w 5056094"/>
              <a:gd name="connsiteY11" fmla="*/ 0 h 376518"/>
              <a:gd name="connsiteX12" fmla="*/ 2026024 w 5056094"/>
              <a:gd name="connsiteY12" fmla="*/ 17930 h 376518"/>
              <a:gd name="connsiteX13" fmla="*/ 2133600 w 5056094"/>
              <a:gd name="connsiteY13" fmla="*/ 53789 h 376518"/>
              <a:gd name="connsiteX14" fmla="*/ 2277036 w 5056094"/>
              <a:gd name="connsiteY14" fmla="*/ 71718 h 376518"/>
              <a:gd name="connsiteX15" fmla="*/ 2725271 w 5056094"/>
              <a:gd name="connsiteY15" fmla="*/ 107577 h 376518"/>
              <a:gd name="connsiteX16" fmla="*/ 2940424 w 5056094"/>
              <a:gd name="connsiteY16" fmla="*/ 143436 h 376518"/>
              <a:gd name="connsiteX17" fmla="*/ 3209365 w 5056094"/>
              <a:gd name="connsiteY17" fmla="*/ 179295 h 376518"/>
              <a:gd name="connsiteX18" fmla="*/ 3406588 w 5056094"/>
              <a:gd name="connsiteY18" fmla="*/ 197224 h 376518"/>
              <a:gd name="connsiteX19" fmla="*/ 3567953 w 5056094"/>
              <a:gd name="connsiteY19" fmla="*/ 233083 h 376518"/>
              <a:gd name="connsiteX20" fmla="*/ 3711388 w 5056094"/>
              <a:gd name="connsiteY20" fmla="*/ 268942 h 376518"/>
              <a:gd name="connsiteX21" fmla="*/ 4195483 w 5056094"/>
              <a:gd name="connsiteY21" fmla="*/ 304800 h 376518"/>
              <a:gd name="connsiteX22" fmla="*/ 5056094 w 5056094"/>
              <a:gd name="connsiteY22" fmla="*/ 286871 h 3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56094" h="376518">
                <a:moveTo>
                  <a:pt x="0" y="376518"/>
                </a:moveTo>
                <a:cubicBezTo>
                  <a:pt x="23906" y="340659"/>
                  <a:pt x="41244" y="299416"/>
                  <a:pt x="71718" y="268942"/>
                </a:cubicBezTo>
                <a:cubicBezTo>
                  <a:pt x="80294" y="260366"/>
                  <a:pt x="196601" y="233239"/>
                  <a:pt x="197224" y="233083"/>
                </a:cubicBezTo>
                <a:cubicBezTo>
                  <a:pt x="233083" y="209177"/>
                  <a:pt x="262990" y="171817"/>
                  <a:pt x="304800" y="161365"/>
                </a:cubicBezTo>
                <a:cubicBezTo>
                  <a:pt x="328706" y="155389"/>
                  <a:pt x="352916" y="150517"/>
                  <a:pt x="376518" y="143436"/>
                </a:cubicBezTo>
                <a:cubicBezTo>
                  <a:pt x="412722" y="132575"/>
                  <a:pt x="448235" y="119530"/>
                  <a:pt x="484094" y="107577"/>
                </a:cubicBezTo>
                <a:cubicBezTo>
                  <a:pt x="502024" y="101600"/>
                  <a:pt x="519548" y="94231"/>
                  <a:pt x="537883" y="89647"/>
                </a:cubicBezTo>
                <a:cubicBezTo>
                  <a:pt x="561789" y="83671"/>
                  <a:pt x="585907" y="78487"/>
                  <a:pt x="609600" y="71718"/>
                </a:cubicBezTo>
                <a:cubicBezTo>
                  <a:pt x="627772" y="66526"/>
                  <a:pt x="645053" y="58373"/>
                  <a:pt x="663388" y="53789"/>
                </a:cubicBezTo>
                <a:cubicBezTo>
                  <a:pt x="692953" y="46398"/>
                  <a:pt x="723471" y="43250"/>
                  <a:pt x="753036" y="35859"/>
                </a:cubicBezTo>
                <a:cubicBezTo>
                  <a:pt x="771371" y="31275"/>
                  <a:pt x="788040" y="20017"/>
                  <a:pt x="806824" y="17930"/>
                </a:cubicBezTo>
                <a:cubicBezTo>
                  <a:pt x="896120" y="8008"/>
                  <a:pt x="986118" y="5977"/>
                  <a:pt x="1075765" y="0"/>
                </a:cubicBezTo>
                <a:cubicBezTo>
                  <a:pt x="1392518" y="5977"/>
                  <a:pt x="1709623" y="1842"/>
                  <a:pt x="2026024" y="17930"/>
                </a:cubicBezTo>
                <a:cubicBezTo>
                  <a:pt x="2063774" y="19849"/>
                  <a:pt x="2096093" y="49101"/>
                  <a:pt x="2133600" y="53789"/>
                </a:cubicBezTo>
                <a:cubicBezTo>
                  <a:pt x="2181412" y="59765"/>
                  <a:pt x="2229018" y="67717"/>
                  <a:pt x="2277036" y="71718"/>
                </a:cubicBezTo>
                <a:cubicBezTo>
                  <a:pt x="2494978" y="89879"/>
                  <a:pt x="2538127" y="80842"/>
                  <a:pt x="2725271" y="107577"/>
                </a:cubicBezTo>
                <a:cubicBezTo>
                  <a:pt x="2797247" y="117859"/>
                  <a:pt x="2868448" y="133154"/>
                  <a:pt x="2940424" y="143436"/>
                </a:cubicBezTo>
                <a:cubicBezTo>
                  <a:pt x="3028250" y="155982"/>
                  <a:pt x="3121343" y="170029"/>
                  <a:pt x="3209365" y="179295"/>
                </a:cubicBezTo>
                <a:cubicBezTo>
                  <a:pt x="3275014" y="186206"/>
                  <a:pt x="3340847" y="191248"/>
                  <a:pt x="3406588" y="197224"/>
                </a:cubicBezTo>
                <a:cubicBezTo>
                  <a:pt x="3527676" y="237585"/>
                  <a:pt x="3378622" y="191009"/>
                  <a:pt x="3567953" y="233083"/>
                </a:cubicBezTo>
                <a:cubicBezTo>
                  <a:pt x="3666680" y="255023"/>
                  <a:pt x="3577363" y="256377"/>
                  <a:pt x="3711388" y="268942"/>
                </a:cubicBezTo>
                <a:cubicBezTo>
                  <a:pt x="3872489" y="284045"/>
                  <a:pt x="4195483" y="304800"/>
                  <a:pt x="4195483" y="304800"/>
                </a:cubicBezTo>
                <a:cubicBezTo>
                  <a:pt x="4984367" y="286017"/>
                  <a:pt x="4697435" y="286871"/>
                  <a:pt x="5056094" y="286871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98A437B-148B-4EB5-A2F8-F18F327F2106}"/>
              </a:ext>
            </a:extLst>
          </p:cNvPr>
          <p:cNvSpPr/>
          <p:nvPr/>
        </p:nvSpPr>
        <p:spPr>
          <a:xfrm>
            <a:off x="2635624" y="5145741"/>
            <a:ext cx="4984376" cy="717177"/>
          </a:xfrm>
          <a:custGeom>
            <a:avLst/>
            <a:gdLst>
              <a:gd name="connsiteX0" fmla="*/ 0 w 4984376"/>
              <a:gd name="connsiteY0" fmla="*/ 0 h 717177"/>
              <a:gd name="connsiteX1" fmla="*/ 89647 w 4984376"/>
              <a:gd name="connsiteY1" fmla="*/ 53788 h 717177"/>
              <a:gd name="connsiteX2" fmla="*/ 143435 w 4984376"/>
              <a:gd name="connsiteY2" fmla="*/ 107577 h 717177"/>
              <a:gd name="connsiteX3" fmla="*/ 197223 w 4984376"/>
              <a:gd name="connsiteY3" fmla="*/ 125506 h 717177"/>
              <a:gd name="connsiteX4" fmla="*/ 304800 w 4984376"/>
              <a:gd name="connsiteY4" fmla="*/ 179294 h 717177"/>
              <a:gd name="connsiteX5" fmla="*/ 466164 w 4984376"/>
              <a:gd name="connsiteY5" fmla="*/ 251012 h 717177"/>
              <a:gd name="connsiteX6" fmla="*/ 788894 w 4984376"/>
              <a:gd name="connsiteY6" fmla="*/ 358588 h 717177"/>
              <a:gd name="connsiteX7" fmla="*/ 968188 w 4984376"/>
              <a:gd name="connsiteY7" fmla="*/ 412377 h 717177"/>
              <a:gd name="connsiteX8" fmla="*/ 1057835 w 4984376"/>
              <a:gd name="connsiteY8" fmla="*/ 448235 h 717177"/>
              <a:gd name="connsiteX9" fmla="*/ 1165411 w 4984376"/>
              <a:gd name="connsiteY9" fmla="*/ 484094 h 717177"/>
              <a:gd name="connsiteX10" fmla="*/ 1326776 w 4984376"/>
              <a:gd name="connsiteY10" fmla="*/ 519953 h 717177"/>
              <a:gd name="connsiteX11" fmla="*/ 1398494 w 4984376"/>
              <a:gd name="connsiteY11" fmla="*/ 537883 h 717177"/>
              <a:gd name="connsiteX12" fmla="*/ 1470211 w 4984376"/>
              <a:gd name="connsiteY12" fmla="*/ 573741 h 717177"/>
              <a:gd name="connsiteX13" fmla="*/ 1631576 w 4984376"/>
              <a:gd name="connsiteY13" fmla="*/ 609600 h 717177"/>
              <a:gd name="connsiteX14" fmla="*/ 1810870 w 4984376"/>
              <a:gd name="connsiteY14" fmla="*/ 681318 h 717177"/>
              <a:gd name="connsiteX15" fmla="*/ 2348752 w 4984376"/>
              <a:gd name="connsiteY15" fmla="*/ 717177 h 717177"/>
              <a:gd name="connsiteX16" fmla="*/ 3424517 w 4984376"/>
              <a:gd name="connsiteY16" fmla="*/ 699247 h 717177"/>
              <a:gd name="connsiteX17" fmla="*/ 3585882 w 4984376"/>
              <a:gd name="connsiteY17" fmla="*/ 663388 h 717177"/>
              <a:gd name="connsiteX18" fmla="*/ 3729317 w 4984376"/>
              <a:gd name="connsiteY18" fmla="*/ 627530 h 717177"/>
              <a:gd name="connsiteX19" fmla="*/ 3836894 w 4984376"/>
              <a:gd name="connsiteY19" fmla="*/ 573741 h 717177"/>
              <a:gd name="connsiteX20" fmla="*/ 3890682 w 4984376"/>
              <a:gd name="connsiteY20" fmla="*/ 537883 h 717177"/>
              <a:gd name="connsiteX21" fmla="*/ 4069976 w 4984376"/>
              <a:gd name="connsiteY21" fmla="*/ 502024 h 717177"/>
              <a:gd name="connsiteX22" fmla="*/ 4500282 w 4984376"/>
              <a:gd name="connsiteY22" fmla="*/ 448235 h 717177"/>
              <a:gd name="connsiteX23" fmla="*/ 4984376 w 4984376"/>
              <a:gd name="connsiteY23" fmla="*/ 448235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984376" h="717177">
                <a:moveTo>
                  <a:pt x="0" y="0"/>
                </a:moveTo>
                <a:cubicBezTo>
                  <a:pt x="29882" y="17929"/>
                  <a:pt x="61768" y="32879"/>
                  <a:pt x="89647" y="53788"/>
                </a:cubicBezTo>
                <a:cubicBezTo>
                  <a:pt x="109932" y="69002"/>
                  <a:pt x="122337" y="93512"/>
                  <a:pt x="143435" y="107577"/>
                </a:cubicBezTo>
                <a:cubicBezTo>
                  <a:pt x="159160" y="118060"/>
                  <a:pt x="179953" y="117830"/>
                  <a:pt x="197223" y="125506"/>
                </a:cubicBezTo>
                <a:cubicBezTo>
                  <a:pt x="233859" y="141789"/>
                  <a:pt x="269604" y="160096"/>
                  <a:pt x="304800" y="179294"/>
                </a:cubicBezTo>
                <a:cubicBezTo>
                  <a:pt x="560471" y="318751"/>
                  <a:pt x="258184" y="173020"/>
                  <a:pt x="466164" y="251012"/>
                </a:cubicBezTo>
                <a:cubicBezTo>
                  <a:pt x="764616" y="362931"/>
                  <a:pt x="581405" y="324008"/>
                  <a:pt x="788894" y="358588"/>
                </a:cubicBezTo>
                <a:cubicBezTo>
                  <a:pt x="1034829" y="456963"/>
                  <a:pt x="725789" y="339658"/>
                  <a:pt x="968188" y="412377"/>
                </a:cubicBezTo>
                <a:cubicBezTo>
                  <a:pt x="999015" y="421625"/>
                  <a:pt x="1027589" y="437236"/>
                  <a:pt x="1057835" y="448235"/>
                </a:cubicBezTo>
                <a:cubicBezTo>
                  <a:pt x="1093358" y="461152"/>
                  <a:pt x="1129207" y="473233"/>
                  <a:pt x="1165411" y="484094"/>
                </a:cubicBezTo>
                <a:cubicBezTo>
                  <a:pt x="1227888" y="502837"/>
                  <a:pt x="1260955" y="505326"/>
                  <a:pt x="1326776" y="519953"/>
                </a:cubicBezTo>
                <a:cubicBezTo>
                  <a:pt x="1350831" y="525299"/>
                  <a:pt x="1375421" y="529231"/>
                  <a:pt x="1398494" y="537883"/>
                </a:cubicBezTo>
                <a:cubicBezTo>
                  <a:pt x="1423520" y="547268"/>
                  <a:pt x="1445645" y="563213"/>
                  <a:pt x="1470211" y="573741"/>
                </a:cubicBezTo>
                <a:cubicBezTo>
                  <a:pt x="1526390" y="597818"/>
                  <a:pt x="1567097" y="598854"/>
                  <a:pt x="1631576" y="609600"/>
                </a:cubicBezTo>
                <a:cubicBezTo>
                  <a:pt x="1680702" y="634163"/>
                  <a:pt x="1757698" y="676887"/>
                  <a:pt x="1810870" y="681318"/>
                </a:cubicBezTo>
                <a:cubicBezTo>
                  <a:pt x="2133393" y="708194"/>
                  <a:pt x="1954168" y="695255"/>
                  <a:pt x="2348752" y="717177"/>
                </a:cubicBezTo>
                <a:lnTo>
                  <a:pt x="3424517" y="699247"/>
                </a:lnTo>
                <a:cubicBezTo>
                  <a:pt x="3522200" y="696287"/>
                  <a:pt x="3512441" y="683417"/>
                  <a:pt x="3585882" y="663388"/>
                </a:cubicBezTo>
                <a:cubicBezTo>
                  <a:pt x="3633429" y="650421"/>
                  <a:pt x="3729317" y="627530"/>
                  <a:pt x="3729317" y="627530"/>
                </a:cubicBezTo>
                <a:cubicBezTo>
                  <a:pt x="3883455" y="524770"/>
                  <a:pt x="3688440" y="647967"/>
                  <a:pt x="3836894" y="573741"/>
                </a:cubicBezTo>
                <a:cubicBezTo>
                  <a:pt x="3856167" y="564104"/>
                  <a:pt x="3870087" y="544220"/>
                  <a:pt x="3890682" y="537883"/>
                </a:cubicBezTo>
                <a:cubicBezTo>
                  <a:pt x="3948935" y="519959"/>
                  <a:pt x="4009640" y="510643"/>
                  <a:pt x="4069976" y="502024"/>
                </a:cubicBezTo>
                <a:cubicBezTo>
                  <a:pt x="4146930" y="491030"/>
                  <a:pt x="4402832" y="450869"/>
                  <a:pt x="4500282" y="448235"/>
                </a:cubicBezTo>
                <a:cubicBezTo>
                  <a:pt x="4661588" y="443875"/>
                  <a:pt x="4823011" y="448235"/>
                  <a:pt x="4984376" y="448235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8763DBC-7A5E-4F1F-95C3-E5495CE9F572}"/>
              </a:ext>
            </a:extLst>
          </p:cNvPr>
          <p:cNvSpPr/>
          <p:nvPr/>
        </p:nvSpPr>
        <p:spPr>
          <a:xfrm>
            <a:off x="1828800" y="3716415"/>
            <a:ext cx="5880847" cy="783867"/>
          </a:xfrm>
          <a:custGeom>
            <a:avLst/>
            <a:gdLst>
              <a:gd name="connsiteX0" fmla="*/ 0 w 5880847"/>
              <a:gd name="connsiteY0" fmla="*/ 192197 h 783867"/>
              <a:gd name="connsiteX1" fmla="*/ 89647 w 5880847"/>
              <a:gd name="connsiteY1" fmla="*/ 138409 h 783867"/>
              <a:gd name="connsiteX2" fmla="*/ 197224 w 5880847"/>
              <a:gd name="connsiteY2" fmla="*/ 102550 h 783867"/>
              <a:gd name="connsiteX3" fmla="*/ 251012 w 5880847"/>
              <a:gd name="connsiteY3" fmla="*/ 84620 h 783867"/>
              <a:gd name="connsiteX4" fmla="*/ 304800 w 5880847"/>
              <a:gd name="connsiteY4" fmla="*/ 66691 h 783867"/>
              <a:gd name="connsiteX5" fmla="*/ 358588 w 5880847"/>
              <a:gd name="connsiteY5" fmla="*/ 48761 h 783867"/>
              <a:gd name="connsiteX6" fmla="*/ 555812 w 5880847"/>
              <a:gd name="connsiteY6" fmla="*/ 30832 h 783867"/>
              <a:gd name="connsiteX7" fmla="*/ 1183341 w 5880847"/>
              <a:gd name="connsiteY7" fmla="*/ 30832 h 783867"/>
              <a:gd name="connsiteX8" fmla="*/ 1272988 w 5880847"/>
              <a:gd name="connsiteY8" fmla="*/ 48761 h 783867"/>
              <a:gd name="connsiteX9" fmla="*/ 1398494 w 5880847"/>
              <a:gd name="connsiteY9" fmla="*/ 66691 h 783867"/>
              <a:gd name="connsiteX10" fmla="*/ 1631576 w 5880847"/>
              <a:gd name="connsiteY10" fmla="*/ 120479 h 783867"/>
              <a:gd name="connsiteX11" fmla="*/ 1739153 w 5880847"/>
              <a:gd name="connsiteY11" fmla="*/ 174267 h 783867"/>
              <a:gd name="connsiteX12" fmla="*/ 1775012 w 5880847"/>
              <a:gd name="connsiteY12" fmla="*/ 228056 h 783867"/>
              <a:gd name="connsiteX13" fmla="*/ 1936376 w 5880847"/>
              <a:gd name="connsiteY13" fmla="*/ 317703 h 783867"/>
              <a:gd name="connsiteX14" fmla="*/ 2043953 w 5880847"/>
              <a:gd name="connsiteY14" fmla="*/ 389420 h 783867"/>
              <a:gd name="connsiteX15" fmla="*/ 2151529 w 5880847"/>
              <a:gd name="connsiteY15" fmla="*/ 425279 h 783867"/>
              <a:gd name="connsiteX16" fmla="*/ 2223247 w 5880847"/>
              <a:gd name="connsiteY16" fmla="*/ 443209 h 783867"/>
              <a:gd name="connsiteX17" fmla="*/ 2330824 w 5880847"/>
              <a:gd name="connsiteY17" fmla="*/ 479067 h 783867"/>
              <a:gd name="connsiteX18" fmla="*/ 2438400 w 5880847"/>
              <a:gd name="connsiteY18" fmla="*/ 514926 h 783867"/>
              <a:gd name="connsiteX19" fmla="*/ 2599765 w 5880847"/>
              <a:gd name="connsiteY19" fmla="*/ 568714 h 783867"/>
              <a:gd name="connsiteX20" fmla="*/ 2653553 w 5880847"/>
              <a:gd name="connsiteY20" fmla="*/ 586644 h 783867"/>
              <a:gd name="connsiteX21" fmla="*/ 2743200 w 5880847"/>
              <a:gd name="connsiteY21" fmla="*/ 604573 h 783867"/>
              <a:gd name="connsiteX22" fmla="*/ 2850776 w 5880847"/>
              <a:gd name="connsiteY22" fmla="*/ 640432 h 783867"/>
              <a:gd name="connsiteX23" fmla="*/ 2940424 w 5880847"/>
              <a:gd name="connsiteY23" fmla="*/ 658361 h 783867"/>
              <a:gd name="connsiteX24" fmla="*/ 3065929 w 5880847"/>
              <a:gd name="connsiteY24" fmla="*/ 676291 h 783867"/>
              <a:gd name="connsiteX25" fmla="*/ 3209365 w 5880847"/>
              <a:gd name="connsiteY25" fmla="*/ 712150 h 783867"/>
              <a:gd name="connsiteX26" fmla="*/ 3352800 w 5880847"/>
              <a:gd name="connsiteY26" fmla="*/ 748009 h 783867"/>
              <a:gd name="connsiteX27" fmla="*/ 3406588 w 5880847"/>
              <a:gd name="connsiteY27" fmla="*/ 765938 h 783867"/>
              <a:gd name="connsiteX28" fmla="*/ 3711388 w 5880847"/>
              <a:gd name="connsiteY28" fmla="*/ 783867 h 783867"/>
              <a:gd name="connsiteX29" fmla="*/ 4303059 w 5880847"/>
              <a:gd name="connsiteY29" fmla="*/ 765938 h 783867"/>
              <a:gd name="connsiteX30" fmla="*/ 4589929 w 5880847"/>
              <a:gd name="connsiteY30" fmla="*/ 730079 h 783867"/>
              <a:gd name="connsiteX31" fmla="*/ 4787153 w 5880847"/>
              <a:gd name="connsiteY31" fmla="*/ 712150 h 783867"/>
              <a:gd name="connsiteX32" fmla="*/ 4930588 w 5880847"/>
              <a:gd name="connsiteY32" fmla="*/ 676291 h 783867"/>
              <a:gd name="connsiteX33" fmla="*/ 5002306 w 5880847"/>
              <a:gd name="connsiteY33" fmla="*/ 658361 h 783867"/>
              <a:gd name="connsiteX34" fmla="*/ 5109882 w 5880847"/>
              <a:gd name="connsiteY34" fmla="*/ 640432 h 783867"/>
              <a:gd name="connsiteX35" fmla="*/ 5289176 w 5880847"/>
              <a:gd name="connsiteY35" fmla="*/ 586644 h 783867"/>
              <a:gd name="connsiteX36" fmla="*/ 5450541 w 5880847"/>
              <a:gd name="connsiteY36" fmla="*/ 532856 h 783867"/>
              <a:gd name="connsiteX37" fmla="*/ 5504329 w 5880847"/>
              <a:gd name="connsiteY37" fmla="*/ 514926 h 783867"/>
              <a:gd name="connsiteX38" fmla="*/ 5558118 w 5880847"/>
              <a:gd name="connsiteY38" fmla="*/ 496997 h 783867"/>
              <a:gd name="connsiteX39" fmla="*/ 5611906 w 5880847"/>
              <a:gd name="connsiteY39" fmla="*/ 461138 h 783867"/>
              <a:gd name="connsiteX40" fmla="*/ 5880847 w 5880847"/>
              <a:gd name="connsiteY40" fmla="*/ 443209 h 78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880847" h="783867">
                <a:moveTo>
                  <a:pt x="0" y="192197"/>
                </a:moveTo>
                <a:cubicBezTo>
                  <a:pt x="29882" y="174268"/>
                  <a:pt x="57922" y="152829"/>
                  <a:pt x="89647" y="138409"/>
                </a:cubicBezTo>
                <a:cubicBezTo>
                  <a:pt x="124058" y="122768"/>
                  <a:pt x="161365" y="114503"/>
                  <a:pt x="197224" y="102550"/>
                </a:cubicBezTo>
                <a:lnTo>
                  <a:pt x="251012" y="84620"/>
                </a:lnTo>
                <a:lnTo>
                  <a:pt x="304800" y="66691"/>
                </a:lnTo>
                <a:cubicBezTo>
                  <a:pt x="322729" y="60714"/>
                  <a:pt x="339766" y="50472"/>
                  <a:pt x="358588" y="48761"/>
                </a:cubicBezTo>
                <a:lnTo>
                  <a:pt x="555812" y="30832"/>
                </a:lnTo>
                <a:cubicBezTo>
                  <a:pt x="812430" y="-20490"/>
                  <a:pt x="667626" y="1363"/>
                  <a:pt x="1183341" y="30832"/>
                </a:cubicBezTo>
                <a:cubicBezTo>
                  <a:pt x="1213765" y="32571"/>
                  <a:pt x="1242929" y="43751"/>
                  <a:pt x="1272988" y="48761"/>
                </a:cubicBezTo>
                <a:cubicBezTo>
                  <a:pt x="1314673" y="55709"/>
                  <a:pt x="1356659" y="60714"/>
                  <a:pt x="1398494" y="66691"/>
                </a:cubicBezTo>
                <a:cubicBezTo>
                  <a:pt x="1546162" y="115914"/>
                  <a:pt x="1468652" y="97205"/>
                  <a:pt x="1631576" y="120479"/>
                </a:cubicBezTo>
                <a:cubicBezTo>
                  <a:pt x="1675322" y="135061"/>
                  <a:pt x="1704398" y="139512"/>
                  <a:pt x="1739153" y="174267"/>
                </a:cubicBezTo>
                <a:cubicBezTo>
                  <a:pt x="1754390" y="189504"/>
                  <a:pt x="1758795" y="213866"/>
                  <a:pt x="1775012" y="228056"/>
                </a:cubicBezTo>
                <a:cubicBezTo>
                  <a:pt x="1968069" y="396981"/>
                  <a:pt x="1811113" y="248113"/>
                  <a:pt x="1936376" y="317703"/>
                </a:cubicBezTo>
                <a:cubicBezTo>
                  <a:pt x="1974050" y="338633"/>
                  <a:pt x="2003068" y="375791"/>
                  <a:pt x="2043953" y="389420"/>
                </a:cubicBezTo>
                <a:cubicBezTo>
                  <a:pt x="2079812" y="401373"/>
                  <a:pt x="2114859" y="416111"/>
                  <a:pt x="2151529" y="425279"/>
                </a:cubicBezTo>
                <a:cubicBezTo>
                  <a:pt x="2175435" y="431256"/>
                  <a:pt x="2199644" y="436128"/>
                  <a:pt x="2223247" y="443209"/>
                </a:cubicBezTo>
                <a:cubicBezTo>
                  <a:pt x="2259452" y="454070"/>
                  <a:pt x="2294965" y="467114"/>
                  <a:pt x="2330824" y="479067"/>
                </a:cubicBezTo>
                <a:lnTo>
                  <a:pt x="2438400" y="514926"/>
                </a:lnTo>
                <a:lnTo>
                  <a:pt x="2599765" y="568714"/>
                </a:lnTo>
                <a:cubicBezTo>
                  <a:pt x="2617694" y="574690"/>
                  <a:pt x="2635021" y="582938"/>
                  <a:pt x="2653553" y="586644"/>
                </a:cubicBezTo>
                <a:cubicBezTo>
                  <a:pt x="2683435" y="592620"/>
                  <a:pt x="2713800" y="596555"/>
                  <a:pt x="2743200" y="604573"/>
                </a:cubicBezTo>
                <a:cubicBezTo>
                  <a:pt x="2779667" y="614518"/>
                  <a:pt x="2813712" y="633019"/>
                  <a:pt x="2850776" y="640432"/>
                </a:cubicBezTo>
                <a:cubicBezTo>
                  <a:pt x="2880659" y="646408"/>
                  <a:pt x="2910364" y="653351"/>
                  <a:pt x="2940424" y="658361"/>
                </a:cubicBezTo>
                <a:cubicBezTo>
                  <a:pt x="2982109" y="665308"/>
                  <a:pt x="3024490" y="668003"/>
                  <a:pt x="3065929" y="676291"/>
                </a:cubicBezTo>
                <a:cubicBezTo>
                  <a:pt x="3114255" y="685956"/>
                  <a:pt x="3161553" y="700197"/>
                  <a:pt x="3209365" y="712150"/>
                </a:cubicBezTo>
                <a:cubicBezTo>
                  <a:pt x="3209378" y="712153"/>
                  <a:pt x="3352788" y="748005"/>
                  <a:pt x="3352800" y="748009"/>
                </a:cubicBezTo>
                <a:cubicBezTo>
                  <a:pt x="3370729" y="753985"/>
                  <a:pt x="3387783" y="764058"/>
                  <a:pt x="3406588" y="765938"/>
                </a:cubicBezTo>
                <a:cubicBezTo>
                  <a:pt x="3507859" y="776065"/>
                  <a:pt x="3609788" y="777891"/>
                  <a:pt x="3711388" y="783867"/>
                </a:cubicBezTo>
                <a:cubicBezTo>
                  <a:pt x="3908612" y="777891"/>
                  <a:pt x="4106114" y="777996"/>
                  <a:pt x="4303059" y="765938"/>
                </a:cubicBezTo>
                <a:cubicBezTo>
                  <a:pt x="4399246" y="760049"/>
                  <a:pt x="4493957" y="738803"/>
                  <a:pt x="4589929" y="730079"/>
                </a:cubicBezTo>
                <a:lnTo>
                  <a:pt x="4787153" y="712150"/>
                </a:lnTo>
                <a:lnTo>
                  <a:pt x="4930588" y="676291"/>
                </a:lnTo>
                <a:cubicBezTo>
                  <a:pt x="4954494" y="670314"/>
                  <a:pt x="4977999" y="662412"/>
                  <a:pt x="5002306" y="658361"/>
                </a:cubicBezTo>
                <a:cubicBezTo>
                  <a:pt x="5038165" y="652385"/>
                  <a:pt x="5074235" y="647561"/>
                  <a:pt x="5109882" y="640432"/>
                </a:cubicBezTo>
                <a:cubicBezTo>
                  <a:pt x="5177628" y="626883"/>
                  <a:pt x="5220564" y="609515"/>
                  <a:pt x="5289176" y="586644"/>
                </a:cubicBezTo>
                <a:lnTo>
                  <a:pt x="5450541" y="532856"/>
                </a:lnTo>
                <a:lnTo>
                  <a:pt x="5504329" y="514926"/>
                </a:lnTo>
                <a:lnTo>
                  <a:pt x="5558118" y="496997"/>
                </a:lnTo>
                <a:cubicBezTo>
                  <a:pt x="5576047" y="485044"/>
                  <a:pt x="5592100" y="469626"/>
                  <a:pt x="5611906" y="461138"/>
                </a:cubicBezTo>
                <a:cubicBezTo>
                  <a:pt x="5690944" y="427265"/>
                  <a:pt x="5809607" y="443209"/>
                  <a:pt x="5880847" y="443209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FC45F51-01E1-45B1-B913-5579988F4C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26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7567">
        <p159:morph option="byObject"/>
      </p:transition>
    </mc:Choice>
    <mc:Fallback>
      <p:transition spd="slow" advTm="1756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03EA-65C4-463A-BFDE-9235826A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Add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1AD8CA-9F14-4DFB-8299-DA5041A2A79B}"/>
              </a:ext>
            </a:extLst>
          </p:cNvPr>
          <p:cNvSpPr/>
          <p:nvPr/>
        </p:nvSpPr>
        <p:spPr>
          <a:xfrm>
            <a:off x="1143000" y="247024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urier New" panose="02070309020205020404" pitchFamily="49" charset="0"/>
              </a:rPr>
              <a:t>square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a_number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a_number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square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square</a:t>
            </a:r>
            <a:endParaRPr lang="en-US" sz="28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9F4C09F6-02CB-4A02-8FA9-F6FB6D024482}"/>
              </a:ext>
            </a:extLst>
          </p:cNvPr>
          <p:cNvSpPr/>
          <p:nvPr/>
        </p:nvSpPr>
        <p:spPr>
          <a:xfrm>
            <a:off x="625288" y="4790418"/>
            <a:ext cx="5811371" cy="1634490"/>
          </a:xfrm>
          <a:prstGeom prst="wedgeRoundRectCallout">
            <a:avLst>
              <a:gd name="adj1" fmla="val -21248"/>
              <a:gd name="adj2" fmla="val -85807"/>
              <a:gd name="adj3" fmla="val 16667"/>
            </a:avLst>
          </a:prstGeom>
          <a:solidFill>
            <a:srgbClr val="FFC1C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Traceback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most recent call last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File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"&lt;stdin&gt;"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line 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module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TypeError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unsupported operand type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-: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'function'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'function'</a:t>
            </a:r>
            <a:endParaRPr lang="en-US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27DF0D97-7EEB-4C88-9E87-FB8D9FB6B82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49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5980">
        <p159:morph option="byObject"/>
      </p:transition>
    </mc:Choice>
    <mc:Fallback>
      <p:transition spd="slow" advTm="159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 sz="2800"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14313</TotalTime>
  <Words>415</Words>
  <Application>Microsoft Office PowerPoint</Application>
  <PresentationFormat>Widescreen</PresentationFormat>
  <Paragraphs>58</Paragraphs>
  <Slides>5</Slides>
  <Notes>5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Corbel</vt:lpstr>
      <vt:lpstr>Courier New</vt:lpstr>
      <vt:lpstr>Basis</vt:lpstr>
      <vt:lpstr>Functional Programming</vt:lpstr>
      <vt:lpstr>Functions</vt:lpstr>
      <vt:lpstr>Calling vs. Names</vt:lpstr>
      <vt:lpstr>Functions are Values</vt:lpstr>
      <vt:lpstr>Don't Add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639</cp:revision>
  <dcterms:created xsi:type="dcterms:W3CDTF">2017-06-09T19:25:05Z</dcterms:created>
  <dcterms:modified xsi:type="dcterms:W3CDTF">2017-11-07T22:47:15Z</dcterms:modified>
</cp:coreProperties>
</file>