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ADC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0443" autoAdjust="0"/>
  </p:normalViewPr>
  <p:slideViewPr>
    <p:cSldViewPr snapToGrid="0" showGuides="1">
      <p:cViewPr varScale="1">
        <p:scale>
          <a:sx n="54" d="100"/>
          <a:sy n="54" d="100"/>
        </p:scale>
        <p:origin x="1254" y="78"/>
      </p:cViewPr>
      <p:guideLst>
        <p:guide orient="horz" pos="2112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Classes and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Reality is complex, and modelling it in the computer is difficult.</a:t>
            </a:r>
          </a:p>
          <a:p>
            <a:r>
              <a:rPr lang="en-US" dirty="0"/>
              <a:t>Primitive types are not enough, which is why we used lists and dictionaries to represent more complex data.</a:t>
            </a:r>
          </a:p>
          <a:p>
            <a:r>
              <a:rPr lang="en-US" dirty="0"/>
              <a:t>We previously saw how we could use dictionaries as a Record to represent a single complex thing.</a:t>
            </a:r>
          </a:p>
          <a:p>
            <a:r>
              <a:rPr lang="en-US" dirty="0"/>
              <a:t>Classes are an even more sophisticated representation, because they can group functions with the data that they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have a class, you can make instances of the class, which are called objects.</a:t>
            </a:r>
          </a:p>
          <a:p>
            <a:r>
              <a:rPr lang="en-US" dirty="0"/>
              <a:t>The relationship between classes and objects is tricky, but is basically the same as the difference between a Type and a Value.</a:t>
            </a:r>
          </a:p>
          <a:p>
            <a:r>
              <a:rPr lang="en-US" dirty="0"/>
              <a:t>You have a type like Integer, and then values like 4, 10, -5, and 22.</a:t>
            </a:r>
          </a:p>
          <a:p>
            <a:r>
              <a:rPr lang="en-US" dirty="0"/>
              <a:t>Or you have a type like Boolean, and then just two values, True and False.</a:t>
            </a:r>
          </a:p>
          <a:p>
            <a:r>
              <a:rPr lang="en-US" dirty="0"/>
              <a:t>In the same way, you have a class that then has many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been using objects for a while now, without even realizing it.</a:t>
            </a:r>
          </a:p>
          <a:p>
            <a:r>
              <a:rPr lang="en-US" dirty="0"/>
              <a:t>When we create a new list or a new dictionary, these are actually objects.</a:t>
            </a:r>
          </a:p>
          <a:p>
            <a:r>
              <a:rPr lang="en-US" dirty="0"/>
              <a:t>We create an instance of a list, and then we append elements to it.</a:t>
            </a:r>
          </a:p>
          <a:p>
            <a:r>
              <a:rPr lang="en-US" dirty="0"/>
              <a:t>Or we create a new dictionary, and then we add keys and values to it.</a:t>
            </a:r>
          </a:p>
          <a:p>
            <a:r>
              <a:rPr lang="en-US" dirty="0"/>
              <a:t>Or we open a file to get a file object, and can then close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recurring idea here is that we create an object, and then we use it.</a:t>
            </a:r>
          </a:p>
          <a:p>
            <a:r>
              <a:rPr lang="en-US" dirty="0"/>
              <a:t>However, before we create an object, we create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6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class is actually quite easy, and is similar to creating a function.</a:t>
            </a:r>
          </a:p>
          <a:p>
            <a:r>
              <a:rPr lang="en-US" dirty="0"/>
              <a:t>We write the class keyword, followed by the name of the class and a colon.</a:t>
            </a:r>
          </a:p>
          <a:p>
            <a:r>
              <a:rPr lang="en-US" dirty="0"/>
              <a:t>Then, we write the body of the class.</a:t>
            </a:r>
          </a:p>
          <a:p>
            <a:r>
              <a:rPr lang="en-US" dirty="0"/>
              <a:t>Notice that we capitalize the names of classes and don't use underscores - this is a common Python convention.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 class is created, you can create instances of it using the class name.</a:t>
            </a:r>
          </a:p>
          <a:p>
            <a:r>
              <a:rPr lang="en-US" dirty="0"/>
              <a:t>By calling the class name like it was a function, you create an object of that classes' type.</a:t>
            </a:r>
          </a:p>
          <a:p>
            <a:r>
              <a:rPr lang="en-US" dirty="0"/>
              <a:t>We typically then assign that object to a new variable.</a:t>
            </a:r>
          </a:p>
          <a:p>
            <a:r>
              <a:rPr lang="en-US" dirty="0"/>
              <a:t>One class can be used to create many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Classes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363C936-BAA0-4118-8E0E-7556DB7373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171">
        <p159:morph option="byObject"/>
      </p:transition>
    </mc:Choice>
    <mc:Fallback>
      <p:transition spd="slow" advTm="41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C05C-8622-4C9F-A79E-5C0EED58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EE212-30E7-46F6-8511-1114C94127F7}"/>
              </a:ext>
            </a:extLst>
          </p:cNvPr>
          <p:cNvSpPr txBox="1"/>
          <p:nvPr/>
        </p:nvSpPr>
        <p:spPr>
          <a:xfrm>
            <a:off x="1744041" y="3113909"/>
            <a:ext cx="1721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4F6D7-05B5-4690-9998-C420278DF11D}"/>
              </a:ext>
            </a:extLst>
          </p:cNvPr>
          <p:cNvSpPr txBox="1"/>
          <p:nvPr/>
        </p:nvSpPr>
        <p:spPr>
          <a:xfrm>
            <a:off x="4231007" y="3113909"/>
            <a:ext cx="3284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68364-5D22-4A43-86F2-B873E92AAD13}"/>
              </a:ext>
            </a:extLst>
          </p:cNvPr>
          <p:cNvSpPr txBox="1"/>
          <p:nvPr/>
        </p:nvSpPr>
        <p:spPr>
          <a:xfrm>
            <a:off x="8509500" y="3113909"/>
            <a:ext cx="2509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7030A0"/>
                </a:solidFill>
              </a:rPr>
              <a:t>Classes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9970E533-25DC-453B-B550-EC9CC64C06AF}"/>
              </a:ext>
            </a:extLst>
          </p:cNvPr>
          <p:cNvSpPr/>
          <p:nvPr/>
        </p:nvSpPr>
        <p:spPr>
          <a:xfrm>
            <a:off x="3505597" y="3301700"/>
            <a:ext cx="685800" cy="640080"/>
          </a:xfrm>
          <a:prstGeom prst="mathPlus">
            <a:avLst>
              <a:gd name="adj1" fmla="val 17918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2376DB-B205-4A5E-9293-10B827EABBFB}"/>
              </a:ext>
            </a:extLst>
          </p:cNvPr>
          <p:cNvSpPr/>
          <p:nvPr/>
        </p:nvSpPr>
        <p:spPr>
          <a:xfrm>
            <a:off x="7555491" y="3301700"/>
            <a:ext cx="914400" cy="640080"/>
          </a:xfrm>
          <a:prstGeom prst="rightArrow">
            <a:avLst>
              <a:gd name="adj1" fmla="val 21989"/>
              <a:gd name="adj2" fmla="val 4159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939B6A4-A8E8-47FE-BABF-0DE2594B37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1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58"/>
    </mc:Choice>
    <mc:Fallback>
      <p:transition spd="slow" advTm="25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1534-B2A0-4B94-B506-BF600168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39A924-2765-4453-B7B4-35D376644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238"/>
              </p:ext>
            </p:extLst>
          </p:nvPr>
        </p:nvGraphicFramePr>
        <p:xfrm>
          <a:off x="1497554" y="2682837"/>
          <a:ext cx="9166412" cy="256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76299">
                  <a:extLst>
                    <a:ext uri="{9D8B030D-6E8A-4147-A177-3AD203B41FA5}">
                      <a16:colId xmlns:a16="http://schemas.microsoft.com/office/drawing/2014/main" val="594291984"/>
                    </a:ext>
                  </a:extLst>
                </a:gridCol>
                <a:gridCol w="849241">
                  <a:extLst>
                    <a:ext uri="{9D8B030D-6E8A-4147-A177-3AD203B41FA5}">
                      <a16:colId xmlns:a16="http://schemas.microsoft.com/office/drawing/2014/main" val="2460745078"/>
                    </a:ext>
                  </a:extLst>
                </a:gridCol>
                <a:gridCol w="5440872">
                  <a:extLst>
                    <a:ext uri="{9D8B030D-6E8A-4147-A177-3AD203B41FA5}">
                      <a16:colId xmlns:a16="http://schemas.microsoft.com/office/drawing/2014/main" val="823534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3600" dirty="0">
                          <a:solidFill>
                            <a:srgbClr val="800000"/>
                          </a:solidFill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sv-SE" sz="3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v-SE" sz="3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sv-SE" sz="3600" dirty="0">
                          <a:solidFill>
                            <a:srgbClr val="800000"/>
                          </a:solidFill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lang="sv-SE" sz="3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v-SE" sz="3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sv-SE" sz="3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sv-SE" sz="3600" dirty="0">
                          <a:solidFill>
                            <a:srgbClr val="800000"/>
                          </a:solidFill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sv-SE" sz="3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sv-SE" sz="3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sv-SE" sz="3600" dirty="0">
                          <a:solidFill>
                            <a:srgbClr val="800000"/>
                          </a:solidFill>
                          <a:latin typeface="Courier New" panose="02070309020205020404" pitchFamily="49" charset="0"/>
                        </a:rPr>
                        <a:t>22</a:t>
                      </a:r>
                      <a:endParaRPr lang="sv-SE" sz="3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4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"Hello"</a:t>
                      </a:r>
                      <a:r>
                        <a:rPr lang="en-US" sz="3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3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36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"Dog"</a:t>
                      </a:r>
                      <a:r>
                        <a:rPr lang="en-US" sz="3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3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360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</a:rPr>
                        <a:t>""</a:t>
                      </a:r>
                      <a:endParaRPr lang="en-US" sz="360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3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3600" b="1" dirty="0">
                          <a:solidFill>
                            <a:srgbClr val="000080"/>
                          </a:solidFill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36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3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9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/>
                        <a:t>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21968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11E6D07A-A932-47D7-9707-4F7C63472CF5}"/>
              </a:ext>
            </a:extLst>
          </p:cNvPr>
          <p:cNvSpPr/>
          <p:nvPr/>
        </p:nvSpPr>
        <p:spPr>
          <a:xfrm>
            <a:off x="3406588" y="3352800"/>
            <a:ext cx="1344706" cy="11116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49D7AEF1-2C45-4949-B302-A207F22BBD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9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696"/>
    </mc:Choice>
    <mc:Fallback>
      <p:transition spd="slow" advTm="33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A7BC-9155-4F9D-BCCA-4ACCD23A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Using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53694-A746-4E0F-9FC4-FF98483C8FEF}"/>
              </a:ext>
            </a:extLst>
          </p:cNvPr>
          <p:cNvSpPr/>
          <p:nvPr/>
        </p:nvSpPr>
        <p:spPr>
          <a:xfrm>
            <a:off x="1142999" y="2489991"/>
            <a:ext cx="76065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new_list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new_list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new_dictionary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{}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new_dictionary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"Name"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"Klaus"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new_file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"scores.txt"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new_file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8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043E9D6-DB44-4533-9EEE-ECB4DE6FFEE2}"/>
              </a:ext>
            </a:extLst>
          </p:cNvPr>
          <p:cNvSpPr/>
          <p:nvPr/>
        </p:nvSpPr>
        <p:spPr>
          <a:xfrm>
            <a:off x="5235388" y="1965960"/>
            <a:ext cx="2205318" cy="719374"/>
          </a:xfrm>
          <a:prstGeom prst="wedgeRoundRectCallout">
            <a:avLst>
              <a:gd name="adj1" fmla="val -99695"/>
              <a:gd name="adj2" fmla="val 600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List Object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0556524-E8E5-4C08-9AEB-DFA681475CE1}"/>
              </a:ext>
            </a:extLst>
          </p:cNvPr>
          <p:cNvSpPr/>
          <p:nvPr/>
        </p:nvSpPr>
        <p:spPr>
          <a:xfrm>
            <a:off x="6528994" y="3209365"/>
            <a:ext cx="2919806" cy="719374"/>
          </a:xfrm>
          <a:prstGeom prst="wedgeRoundRectCallout">
            <a:avLst>
              <a:gd name="adj1" fmla="val -86186"/>
              <a:gd name="adj2" fmla="val 600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Dictionary Object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B0519EA-24CA-4349-8558-8E7BCAC625E2}"/>
              </a:ext>
            </a:extLst>
          </p:cNvPr>
          <p:cNvSpPr/>
          <p:nvPr/>
        </p:nvSpPr>
        <p:spPr>
          <a:xfrm>
            <a:off x="8270836" y="4995910"/>
            <a:ext cx="2919806" cy="719374"/>
          </a:xfrm>
          <a:prstGeom prst="wedgeRoundRectCallout">
            <a:avLst>
              <a:gd name="adj1" fmla="val -76361"/>
              <a:gd name="adj2" fmla="val -47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File Object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3962A184-A22F-4818-B71E-E32F6A75E6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5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40"/>
    </mc:Choice>
    <mc:Fallback>
      <p:transition spd="slow" advTm="23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A7BC-9155-4F9D-BCCA-4ACCD23A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From Classes to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B0BF-2CDB-4A8D-A4AE-2A32F44F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1176"/>
            <a:ext cx="9872871" cy="3854824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4800" dirty="0"/>
              <a:t>Create class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4800" dirty="0"/>
              <a:t>Use class to create objects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4800" dirty="0"/>
              <a:t>Use objects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2BEEF4F-91C1-4BE3-87E6-129D1378EA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5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59"/>
    </mc:Choice>
    <mc:Fallback>
      <p:transition spd="slow" advTm="106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5EFD-9CD1-4EDA-806A-E0263251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50F869-7AF6-49F2-89F1-400272973AF5}"/>
              </a:ext>
            </a:extLst>
          </p:cNvPr>
          <p:cNvSpPr/>
          <p:nvPr/>
        </p:nvSpPr>
        <p:spPr>
          <a:xfrm>
            <a:off x="3732008" y="3101351"/>
            <a:ext cx="51430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NewClass</a:t>
            </a:r>
            <a:r>
              <a:rPr lang="en-US" sz="4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4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40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40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432065D-27F8-4B32-8352-1B480230FC1C}"/>
              </a:ext>
            </a:extLst>
          </p:cNvPr>
          <p:cNvSpPr/>
          <p:nvPr/>
        </p:nvSpPr>
        <p:spPr>
          <a:xfrm>
            <a:off x="2348753" y="2085420"/>
            <a:ext cx="1918447" cy="896470"/>
          </a:xfrm>
          <a:prstGeom prst="wedgeRoundRectCallout">
            <a:avLst>
              <a:gd name="adj1" fmla="val 33373"/>
              <a:gd name="adj2" fmla="val 745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keyword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A97A5CE-3FD6-4676-B1D3-28ADEB9AC096}"/>
              </a:ext>
            </a:extLst>
          </p:cNvPr>
          <p:cNvSpPr/>
          <p:nvPr/>
        </p:nvSpPr>
        <p:spPr>
          <a:xfrm>
            <a:off x="5468471" y="2031194"/>
            <a:ext cx="1510552" cy="896470"/>
          </a:xfrm>
          <a:prstGeom prst="wedgeRoundRectCallout">
            <a:avLst>
              <a:gd name="adj1" fmla="val 11878"/>
              <a:gd name="adj2" fmla="val 785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name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EB93602-50E7-4FB4-BB83-33B7F18E26CB}"/>
              </a:ext>
            </a:extLst>
          </p:cNvPr>
          <p:cNvSpPr/>
          <p:nvPr/>
        </p:nvSpPr>
        <p:spPr>
          <a:xfrm>
            <a:off x="8119783" y="2118038"/>
            <a:ext cx="1364876" cy="607233"/>
          </a:xfrm>
          <a:prstGeom prst="wedgeRoundRectCallout">
            <a:avLst>
              <a:gd name="adj1" fmla="val -48549"/>
              <a:gd name="adj2" fmla="val 11983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Colon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5D02898-5D07-400F-93B5-3F7C88A913DB}"/>
              </a:ext>
            </a:extLst>
          </p:cNvPr>
          <p:cNvSpPr/>
          <p:nvPr/>
        </p:nvSpPr>
        <p:spPr>
          <a:xfrm>
            <a:off x="2849881" y="4294860"/>
            <a:ext cx="1364876" cy="607233"/>
          </a:xfrm>
          <a:prstGeom prst="wedgeRoundRectCallout">
            <a:avLst>
              <a:gd name="adj1" fmla="val 77559"/>
              <a:gd name="adj2" fmla="val -1893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Body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5C7603-1CAA-4147-8CAF-18A6FDC2DE5F}"/>
              </a:ext>
            </a:extLst>
          </p:cNvPr>
          <p:cNvSpPr/>
          <p:nvPr/>
        </p:nvSpPr>
        <p:spPr>
          <a:xfrm>
            <a:off x="4697506" y="3763070"/>
            <a:ext cx="233082" cy="1454389"/>
          </a:xfrm>
          <a:prstGeom prst="leftBrac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512E41C-A7D2-4A06-8D8F-90F5751643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3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89"/>
    </mc:Choice>
    <mc:Fallback>
      <p:transition spd="slow" advTm="22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06D6-4947-4804-817D-E4639FC9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9DC257-7B2B-4EBD-A31D-8A3652223CDE}"/>
              </a:ext>
            </a:extLst>
          </p:cNvPr>
          <p:cNvSpPr/>
          <p:nvPr/>
        </p:nvSpPr>
        <p:spPr>
          <a:xfrm>
            <a:off x="1143000" y="2544663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Dog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klaus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Dog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fido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Dog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3200" dirty="0"/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spot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Dog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32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856767F-AACD-4A65-94C6-9F7CB73EBBDD}"/>
              </a:ext>
            </a:extLst>
          </p:cNvPr>
          <p:cNvSpPr/>
          <p:nvPr/>
        </p:nvSpPr>
        <p:spPr>
          <a:xfrm>
            <a:off x="3899648" y="2904565"/>
            <a:ext cx="1510552" cy="896470"/>
          </a:xfrm>
          <a:prstGeom prst="wedgeRoundRectCallout">
            <a:avLst>
              <a:gd name="adj1" fmla="val -54591"/>
              <a:gd name="adj2" fmla="val 745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name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AC8498A-9F02-4D08-8785-4435916F4579}"/>
              </a:ext>
            </a:extLst>
          </p:cNvPr>
          <p:cNvSpPr/>
          <p:nvPr/>
        </p:nvSpPr>
        <p:spPr>
          <a:xfrm>
            <a:off x="5132295" y="3947613"/>
            <a:ext cx="2106705" cy="623660"/>
          </a:xfrm>
          <a:prstGeom prst="wedgeRoundRectCallout">
            <a:avLst>
              <a:gd name="adj1" fmla="val -84668"/>
              <a:gd name="adj2" fmla="val 137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Parentheses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66AC30E-4DFA-437B-8001-3BE0D94CF1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0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30"/>
    </mc:Choice>
    <mc:Fallback>
      <p:transition spd="slow" advTm="20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15820</TotalTime>
  <Words>554</Words>
  <Application>Microsoft Office PowerPoint</Application>
  <PresentationFormat>Widescreen</PresentationFormat>
  <Paragraphs>79</Paragraphs>
  <Slides>7</Slides>
  <Notes>7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Courier New</vt:lpstr>
      <vt:lpstr>Basis</vt:lpstr>
      <vt:lpstr>Classes and Objects</vt:lpstr>
      <vt:lpstr>Classes</vt:lpstr>
      <vt:lpstr>Objects</vt:lpstr>
      <vt:lpstr>Using Objects</vt:lpstr>
      <vt:lpstr>From Classes to Objects</vt:lpstr>
      <vt:lpstr>Syntax</vt:lpstr>
      <vt:lpstr>Creating a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677</cp:revision>
  <dcterms:created xsi:type="dcterms:W3CDTF">2017-06-09T19:25:05Z</dcterms:created>
  <dcterms:modified xsi:type="dcterms:W3CDTF">2017-11-07T23:02:20Z</dcterms:modified>
</cp:coreProperties>
</file>