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1"/>
  </p:notesMasterIdLst>
  <p:sldIdLst>
    <p:sldId id="256" r:id="rId2"/>
    <p:sldId id="270" r:id="rId3"/>
    <p:sldId id="262" r:id="rId4"/>
    <p:sldId id="266" r:id="rId5"/>
    <p:sldId id="264" r:id="rId6"/>
    <p:sldId id="265" r:id="rId7"/>
    <p:sldId id="267" r:id="rId8"/>
    <p:sldId id="268" r:id="rId9"/>
    <p:sldId id="269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ADC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0443" autoAdjust="0"/>
  </p:normalViewPr>
  <p:slideViewPr>
    <p:cSldViewPr snapToGrid="0" showGuides="1">
      <p:cViewPr varScale="1">
        <p:scale>
          <a:sx n="54" d="100"/>
          <a:sy n="54" d="100"/>
        </p:scale>
        <p:origin x="1254" y="78"/>
      </p:cViewPr>
      <p:guideLst>
        <p:guide orient="horz" pos="2112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A3FF7-C655-4FC8-80EF-F31749A68259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882636-5EE3-41EF-B1B3-D17AF73D46A5}">
      <dgm:prSet phldrT="[Text]" custT="1"/>
      <dgm:spPr/>
      <dgm:t>
        <a:bodyPr/>
        <a:lstStyle/>
        <a:p>
          <a:r>
            <a:rPr lang="en-US" sz="1800" dirty="0"/>
            <a:t>Object Oriented Programming</a:t>
          </a:r>
        </a:p>
      </dgm:t>
    </dgm:pt>
    <dgm:pt modelId="{D9EF96C5-CC3C-4A1C-A203-52FA2BB0484F}" type="parTrans" cxnId="{10759348-185E-4839-BDAC-DFA4DE94ABE9}">
      <dgm:prSet/>
      <dgm:spPr/>
      <dgm:t>
        <a:bodyPr/>
        <a:lstStyle/>
        <a:p>
          <a:endParaRPr lang="en-US" sz="2000"/>
        </a:p>
      </dgm:t>
    </dgm:pt>
    <dgm:pt modelId="{FF79DB1C-02D3-41AA-8BB4-0A964CA6B9E4}" type="sibTrans" cxnId="{10759348-185E-4839-BDAC-DFA4DE94ABE9}">
      <dgm:prSet/>
      <dgm:spPr/>
      <dgm:t>
        <a:bodyPr/>
        <a:lstStyle/>
        <a:p>
          <a:endParaRPr lang="en-US" sz="2000"/>
        </a:p>
      </dgm:t>
    </dgm:pt>
    <dgm:pt modelId="{9CAAB695-A5CD-4272-AFAD-0BEA526558E4}">
      <dgm:prSet phldrT="[Text]" custT="1"/>
      <dgm:spPr/>
      <dgm:t>
        <a:bodyPr/>
        <a:lstStyle/>
        <a:p>
          <a:r>
            <a:rPr lang="en-US" sz="2000" dirty="0"/>
            <a:t>Encapsulation</a:t>
          </a:r>
        </a:p>
      </dgm:t>
    </dgm:pt>
    <dgm:pt modelId="{28910692-5293-49C2-9AEA-7C36FAFAF1F9}" type="parTrans" cxnId="{DBF3948F-75FA-4928-9EBA-911E960097D4}">
      <dgm:prSet/>
      <dgm:spPr/>
      <dgm:t>
        <a:bodyPr/>
        <a:lstStyle/>
        <a:p>
          <a:endParaRPr lang="en-US" sz="2000"/>
        </a:p>
      </dgm:t>
    </dgm:pt>
    <dgm:pt modelId="{5F17C727-75C8-4AF3-8385-9900AC36E612}" type="sibTrans" cxnId="{DBF3948F-75FA-4928-9EBA-911E960097D4}">
      <dgm:prSet/>
      <dgm:spPr/>
      <dgm:t>
        <a:bodyPr/>
        <a:lstStyle/>
        <a:p>
          <a:endParaRPr lang="en-US" sz="2000"/>
        </a:p>
      </dgm:t>
    </dgm:pt>
    <dgm:pt modelId="{45348636-02DB-4170-A572-621E17412729}">
      <dgm:prSet phldrT="[Text]" custT="1"/>
      <dgm:spPr/>
      <dgm:t>
        <a:bodyPr/>
        <a:lstStyle/>
        <a:p>
          <a:r>
            <a:rPr lang="en-US" sz="2000" dirty="0"/>
            <a:t>Inheritance</a:t>
          </a:r>
        </a:p>
      </dgm:t>
    </dgm:pt>
    <dgm:pt modelId="{311B7603-B93D-497C-AFAF-360541336977}" type="parTrans" cxnId="{89D5F54F-842B-4F6C-8AAC-3E249C1C6127}">
      <dgm:prSet/>
      <dgm:spPr/>
      <dgm:t>
        <a:bodyPr/>
        <a:lstStyle/>
        <a:p>
          <a:endParaRPr lang="en-US" sz="2000"/>
        </a:p>
      </dgm:t>
    </dgm:pt>
    <dgm:pt modelId="{73F47DC7-B5E9-4C76-83FF-91A2E11BBD1B}" type="sibTrans" cxnId="{89D5F54F-842B-4F6C-8AAC-3E249C1C6127}">
      <dgm:prSet/>
      <dgm:spPr/>
      <dgm:t>
        <a:bodyPr/>
        <a:lstStyle/>
        <a:p>
          <a:endParaRPr lang="en-US" sz="2000"/>
        </a:p>
      </dgm:t>
    </dgm:pt>
    <dgm:pt modelId="{BF720188-088D-4876-B730-C1F9B0EC25FB}">
      <dgm:prSet phldrT="[Text]" custT="1"/>
      <dgm:spPr/>
      <dgm:t>
        <a:bodyPr/>
        <a:lstStyle/>
        <a:p>
          <a:r>
            <a:rPr lang="en-US" sz="2000" dirty="0"/>
            <a:t>Data Abstraction</a:t>
          </a:r>
        </a:p>
      </dgm:t>
    </dgm:pt>
    <dgm:pt modelId="{2551F30F-40A2-4C05-BC8E-045C30190ED1}" type="parTrans" cxnId="{6F9B0CF8-1674-48BE-8B72-9806C2D44D8C}">
      <dgm:prSet/>
      <dgm:spPr/>
      <dgm:t>
        <a:bodyPr/>
        <a:lstStyle/>
        <a:p>
          <a:endParaRPr lang="en-US" sz="2000"/>
        </a:p>
      </dgm:t>
    </dgm:pt>
    <dgm:pt modelId="{21143C0B-FFEB-4ECC-A898-88F46C718FAA}" type="sibTrans" cxnId="{6F9B0CF8-1674-48BE-8B72-9806C2D44D8C}">
      <dgm:prSet/>
      <dgm:spPr/>
      <dgm:t>
        <a:bodyPr/>
        <a:lstStyle/>
        <a:p>
          <a:endParaRPr lang="en-US" sz="2000"/>
        </a:p>
      </dgm:t>
    </dgm:pt>
    <dgm:pt modelId="{F0C690BE-5E37-406E-B874-7D2B1402DFF7}">
      <dgm:prSet phldrT="[Text]" custT="1"/>
      <dgm:spPr/>
      <dgm:t>
        <a:bodyPr/>
        <a:lstStyle/>
        <a:p>
          <a:r>
            <a:rPr lang="en-US" sz="2000" dirty="0"/>
            <a:t>Information Hiding</a:t>
          </a:r>
        </a:p>
      </dgm:t>
    </dgm:pt>
    <dgm:pt modelId="{5C194829-BDDA-4334-9E7A-5DDD99C42EA6}" type="parTrans" cxnId="{4DB4CAED-A26A-47D8-BD25-4670F1349877}">
      <dgm:prSet/>
      <dgm:spPr/>
      <dgm:t>
        <a:bodyPr/>
        <a:lstStyle/>
        <a:p>
          <a:endParaRPr lang="en-US" sz="2000"/>
        </a:p>
      </dgm:t>
    </dgm:pt>
    <dgm:pt modelId="{8D56B668-C065-4F11-8100-ED0999C7419E}" type="sibTrans" cxnId="{4DB4CAED-A26A-47D8-BD25-4670F1349877}">
      <dgm:prSet/>
      <dgm:spPr/>
      <dgm:t>
        <a:bodyPr/>
        <a:lstStyle/>
        <a:p>
          <a:endParaRPr lang="en-US" sz="2000"/>
        </a:p>
      </dgm:t>
    </dgm:pt>
    <dgm:pt modelId="{1BFD8875-0585-425F-BF49-ED5DAD6C495E}">
      <dgm:prSet phldrT="[Text]" custT="1"/>
      <dgm:spPr/>
      <dgm:t>
        <a:bodyPr/>
        <a:lstStyle/>
        <a:p>
          <a:r>
            <a:rPr lang="en-US" sz="2000" dirty="0"/>
            <a:t>Polymorphism</a:t>
          </a:r>
        </a:p>
      </dgm:t>
    </dgm:pt>
    <dgm:pt modelId="{B7684E5A-EFCD-4698-A329-0ADBAF737996}" type="parTrans" cxnId="{3E03E433-6F89-4DE7-9E33-7FC9173A74E5}">
      <dgm:prSet/>
      <dgm:spPr/>
      <dgm:t>
        <a:bodyPr/>
        <a:lstStyle/>
        <a:p>
          <a:endParaRPr lang="en-US" sz="2000"/>
        </a:p>
      </dgm:t>
    </dgm:pt>
    <dgm:pt modelId="{3BB7222E-8EEB-4F2E-81DF-22936B226C36}" type="sibTrans" cxnId="{3E03E433-6F89-4DE7-9E33-7FC9173A74E5}">
      <dgm:prSet/>
      <dgm:spPr/>
      <dgm:t>
        <a:bodyPr/>
        <a:lstStyle/>
        <a:p>
          <a:endParaRPr lang="en-US" sz="2000"/>
        </a:p>
      </dgm:t>
    </dgm:pt>
    <dgm:pt modelId="{10DE2BC6-0E3B-445F-B18C-65074257C9D1}" type="pres">
      <dgm:prSet presAssocID="{2B9A3FF7-C655-4FC8-80EF-F31749A6825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372F17-CFEC-455F-9639-B03B6D2FBC97}" type="pres">
      <dgm:prSet presAssocID="{48882636-5EE3-41EF-B1B3-D17AF73D46A5}" presName="centerShape" presStyleLbl="node0" presStyleIdx="0" presStyleCnt="1"/>
      <dgm:spPr/>
    </dgm:pt>
    <dgm:pt modelId="{7D59EC97-BEDC-4A45-B489-E91AE655AE13}" type="pres">
      <dgm:prSet presAssocID="{28910692-5293-49C2-9AEA-7C36FAFAF1F9}" presName="parTrans" presStyleLbl="bgSibTrans2D1" presStyleIdx="0" presStyleCnt="5"/>
      <dgm:spPr/>
    </dgm:pt>
    <dgm:pt modelId="{667428FC-1A54-44EF-9E76-18423048E366}" type="pres">
      <dgm:prSet presAssocID="{9CAAB695-A5CD-4272-AFAD-0BEA526558E4}" presName="node" presStyleLbl="node1" presStyleIdx="0" presStyleCnt="5">
        <dgm:presLayoutVars>
          <dgm:bulletEnabled val="1"/>
        </dgm:presLayoutVars>
      </dgm:prSet>
      <dgm:spPr/>
    </dgm:pt>
    <dgm:pt modelId="{1B73E396-7323-40DE-9110-5F2175BC9E62}" type="pres">
      <dgm:prSet presAssocID="{311B7603-B93D-497C-AFAF-360541336977}" presName="parTrans" presStyleLbl="bgSibTrans2D1" presStyleIdx="1" presStyleCnt="5"/>
      <dgm:spPr/>
    </dgm:pt>
    <dgm:pt modelId="{AB5DE93A-A8E5-400E-AFD5-CF7D92BFEFF2}" type="pres">
      <dgm:prSet presAssocID="{45348636-02DB-4170-A572-621E17412729}" presName="node" presStyleLbl="node1" presStyleIdx="1" presStyleCnt="5">
        <dgm:presLayoutVars>
          <dgm:bulletEnabled val="1"/>
        </dgm:presLayoutVars>
      </dgm:prSet>
      <dgm:spPr/>
    </dgm:pt>
    <dgm:pt modelId="{B99AA8B2-6A5B-4355-BC17-68DCD5757BD4}" type="pres">
      <dgm:prSet presAssocID="{2551F30F-40A2-4C05-BC8E-045C30190ED1}" presName="parTrans" presStyleLbl="bgSibTrans2D1" presStyleIdx="2" presStyleCnt="5"/>
      <dgm:spPr/>
    </dgm:pt>
    <dgm:pt modelId="{EBD7F641-59A4-44B3-842D-C7A89BF84D15}" type="pres">
      <dgm:prSet presAssocID="{BF720188-088D-4876-B730-C1F9B0EC25FB}" presName="node" presStyleLbl="node1" presStyleIdx="2" presStyleCnt="5">
        <dgm:presLayoutVars>
          <dgm:bulletEnabled val="1"/>
        </dgm:presLayoutVars>
      </dgm:prSet>
      <dgm:spPr/>
    </dgm:pt>
    <dgm:pt modelId="{25D5DB31-FAAB-4CB4-B48A-D25794F626B4}" type="pres">
      <dgm:prSet presAssocID="{5C194829-BDDA-4334-9E7A-5DDD99C42EA6}" presName="parTrans" presStyleLbl="bgSibTrans2D1" presStyleIdx="3" presStyleCnt="5"/>
      <dgm:spPr/>
    </dgm:pt>
    <dgm:pt modelId="{6C64F780-B67B-4D33-ADC6-FD0ADA4CC7B0}" type="pres">
      <dgm:prSet presAssocID="{F0C690BE-5E37-406E-B874-7D2B1402DFF7}" presName="node" presStyleLbl="node1" presStyleIdx="3" presStyleCnt="5">
        <dgm:presLayoutVars>
          <dgm:bulletEnabled val="1"/>
        </dgm:presLayoutVars>
      </dgm:prSet>
      <dgm:spPr/>
    </dgm:pt>
    <dgm:pt modelId="{A6E71F94-DD26-4160-831B-9FC81A8A4DD3}" type="pres">
      <dgm:prSet presAssocID="{B7684E5A-EFCD-4698-A329-0ADBAF737996}" presName="parTrans" presStyleLbl="bgSibTrans2D1" presStyleIdx="4" presStyleCnt="5"/>
      <dgm:spPr/>
    </dgm:pt>
    <dgm:pt modelId="{61B751BC-1535-4EB1-8495-2F9AB7F9B3D0}" type="pres">
      <dgm:prSet presAssocID="{1BFD8875-0585-425F-BF49-ED5DAD6C495E}" presName="node" presStyleLbl="node1" presStyleIdx="4" presStyleCnt="5">
        <dgm:presLayoutVars>
          <dgm:bulletEnabled val="1"/>
        </dgm:presLayoutVars>
      </dgm:prSet>
      <dgm:spPr/>
    </dgm:pt>
  </dgm:ptLst>
  <dgm:cxnLst>
    <dgm:cxn modelId="{853F670A-6D08-475A-9E17-0DCEFC82D56D}" type="presOf" srcId="{B7684E5A-EFCD-4698-A329-0ADBAF737996}" destId="{A6E71F94-DD26-4160-831B-9FC81A8A4DD3}" srcOrd="0" destOrd="0" presId="urn:microsoft.com/office/officeart/2005/8/layout/radial4"/>
    <dgm:cxn modelId="{4B024913-38B2-42E1-A7E9-60D89A88AD67}" type="presOf" srcId="{311B7603-B93D-497C-AFAF-360541336977}" destId="{1B73E396-7323-40DE-9110-5F2175BC9E62}" srcOrd="0" destOrd="0" presId="urn:microsoft.com/office/officeart/2005/8/layout/radial4"/>
    <dgm:cxn modelId="{B35A1331-E0B6-4106-9225-62360881CA8E}" type="presOf" srcId="{2B9A3FF7-C655-4FC8-80EF-F31749A68259}" destId="{10DE2BC6-0E3B-445F-B18C-65074257C9D1}" srcOrd="0" destOrd="0" presId="urn:microsoft.com/office/officeart/2005/8/layout/radial4"/>
    <dgm:cxn modelId="{3E03E433-6F89-4DE7-9E33-7FC9173A74E5}" srcId="{48882636-5EE3-41EF-B1B3-D17AF73D46A5}" destId="{1BFD8875-0585-425F-BF49-ED5DAD6C495E}" srcOrd="4" destOrd="0" parTransId="{B7684E5A-EFCD-4698-A329-0ADBAF737996}" sibTransId="{3BB7222E-8EEB-4F2E-81DF-22936B226C36}"/>
    <dgm:cxn modelId="{44F55536-8C36-4D12-9901-9A65DC1D969A}" type="presOf" srcId="{45348636-02DB-4170-A572-621E17412729}" destId="{AB5DE93A-A8E5-400E-AFD5-CF7D92BFEFF2}" srcOrd="0" destOrd="0" presId="urn:microsoft.com/office/officeart/2005/8/layout/radial4"/>
    <dgm:cxn modelId="{C3EB8F48-9E07-42A5-98DC-A07DBEC0D2EE}" type="presOf" srcId="{9CAAB695-A5CD-4272-AFAD-0BEA526558E4}" destId="{667428FC-1A54-44EF-9E76-18423048E366}" srcOrd="0" destOrd="0" presId="urn:microsoft.com/office/officeart/2005/8/layout/radial4"/>
    <dgm:cxn modelId="{10759348-185E-4839-BDAC-DFA4DE94ABE9}" srcId="{2B9A3FF7-C655-4FC8-80EF-F31749A68259}" destId="{48882636-5EE3-41EF-B1B3-D17AF73D46A5}" srcOrd="0" destOrd="0" parTransId="{D9EF96C5-CC3C-4A1C-A203-52FA2BB0484F}" sibTransId="{FF79DB1C-02D3-41AA-8BB4-0A964CA6B9E4}"/>
    <dgm:cxn modelId="{89D5F54F-842B-4F6C-8AAC-3E249C1C6127}" srcId="{48882636-5EE3-41EF-B1B3-D17AF73D46A5}" destId="{45348636-02DB-4170-A572-621E17412729}" srcOrd="1" destOrd="0" parTransId="{311B7603-B93D-497C-AFAF-360541336977}" sibTransId="{73F47DC7-B5E9-4C76-83FF-91A2E11BBD1B}"/>
    <dgm:cxn modelId="{4562DB82-EC42-4D2C-98A5-A030B0850261}" type="presOf" srcId="{1BFD8875-0585-425F-BF49-ED5DAD6C495E}" destId="{61B751BC-1535-4EB1-8495-2F9AB7F9B3D0}" srcOrd="0" destOrd="0" presId="urn:microsoft.com/office/officeart/2005/8/layout/radial4"/>
    <dgm:cxn modelId="{DBF3948F-75FA-4928-9EBA-911E960097D4}" srcId="{48882636-5EE3-41EF-B1B3-D17AF73D46A5}" destId="{9CAAB695-A5CD-4272-AFAD-0BEA526558E4}" srcOrd="0" destOrd="0" parTransId="{28910692-5293-49C2-9AEA-7C36FAFAF1F9}" sibTransId="{5F17C727-75C8-4AF3-8385-9900AC36E612}"/>
    <dgm:cxn modelId="{ABEDDF97-013A-4E99-B6BD-7A714EEA41A5}" type="presOf" srcId="{5C194829-BDDA-4334-9E7A-5DDD99C42EA6}" destId="{25D5DB31-FAAB-4CB4-B48A-D25794F626B4}" srcOrd="0" destOrd="0" presId="urn:microsoft.com/office/officeart/2005/8/layout/radial4"/>
    <dgm:cxn modelId="{84B2D299-014C-4716-8570-578CEBD90E8B}" type="presOf" srcId="{48882636-5EE3-41EF-B1B3-D17AF73D46A5}" destId="{A7372F17-CFEC-455F-9639-B03B6D2FBC97}" srcOrd="0" destOrd="0" presId="urn:microsoft.com/office/officeart/2005/8/layout/radial4"/>
    <dgm:cxn modelId="{78BF49B9-D7E3-45A5-8917-9ED51A7C7DD9}" type="presOf" srcId="{BF720188-088D-4876-B730-C1F9B0EC25FB}" destId="{EBD7F641-59A4-44B3-842D-C7A89BF84D15}" srcOrd="0" destOrd="0" presId="urn:microsoft.com/office/officeart/2005/8/layout/radial4"/>
    <dgm:cxn modelId="{1AA0D6D3-4874-48EA-8A03-CAB9E96D8B0D}" type="presOf" srcId="{28910692-5293-49C2-9AEA-7C36FAFAF1F9}" destId="{7D59EC97-BEDC-4A45-B489-E91AE655AE13}" srcOrd="0" destOrd="0" presId="urn:microsoft.com/office/officeart/2005/8/layout/radial4"/>
    <dgm:cxn modelId="{0AEFE1D4-8881-4EDE-B867-8D177C774A9E}" type="presOf" srcId="{F0C690BE-5E37-406E-B874-7D2B1402DFF7}" destId="{6C64F780-B67B-4D33-ADC6-FD0ADA4CC7B0}" srcOrd="0" destOrd="0" presId="urn:microsoft.com/office/officeart/2005/8/layout/radial4"/>
    <dgm:cxn modelId="{5A84C5ED-939F-4D60-87C5-318D90B3834D}" type="presOf" srcId="{2551F30F-40A2-4C05-BC8E-045C30190ED1}" destId="{B99AA8B2-6A5B-4355-BC17-68DCD5757BD4}" srcOrd="0" destOrd="0" presId="urn:microsoft.com/office/officeart/2005/8/layout/radial4"/>
    <dgm:cxn modelId="{4DB4CAED-A26A-47D8-BD25-4670F1349877}" srcId="{48882636-5EE3-41EF-B1B3-D17AF73D46A5}" destId="{F0C690BE-5E37-406E-B874-7D2B1402DFF7}" srcOrd="3" destOrd="0" parTransId="{5C194829-BDDA-4334-9E7A-5DDD99C42EA6}" sibTransId="{8D56B668-C065-4F11-8100-ED0999C7419E}"/>
    <dgm:cxn modelId="{6F9B0CF8-1674-48BE-8B72-9806C2D44D8C}" srcId="{48882636-5EE3-41EF-B1B3-D17AF73D46A5}" destId="{BF720188-088D-4876-B730-C1F9B0EC25FB}" srcOrd="2" destOrd="0" parTransId="{2551F30F-40A2-4C05-BC8E-045C30190ED1}" sibTransId="{21143C0B-FFEB-4ECC-A898-88F46C718FAA}"/>
    <dgm:cxn modelId="{D61A0A43-D33C-4478-BBF8-FD5DDF23304C}" type="presParOf" srcId="{10DE2BC6-0E3B-445F-B18C-65074257C9D1}" destId="{A7372F17-CFEC-455F-9639-B03B6D2FBC97}" srcOrd="0" destOrd="0" presId="urn:microsoft.com/office/officeart/2005/8/layout/radial4"/>
    <dgm:cxn modelId="{56A0C1BE-313C-41F2-975F-543AE9B40EDF}" type="presParOf" srcId="{10DE2BC6-0E3B-445F-B18C-65074257C9D1}" destId="{7D59EC97-BEDC-4A45-B489-E91AE655AE13}" srcOrd="1" destOrd="0" presId="urn:microsoft.com/office/officeart/2005/8/layout/radial4"/>
    <dgm:cxn modelId="{E7530363-6EF5-4709-AEC7-FEAA6AAFEE8B}" type="presParOf" srcId="{10DE2BC6-0E3B-445F-B18C-65074257C9D1}" destId="{667428FC-1A54-44EF-9E76-18423048E366}" srcOrd="2" destOrd="0" presId="urn:microsoft.com/office/officeart/2005/8/layout/radial4"/>
    <dgm:cxn modelId="{165AFB34-A6C4-47A5-BC2E-862FA8048001}" type="presParOf" srcId="{10DE2BC6-0E3B-445F-B18C-65074257C9D1}" destId="{1B73E396-7323-40DE-9110-5F2175BC9E62}" srcOrd="3" destOrd="0" presId="urn:microsoft.com/office/officeart/2005/8/layout/radial4"/>
    <dgm:cxn modelId="{4B98AD6C-3C1E-4AD6-87EE-33CC3AB6C273}" type="presParOf" srcId="{10DE2BC6-0E3B-445F-B18C-65074257C9D1}" destId="{AB5DE93A-A8E5-400E-AFD5-CF7D92BFEFF2}" srcOrd="4" destOrd="0" presId="urn:microsoft.com/office/officeart/2005/8/layout/radial4"/>
    <dgm:cxn modelId="{4A2B11E6-E4A3-4496-9347-50DA84C034C2}" type="presParOf" srcId="{10DE2BC6-0E3B-445F-B18C-65074257C9D1}" destId="{B99AA8B2-6A5B-4355-BC17-68DCD5757BD4}" srcOrd="5" destOrd="0" presId="urn:microsoft.com/office/officeart/2005/8/layout/radial4"/>
    <dgm:cxn modelId="{BF322EE9-A193-4FC6-97A4-AEE9DDFD3ED8}" type="presParOf" srcId="{10DE2BC6-0E3B-445F-B18C-65074257C9D1}" destId="{EBD7F641-59A4-44B3-842D-C7A89BF84D15}" srcOrd="6" destOrd="0" presId="urn:microsoft.com/office/officeart/2005/8/layout/radial4"/>
    <dgm:cxn modelId="{306A0F35-0F28-4920-AF04-4111327C1EEA}" type="presParOf" srcId="{10DE2BC6-0E3B-445F-B18C-65074257C9D1}" destId="{25D5DB31-FAAB-4CB4-B48A-D25794F626B4}" srcOrd="7" destOrd="0" presId="urn:microsoft.com/office/officeart/2005/8/layout/radial4"/>
    <dgm:cxn modelId="{C8AF5A65-62C2-4748-A44A-136C99317A23}" type="presParOf" srcId="{10DE2BC6-0E3B-445F-B18C-65074257C9D1}" destId="{6C64F780-B67B-4D33-ADC6-FD0ADA4CC7B0}" srcOrd="8" destOrd="0" presId="urn:microsoft.com/office/officeart/2005/8/layout/radial4"/>
    <dgm:cxn modelId="{55F71704-B5FC-4381-9E54-EF6BAA490EC4}" type="presParOf" srcId="{10DE2BC6-0E3B-445F-B18C-65074257C9D1}" destId="{A6E71F94-DD26-4160-831B-9FC81A8A4DD3}" srcOrd="9" destOrd="0" presId="urn:microsoft.com/office/officeart/2005/8/layout/radial4"/>
    <dgm:cxn modelId="{FCA1BDC5-CCE5-48AC-8027-F959D7B8ABFF}" type="presParOf" srcId="{10DE2BC6-0E3B-445F-B18C-65074257C9D1}" destId="{61B751BC-1535-4EB1-8495-2F9AB7F9B3D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2F17-CFEC-455F-9639-B03B6D2FBC97}">
      <dsp:nvSpPr>
        <dsp:cNvPr id="0" name=""/>
        <dsp:cNvSpPr/>
      </dsp:nvSpPr>
      <dsp:spPr>
        <a:xfrm>
          <a:off x="4514662" y="2717587"/>
          <a:ext cx="2015192" cy="20151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1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 Oriented Programming</a:t>
          </a:r>
        </a:p>
      </dsp:txBody>
      <dsp:txXfrm>
        <a:off x="4809780" y="3012705"/>
        <a:ext cx="1424956" cy="1424956"/>
      </dsp:txXfrm>
    </dsp:sp>
    <dsp:sp modelId="{7D59EC97-BEDC-4A45-B489-E91AE655AE13}">
      <dsp:nvSpPr>
        <dsp:cNvPr id="0" name=""/>
        <dsp:cNvSpPr/>
      </dsp:nvSpPr>
      <dsp:spPr>
        <a:xfrm rot="10800000">
          <a:off x="2563432" y="3438018"/>
          <a:ext cx="1843911" cy="57432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7428FC-1A54-44EF-9E76-18423048E366}">
      <dsp:nvSpPr>
        <dsp:cNvPr id="0" name=""/>
        <dsp:cNvSpPr/>
      </dsp:nvSpPr>
      <dsp:spPr>
        <a:xfrm>
          <a:off x="1606216" y="2959410"/>
          <a:ext cx="1914433" cy="1531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2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Encapsulation</a:t>
          </a:r>
        </a:p>
      </dsp:txBody>
      <dsp:txXfrm>
        <a:off x="1651073" y="3004267"/>
        <a:ext cx="1824719" cy="1441832"/>
      </dsp:txXfrm>
    </dsp:sp>
    <dsp:sp modelId="{1B73E396-7323-40DE-9110-5F2175BC9E62}">
      <dsp:nvSpPr>
        <dsp:cNvPr id="0" name=""/>
        <dsp:cNvSpPr/>
      </dsp:nvSpPr>
      <dsp:spPr>
        <a:xfrm rot="13500000">
          <a:off x="3160018" y="1997734"/>
          <a:ext cx="1843911" cy="57432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5DE93A-A8E5-400E-AFD5-CF7D92BFEFF2}">
      <dsp:nvSpPr>
        <dsp:cNvPr id="0" name=""/>
        <dsp:cNvSpPr/>
      </dsp:nvSpPr>
      <dsp:spPr>
        <a:xfrm>
          <a:off x="2472836" y="867204"/>
          <a:ext cx="1914433" cy="1531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Inheritance</a:t>
          </a:r>
        </a:p>
      </dsp:txBody>
      <dsp:txXfrm>
        <a:off x="2517693" y="912061"/>
        <a:ext cx="1824719" cy="1441832"/>
      </dsp:txXfrm>
    </dsp:sp>
    <dsp:sp modelId="{B99AA8B2-6A5B-4355-BC17-68DCD5757BD4}">
      <dsp:nvSpPr>
        <dsp:cNvPr id="0" name=""/>
        <dsp:cNvSpPr/>
      </dsp:nvSpPr>
      <dsp:spPr>
        <a:xfrm rot="16200000">
          <a:off x="4600302" y="1401148"/>
          <a:ext cx="1843911" cy="57432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D7F641-59A4-44B3-842D-C7A89BF84D15}">
      <dsp:nvSpPr>
        <dsp:cNvPr id="0" name=""/>
        <dsp:cNvSpPr/>
      </dsp:nvSpPr>
      <dsp:spPr>
        <a:xfrm>
          <a:off x="4565041" y="584"/>
          <a:ext cx="1914433" cy="1531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Abstraction</a:t>
          </a:r>
        </a:p>
      </dsp:txBody>
      <dsp:txXfrm>
        <a:off x="4609898" y="45441"/>
        <a:ext cx="1824719" cy="1441832"/>
      </dsp:txXfrm>
    </dsp:sp>
    <dsp:sp modelId="{25D5DB31-FAAB-4CB4-B48A-D25794F626B4}">
      <dsp:nvSpPr>
        <dsp:cNvPr id="0" name=""/>
        <dsp:cNvSpPr/>
      </dsp:nvSpPr>
      <dsp:spPr>
        <a:xfrm rot="18900000">
          <a:off x="6040587" y="1997734"/>
          <a:ext cx="1843911" cy="57432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64F780-B67B-4D33-ADC6-FD0ADA4CC7B0}">
      <dsp:nvSpPr>
        <dsp:cNvPr id="0" name=""/>
        <dsp:cNvSpPr/>
      </dsp:nvSpPr>
      <dsp:spPr>
        <a:xfrm>
          <a:off x="6657247" y="867204"/>
          <a:ext cx="1914433" cy="1531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5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Information Hiding</a:t>
          </a:r>
        </a:p>
      </dsp:txBody>
      <dsp:txXfrm>
        <a:off x="6702104" y="912061"/>
        <a:ext cx="1824719" cy="1441832"/>
      </dsp:txXfrm>
    </dsp:sp>
    <dsp:sp modelId="{A6E71F94-DD26-4160-831B-9FC81A8A4DD3}">
      <dsp:nvSpPr>
        <dsp:cNvPr id="0" name=""/>
        <dsp:cNvSpPr/>
      </dsp:nvSpPr>
      <dsp:spPr>
        <a:xfrm>
          <a:off x="6637172" y="3438018"/>
          <a:ext cx="1843911" cy="57432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6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751BC-1535-4EB1-8495-2F9AB7F9B3D0}">
      <dsp:nvSpPr>
        <dsp:cNvPr id="0" name=""/>
        <dsp:cNvSpPr/>
      </dsp:nvSpPr>
      <dsp:spPr>
        <a:xfrm>
          <a:off x="7523867" y="2959410"/>
          <a:ext cx="1914433" cy="15315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6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Polymorphism</a:t>
          </a:r>
        </a:p>
      </dsp:txBody>
      <dsp:txXfrm>
        <a:off x="7568724" y="3004267"/>
        <a:ext cx="1824719" cy="144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Attributes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are a mix of data and functions, which really means attributes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the body of a class will be a series of function definitions.</a:t>
            </a:r>
          </a:p>
          <a:p>
            <a:r>
              <a:rPr lang="en-US" dirty="0"/>
              <a:t>When functions are defined inside of a class, they are called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of the class as owning these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have attributes, which are just variables stored inside the object.</a:t>
            </a:r>
          </a:p>
          <a:p>
            <a:r>
              <a:rPr lang="en-US" dirty="0"/>
              <a:t>The syntax for accessing and using attributes is the name of the object variable, followed by a dot, followed by the name of the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special method is the __</a:t>
            </a:r>
            <a:r>
              <a:rPr lang="en-US" dirty="0" err="1"/>
              <a:t>init</a:t>
            </a:r>
            <a:r>
              <a:rPr lang="en-US" dirty="0"/>
              <a:t>__ method, which has double underscores around the name.</a:t>
            </a:r>
          </a:p>
          <a:p>
            <a:r>
              <a:rPr lang="en-US" dirty="0"/>
              <a:t>When you use a class to create an object, this method is called.</a:t>
            </a:r>
          </a:p>
          <a:p>
            <a:r>
              <a:rPr lang="en-US" dirty="0"/>
              <a:t>Most of the parameters will be new attributes of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method of a class has a first parameter named "self".</a:t>
            </a:r>
          </a:p>
          <a:p>
            <a:r>
              <a:rPr lang="en-US" dirty="0"/>
              <a:t>This "self" parameter is how a method references the object that has called the method.</a:t>
            </a:r>
          </a:p>
          <a:p>
            <a:r>
              <a:rPr lang="en-US" dirty="0"/>
              <a:t>This allows the method to change the attributes of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3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previously learned to call methods like "append" for lists or "split" for strings.</a:t>
            </a:r>
          </a:p>
          <a:p>
            <a:r>
              <a:rPr lang="en-US" dirty="0"/>
              <a:t>We start with an object, then a dot, then the name of the method, and finish with parentheses.</a:t>
            </a:r>
          </a:p>
          <a:p>
            <a:r>
              <a:rPr lang="en-US" dirty="0"/>
              <a:t>Notice that we do not pass anything in for the "self" parameter.</a:t>
            </a:r>
          </a:p>
          <a:p>
            <a:r>
              <a:rPr lang="en-US" dirty="0"/>
              <a:t>That "self" parameter is replaced with the value to the left of the period representing the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create a variable inside of a method, it will disappear once the method finishes.</a:t>
            </a:r>
          </a:p>
          <a:p>
            <a:r>
              <a:rPr lang="en-US" dirty="0"/>
              <a:t>If you want data to persist, you need to create a new attribute and assign it to the self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allow us to combine data and behavior, in what is known as Encapsulation.</a:t>
            </a:r>
          </a:p>
          <a:p>
            <a:r>
              <a:rPr lang="en-US" dirty="0"/>
              <a:t>Object-oriented programming actually allows far more than just encapsulation, so keep in mind there's more to it than what was shown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notesSlide" Target="../notesSlides/notesSlide9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Attributes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54FE2E9-E70A-49E8-979F-1D562B17A4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610">
        <p159:morph option="byObject"/>
      </p:transition>
    </mc:Choice>
    <mc:Fallback>
      <p:transition spd="slow" advTm="46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0E1-5C4E-44DA-8BCE-7FF81AE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D5927-A609-4D02-87F6-E3EDDDD73D5C}"/>
              </a:ext>
            </a:extLst>
          </p:cNvPr>
          <p:cNvSpPr txBox="1"/>
          <p:nvPr/>
        </p:nvSpPr>
        <p:spPr>
          <a:xfrm>
            <a:off x="1744041" y="3113909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1E549-650B-4D86-B941-AC40BD0B643B}"/>
              </a:ext>
            </a:extLst>
          </p:cNvPr>
          <p:cNvSpPr txBox="1"/>
          <p:nvPr/>
        </p:nvSpPr>
        <p:spPr>
          <a:xfrm>
            <a:off x="4231007" y="3113909"/>
            <a:ext cx="328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0327A-D73E-4809-B28C-7359791161BE}"/>
              </a:ext>
            </a:extLst>
          </p:cNvPr>
          <p:cNvSpPr txBox="1"/>
          <p:nvPr/>
        </p:nvSpPr>
        <p:spPr>
          <a:xfrm>
            <a:off x="8509500" y="3113909"/>
            <a:ext cx="2509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7030A0"/>
                </a:solidFill>
              </a:rPr>
              <a:t>Classes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5C9659B8-3A1D-48DA-BFCB-E9007F935212}"/>
              </a:ext>
            </a:extLst>
          </p:cNvPr>
          <p:cNvSpPr/>
          <p:nvPr/>
        </p:nvSpPr>
        <p:spPr>
          <a:xfrm>
            <a:off x="3505597" y="3301700"/>
            <a:ext cx="685800" cy="640080"/>
          </a:xfrm>
          <a:prstGeom prst="mathPlus">
            <a:avLst>
              <a:gd name="adj1" fmla="val 17918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EE0CE0-290D-47BD-8B51-1E7CEB1FB060}"/>
              </a:ext>
            </a:extLst>
          </p:cNvPr>
          <p:cNvSpPr/>
          <p:nvPr/>
        </p:nvSpPr>
        <p:spPr>
          <a:xfrm>
            <a:off x="7555491" y="3301700"/>
            <a:ext cx="914400" cy="640080"/>
          </a:xfrm>
          <a:prstGeom prst="rightArrow">
            <a:avLst>
              <a:gd name="adj1" fmla="val 21989"/>
              <a:gd name="adj2" fmla="val 415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2793-0524-4DAB-B566-3202ECA3CC50}"/>
              </a:ext>
            </a:extLst>
          </p:cNvPr>
          <p:cNvSpPr/>
          <p:nvPr/>
        </p:nvSpPr>
        <p:spPr>
          <a:xfrm>
            <a:off x="1782132" y="4667920"/>
            <a:ext cx="2066365" cy="609600"/>
          </a:xfrm>
          <a:prstGeom prst="wedgeRoundRectCallout">
            <a:avLst>
              <a:gd name="adj1" fmla="val -10421"/>
              <a:gd name="adj2" fmla="val -1551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Attributes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47A670A-D9CD-4A1D-B61B-75112E1CF45C}"/>
              </a:ext>
            </a:extLst>
          </p:cNvPr>
          <p:cNvSpPr/>
          <p:nvPr/>
        </p:nvSpPr>
        <p:spPr>
          <a:xfrm>
            <a:off x="5231130" y="4667920"/>
            <a:ext cx="1699260" cy="609600"/>
          </a:xfrm>
          <a:prstGeom prst="wedgeRoundRectCallout">
            <a:avLst>
              <a:gd name="adj1" fmla="val -10421"/>
              <a:gd name="adj2" fmla="val -1551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Methods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60A04BF-42CC-4770-820D-56306359F4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334">
        <p159:morph option="byObject"/>
      </p:transition>
    </mc:Choice>
    <mc:Fallback>
      <p:transition spd="slow" advTm="73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703E-81A1-456B-A408-0C2CE4D5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0EEEA-DE03-4B67-BCD8-CF1846B7AF95}"/>
              </a:ext>
            </a:extLst>
          </p:cNvPr>
          <p:cNvSpPr/>
          <p:nvPr/>
        </p:nvSpPr>
        <p:spPr>
          <a:xfrm>
            <a:off x="2218765" y="233713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Dog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anose="02070309020205020404" pitchFamily="49" charset="0"/>
              </a:rPr>
              <a:t>bark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anose="02070309020205020404" pitchFamily="49" charset="0"/>
              </a:rPr>
              <a:t>sleep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anose="02070309020205020404" pitchFamily="49" charset="0"/>
              </a:rPr>
              <a:t>chew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1BEF58-C2DE-4A9F-A145-B64C5B430D6A}"/>
              </a:ext>
            </a:extLst>
          </p:cNvPr>
          <p:cNvSpPr/>
          <p:nvPr/>
        </p:nvSpPr>
        <p:spPr>
          <a:xfrm>
            <a:off x="1003151" y="3945195"/>
            <a:ext cx="1364876" cy="607233"/>
          </a:xfrm>
          <a:prstGeom prst="wedgeRoundRectCallout">
            <a:avLst>
              <a:gd name="adj1" fmla="val 77559"/>
              <a:gd name="adj2" fmla="val -1893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Body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29E1452-9283-4202-B017-433D2781C574}"/>
              </a:ext>
            </a:extLst>
          </p:cNvPr>
          <p:cNvSpPr/>
          <p:nvPr/>
        </p:nvSpPr>
        <p:spPr>
          <a:xfrm>
            <a:off x="2850776" y="2759023"/>
            <a:ext cx="179294" cy="2686657"/>
          </a:xfrm>
          <a:prstGeom prst="lef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16AD7EB-F261-4EE8-87D1-6EBBA93CD014}"/>
              </a:ext>
            </a:extLst>
          </p:cNvPr>
          <p:cNvSpPr/>
          <p:nvPr/>
        </p:nvSpPr>
        <p:spPr>
          <a:xfrm flipH="1">
            <a:off x="6454588" y="2759023"/>
            <a:ext cx="251012" cy="826860"/>
          </a:xfrm>
          <a:prstGeom prst="lef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2D90D6C-57FB-4488-9B72-AF31804A513C}"/>
              </a:ext>
            </a:extLst>
          </p:cNvPr>
          <p:cNvSpPr/>
          <p:nvPr/>
        </p:nvSpPr>
        <p:spPr>
          <a:xfrm>
            <a:off x="7248862" y="2868836"/>
            <a:ext cx="1548652" cy="607233"/>
          </a:xfrm>
          <a:prstGeom prst="wedgeRoundRectCallout">
            <a:avLst>
              <a:gd name="adj1" fmla="val -76421"/>
              <a:gd name="adj2" fmla="val 17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Method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EF49846-4CA3-4E99-AA8B-17BC60AA5439}"/>
              </a:ext>
            </a:extLst>
          </p:cNvPr>
          <p:cNvSpPr/>
          <p:nvPr/>
        </p:nvSpPr>
        <p:spPr>
          <a:xfrm>
            <a:off x="5237406" y="5373963"/>
            <a:ext cx="2011455" cy="811684"/>
          </a:xfrm>
          <a:prstGeom prst="wedgeRoundRectCallout">
            <a:avLst>
              <a:gd name="adj1" fmla="val -33226"/>
              <a:gd name="adj2" fmla="val -10602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Self parameter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9ED6FBC5-695F-429B-B451-9F24E957FB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364">
        <p159:morph option="byObject"/>
      </p:transition>
    </mc:Choice>
    <mc:Fallback>
      <p:transition spd="slow" advTm="143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5FF4-9591-4B6A-A20B-5A002A20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25C84-7D1D-4841-A69B-D38BC61ADB3C}"/>
              </a:ext>
            </a:extLst>
          </p:cNvPr>
          <p:cNvSpPr/>
          <p:nvPr/>
        </p:nvSpPr>
        <p:spPr>
          <a:xfrm>
            <a:off x="1143000" y="25240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Dog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"Klaus Bart"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17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28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6E98E69-10AD-4180-BDA5-362031138324}"/>
              </a:ext>
            </a:extLst>
          </p:cNvPr>
          <p:cNvSpPr/>
          <p:nvPr/>
        </p:nvSpPr>
        <p:spPr>
          <a:xfrm>
            <a:off x="4191000" y="5499212"/>
            <a:ext cx="1216511" cy="507144"/>
          </a:xfrm>
          <a:prstGeom prst="wedgeRoundRectCallout">
            <a:avLst>
              <a:gd name="adj1" fmla="val 14902"/>
              <a:gd name="adj2" fmla="val -21363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Period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2AB5C81-5A2D-4C01-A033-3C252521F288}"/>
              </a:ext>
            </a:extLst>
          </p:cNvPr>
          <p:cNvSpPr/>
          <p:nvPr/>
        </p:nvSpPr>
        <p:spPr>
          <a:xfrm>
            <a:off x="2214283" y="5481281"/>
            <a:ext cx="1900518" cy="878541"/>
          </a:xfrm>
          <a:prstGeom prst="wedgeRoundRectCallout">
            <a:avLst>
              <a:gd name="adj1" fmla="val 41431"/>
              <a:gd name="adj2" fmla="val -1252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Object variable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D7B1E07-77D4-4A5A-9E41-92F0EC3ABFD8}"/>
              </a:ext>
            </a:extLst>
          </p:cNvPr>
          <p:cNvSpPr/>
          <p:nvPr/>
        </p:nvSpPr>
        <p:spPr>
          <a:xfrm>
            <a:off x="5611906" y="5481281"/>
            <a:ext cx="1900518" cy="878541"/>
          </a:xfrm>
          <a:prstGeom prst="wedgeRoundRectCallout">
            <a:avLst>
              <a:gd name="adj1" fmla="val -52909"/>
              <a:gd name="adj2" fmla="val -1354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Attribute name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EC721FB-D9FC-4F74-A18A-502361CAD2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0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59">
        <p159:morph option="byObject"/>
      </p:transition>
    </mc:Choice>
    <mc:Fallback>
      <p:transition spd="slow" advTm="200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FAEF-83DE-41E2-BB9B-EB583298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6601B-2D52-4360-AE14-BB4BDF30DF38}"/>
              </a:ext>
            </a:extLst>
          </p:cNvPr>
          <p:cNvSpPr/>
          <p:nvPr/>
        </p:nvSpPr>
        <p:spPr>
          <a:xfrm>
            <a:off x="1143000" y="2713201"/>
            <a:ext cx="7642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Dog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"Klaus Bart"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52C9527-BE1A-4719-8191-580174B87F6A}"/>
              </a:ext>
            </a:extLst>
          </p:cNvPr>
          <p:cNvSpPr/>
          <p:nvPr/>
        </p:nvSpPr>
        <p:spPr>
          <a:xfrm>
            <a:off x="3478306" y="2426329"/>
            <a:ext cx="2290482" cy="573743"/>
          </a:xfrm>
          <a:prstGeom prst="wedgeRoundRectCallout">
            <a:avLst>
              <a:gd name="adj1" fmla="val -37039"/>
              <a:gd name="adj2" fmla="val 744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Constructor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10483E64-483D-4F0C-88BE-F47CC04AB0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2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812">
        <p159:morph option="byObject"/>
      </p:transition>
    </mc:Choice>
    <mc:Fallback>
      <p:transition spd="slow" advTm="17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22D2-102A-4F09-9A68-2526F23E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Self Parameter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300A7-E15D-4034-8B9A-14B478410619}"/>
              </a:ext>
            </a:extLst>
          </p:cNvPr>
          <p:cNvSpPr/>
          <p:nvPr/>
        </p:nvSpPr>
        <p:spPr>
          <a:xfrm>
            <a:off x="1143000" y="2713201"/>
            <a:ext cx="7642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name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age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Dog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"Klaus Bart"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EF15C24-DF01-4257-849D-803D724B691B}"/>
              </a:ext>
            </a:extLst>
          </p:cNvPr>
          <p:cNvSpPr/>
          <p:nvPr/>
        </p:nvSpPr>
        <p:spPr>
          <a:xfrm>
            <a:off x="4518212" y="1822525"/>
            <a:ext cx="1846730" cy="1034112"/>
          </a:xfrm>
          <a:prstGeom prst="wedgeRoundRectCallout">
            <a:avLst>
              <a:gd name="adj1" fmla="val -37039"/>
              <a:gd name="adj2" fmla="val 744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Self parameter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070ED9-4446-4F68-8726-4F75E80BABC8}"/>
              </a:ext>
            </a:extLst>
          </p:cNvPr>
          <p:cNvSpPr/>
          <p:nvPr/>
        </p:nvSpPr>
        <p:spPr>
          <a:xfrm>
            <a:off x="340659" y="3570644"/>
            <a:ext cx="1981200" cy="499333"/>
          </a:xfrm>
          <a:prstGeom prst="wedgeRoundRectCallout">
            <a:avLst>
              <a:gd name="adj1" fmla="val 65874"/>
              <a:gd name="adj2" fmla="val -3135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Self object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276E439-1040-4A73-9F21-CD87C5E4C1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882">
        <p159:morph option="byObject"/>
      </p:transition>
    </mc:Choice>
    <mc:Fallback>
      <p:transition spd="slow" advTm="17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91C6-CB67-407F-BE13-83054D68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F3B6A-6E5F-4134-98FE-B0D01A5CE87B}"/>
              </a:ext>
            </a:extLst>
          </p:cNvPr>
          <p:cNvSpPr/>
          <p:nvPr/>
        </p:nvSpPr>
        <p:spPr>
          <a:xfrm>
            <a:off x="1143000" y="26141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klaus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bark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"loudly"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>
                    <a:alpha val="53000"/>
                  </a:srgbClr>
                </a:solidFill>
                <a:latin typeface="Courier New" panose="02070309020205020404" pitchFamily="49" charset="0"/>
              </a:rPr>
              <a:t>class</a:t>
            </a:r>
            <a:r>
              <a:rPr lang="en-US" sz="2800" dirty="0">
                <a:solidFill>
                  <a:srgbClr val="000000">
                    <a:alpha val="53000"/>
                  </a:srgbClr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00">
                    <a:alpha val="53000"/>
                  </a:srgbClr>
                </a:solidFill>
                <a:latin typeface="Courier New" panose="02070309020205020404" pitchFamily="49" charset="0"/>
              </a:rPr>
              <a:t>Dog</a:t>
            </a:r>
            <a:r>
              <a:rPr lang="en-US" sz="2800" b="1" dirty="0">
                <a:solidFill>
                  <a:srgbClr val="000080">
                    <a:alpha val="53000"/>
                  </a:srgbClr>
                </a:solidFill>
                <a:latin typeface="Courier New" panose="02070309020205020404" pitchFamily="49" charset="0"/>
              </a:rPr>
              <a:t>():</a:t>
            </a:r>
            <a:endParaRPr lang="en-US" sz="2800" dirty="0">
              <a:solidFill>
                <a:srgbClr val="000080">
                  <a:alpha val="53000"/>
                </a:srgbClr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FF"/>
                </a:solidFill>
                <a:latin typeface="Courier New" panose="02070309020205020404" pitchFamily="49" charset="0"/>
              </a:rPr>
              <a:t>bark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volume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2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0434931-7BCE-4677-BC30-67ED61E70403}"/>
              </a:ext>
            </a:extLst>
          </p:cNvPr>
          <p:cNvSpPr/>
          <p:nvPr/>
        </p:nvSpPr>
        <p:spPr>
          <a:xfrm>
            <a:off x="4625788" y="3065929"/>
            <a:ext cx="1418578" cy="1201271"/>
          </a:xfrm>
          <a:custGeom>
            <a:avLst/>
            <a:gdLst>
              <a:gd name="connsiteX0" fmla="*/ 0 w 1418578"/>
              <a:gd name="connsiteY0" fmla="*/ 0 h 1201271"/>
              <a:gd name="connsiteX1" fmla="*/ 53788 w 1418578"/>
              <a:gd name="connsiteY1" fmla="*/ 179295 h 1201271"/>
              <a:gd name="connsiteX2" fmla="*/ 107577 w 1418578"/>
              <a:gd name="connsiteY2" fmla="*/ 286871 h 1201271"/>
              <a:gd name="connsiteX3" fmla="*/ 215153 w 1418578"/>
              <a:gd name="connsiteY3" fmla="*/ 394447 h 1201271"/>
              <a:gd name="connsiteX4" fmla="*/ 322730 w 1418578"/>
              <a:gd name="connsiteY4" fmla="*/ 448236 h 1201271"/>
              <a:gd name="connsiteX5" fmla="*/ 376518 w 1418578"/>
              <a:gd name="connsiteY5" fmla="*/ 466165 h 1201271"/>
              <a:gd name="connsiteX6" fmla="*/ 430306 w 1418578"/>
              <a:gd name="connsiteY6" fmla="*/ 502024 h 1201271"/>
              <a:gd name="connsiteX7" fmla="*/ 537883 w 1418578"/>
              <a:gd name="connsiteY7" fmla="*/ 537883 h 1201271"/>
              <a:gd name="connsiteX8" fmla="*/ 1057836 w 1418578"/>
              <a:gd name="connsiteY8" fmla="*/ 573742 h 1201271"/>
              <a:gd name="connsiteX9" fmla="*/ 1165412 w 1418578"/>
              <a:gd name="connsiteY9" fmla="*/ 609600 h 1201271"/>
              <a:gd name="connsiteX10" fmla="*/ 1272988 w 1418578"/>
              <a:gd name="connsiteY10" fmla="*/ 681318 h 1201271"/>
              <a:gd name="connsiteX11" fmla="*/ 1362636 w 1418578"/>
              <a:gd name="connsiteY11" fmla="*/ 860612 h 1201271"/>
              <a:gd name="connsiteX12" fmla="*/ 1416424 w 1418578"/>
              <a:gd name="connsiteY12" fmla="*/ 968189 h 1201271"/>
              <a:gd name="connsiteX13" fmla="*/ 1416424 w 1418578"/>
              <a:gd name="connsiteY13" fmla="*/ 1201271 h 120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18578" h="1201271">
                <a:moveTo>
                  <a:pt x="0" y="0"/>
                </a:moveTo>
                <a:cubicBezTo>
                  <a:pt x="28768" y="172601"/>
                  <a:pt x="-3065" y="46638"/>
                  <a:pt x="53788" y="179295"/>
                </a:cubicBezTo>
                <a:cubicBezTo>
                  <a:pt x="79568" y="239450"/>
                  <a:pt x="60053" y="233407"/>
                  <a:pt x="107577" y="286871"/>
                </a:cubicBezTo>
                <a:cubicBezTo>
                  <a:pt x="141268" y="324773"/>
                  <a:pt x="167044" y="378410"/>
                  <a:pt x="215153" y="394447"/>
                </a:cubicBezTo>
                <a:cubicBezTo>
                  <a:pt x="350357" y="439517"/>
                  <a:pt x="183695" y="378719"/>
                  <a:pt x="322730" y="448236"/>
                </a:cubicBezTo>
                <a:cubicBezTo>
                  <a:pt x="339634" y="456688"/>
                  <a:pt x="358589" y="460189"/>
                  <a:pt x="376518" y="466165"/>
                </a:cubicBezTo>
                <a:cubicBezTo>
                  <a:pt x="394447" y="478118"/>
                  <a:pt x="410615" y="493272"/>
                  <a:pt x="430306" y="502024"/>
                </a:cubicBezTo>
                <a:cubicBezTo>
                  <a:pt x="464847" y="517376"/>
                  <a:pt x="502024" y="525930"/>
                  <a:pt x="537883" y="537883"/>
                </a:cubicBezTo>
                <a:cubicBezTo>
                  <a:pt x="739192" y="604986"/>
                  <a:pt x="572809" y="555087"/>
                  <a:pt x="1057836" y="573742"/>
                </a:cubicBezTo>
                <a:cubicBezTo>
                  <a:pt x="1093695" y="585695"/>
                  <a:pt x="1133962" y="588633"/>
                  <a:pt x="1165412" y="609600"/>
                </a:cubicBezTo>
                <a:lnTo>
                  <a:pt x="1272988" y="681318"/>
                </a:lnTo>
                <a:cubicBezTo>
                  <a:pt x="1457648" y="958308"/>
                  <a:pt x="1277492" y="661943"/>
                  <a:pt x="1362636" y="860612"/>
                </a:cubicBezTo>
                <a:cubicBezTo>
                  <a:pt x="1384967" y="912718"/>
                  <a:pt x="1412739" y="909225"/>
                  <a:pt x="1416424" y="968189"/>
                </a:cubicBezTo>
                <a:cubicBezTo>
                  <a:pt x="1421271" y="1045732"/>
                  <a:pt x="1416424" y="1123577"/>
                  <a:pt x="1416424" y="1201271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4CB051-02D0-4612-A676-10BAAD43BFA8}"/>
              </a:ext>
            </a:extLst>
          </p:cNvPr>
          <p:cNvSpPr/>
          <p:nvPr/>
        </p:nvSpPr>
        <p:spPr>
          <a:xfrm>
            <a:off x="2043953" y="3101788"/>
            <a:ext cx="2187388" cy="1308847"/>
          </a:xfrm>
          <a:custGeom>
            <a:avLst/>
            <a:gdLst>
              <a:gd name="connsiteX0" fmla="*/ 0 w 2187388"/>
              <a:gd name="connsiteY0" fmla="*/ 0 h 1308847"/>
              <a:gd name="connsiteX1" fmla="*/ 35859 w 2187388"/>
              <a:gd name="connsiteY1" fmla="*/ 304800 h 1308847"/>
              <a:gd name="connsiteX2" fmla="*/ 71718 w 2187388"/>
              <a:gd name="connsiteY2" fmla="*/ 412377 h 1308847"/>
              <a:gd name="connsiteX3" fmla="*/ 125506 w 2187388"/>
              <a:gd name="connsiteY3" fmla="*/ 466165 h 1308847"/>
              <a:gd name="connsiteX4" fmla="*/ 215153 w 2187388"/>
              <a:gd name="connsiteY4" fmla="*/ 555812 h 1308847"/>
              <a:gd name="connsiteX5" fmla="*/ 286871 w 2187388"/>
              <a:gd name="connsiteY5" fmla="*/ 573741 h 1308847"/>
              <a:gd name="connsiteX6" fmla="*/ 358588 w 2187388"/>
              <a:gd name="connsiteY6" fmla="*/ 609600 h 1308847"/>
              <a:gd name="connsiteX7" fmla="*/ 788894 w 2187388"/>
              <a:gd name="connsiteY7" fmla="*/ 609600 h 1308847"/>
              <a:gd name="connsiteX8" fmla="*/ 1577788 w 2187388"/>
              <a:gd name="connsiteY8" fmla="*/ 609600 h 1308847"/>
              <a:gd name="connsiteX9" fmla="*/ 1649506 w 2187388"/>
              <a:gd name="connsiteY9" fmla="*/ 627530 h 1308847"/>
              <a:gd name="connsiteX10" fmla="*/ 1757082 w 2187388"/>
              <a:gd name="connsiteY10" fmla="*/ 645459 h 1308847"/>
              <a:gd name="connsiteX11" fmla="*/ 1936376 w 2187388"/>
              <a:gd name="connsiteY11" fmla="*/ 699247 h 1308847"/>
              <a:gd name="connsiteX12" fmla="*/ 1990165 w 2187388"/>
              <a:gd name="connsiteY12" fmla="*/ 717177 h 1308847"/>
              <a:gd name="connsiteX13" fmla="*/ 2097741 w 2187388"/>
              <a:gd name="connsiteY13" fmla="*/ 788894 h 1308847"/>
              <a:gd name="connsiteX14" fmla="*/ 2115671 w 2187388"/>
              <a:gd name="connsiteY14" fmla="*/ 842683 h 1308847"/>
              <a:gd name="connsiteX15" fmla="*/ 2187388 w 2187388"/>
              <a:gd name="connsiteY15" fmla="*/ 1004047 h 1308847"/>
              <a:gd name="connsiteX16" fmla="*/ 2187388 w 2187388"/>
              <a:gd name="connsiteY16" fmla="*/ 1308847 h 130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87388" h="1308847">
                <a:moveTo>
                  <a:pt x="0" y="0"/>
                </a:moveTo>
                <a:cubicBezTo>
                  <a:pt x="11788" y="153252"/>
                  <a:pt x="1568" y="190500"/>
                  <a:pt x="35859" y="304800"/>
                </a:cubicBezTo>
                <a:cubicBezTo>
                  <a:pt x="46721" y="341005"/>
                  <a:pt x="44990" y="385649"/>
                  <a:pt x="71718" y="412377"/>
                </a:cubicBezTo>
                <a:cubicBezTo>
                  <a:pt x="89647" y="430306"/>
                  <a:pt x="109274" y="446686"/>
                  <a:pt x="125506" y="466165"/>
                </a:cubicBezTo>
                <a:cubicBezTo>
                  <a:pt x="169775" y="519288"/>
                  <a:pt x="146978" y="526595"/>
                  <a:pt x="215153" y="555812"/>
                </a:cubicBezTo>
                <a:cubicBezTo>
                  <a:pt x="237802" y="565519"/>
                  <a:pt x="262965" y="567765"/>
                  <a:pt x="286871" y="573741"/>
                </a:cubicBezTo>
                <a:cubicBezTo>
                  <a:pt x="310777" y="585694"/>
                  <a:pt x="332988" y="601920"/>
                  <a:pt x="358588" y="609600"/>
                </a:cubicBezTo>
                <a:cubicBezTo>
                  <a:pt x="492248" y="649699"/>
                  <a:pt x="667538" y="616342"/>
                  <a:pt x="788894" y="609600"/>
                </a:cubicBezTo>
                <a:cubicBezTo>
                  <a:pt x="1109147" y="556226"/>
                  <a:pt x="931480" y="578823"/>
                  <a:pt x="1577788" y="609600"/>
                </a:cubicBezTo>
                <a:cubicBezTo>
                  <a:pt x="1602402" y="610772"/>
                  <a:pt x="1625343" y="622697"/>
                  <a:pt x="1649506" y="627530"/>
                </a:cubicBezTo>
                <a:cubicBezTo>
                  <a:pt x="1685153" y="634660"/>
                  <a:pt x="1721435" y="638330"/>
                  <a:pt x="1757082" y="645459"/>
                </a:cubicBezTo>
                <a:cubicBezTo>
                  <a:pt x="1824828" y="659008"/>
                  <a:pt x="1867764" y="676376"/>
                  <a:pt x="1936376" y="699247"/>
                </a:cubicBezTo>
                <a:cubicBezTo>
                  <a:pt x="1954306" y="705224"/>
                  <a:pt x="1974440" y="706693"/>
                  <a:pt x="1990165" y="717177"/>
                </a:cubicBezTo>
                <a:lnTo>
                  <a:pt x="2097741" y="788894"/>
                </a:lnTo>
                <a:cubicBezTo>
                  <a:pt x="2103718" y="806824"/>
                  <a:pt x="2107219" y="825779"/>
                  <a:pt x="2115671" y="842683"/>
                </a:cubicBezTo>
                <a:cubicBezTo>
                  <a:pt x="2148168" y="907678"/>
                  <a:pt x="2187388" y="911538"/>
                  <a:pt x="2187388" y="1004047"/>
                </a:cubicBezTo>
                <a:lnTo>
                  <a:pt x="2187388" y="1308847"/>
                </a:ln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9275B0F-F045-44BD-98AB-5FC5423BED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825">
        <p159:morph option="byObject"/>
      </p:transition>
    </mc:Choice>
    <mc:Fallback>
      <p:transition spd="slow" advTm="258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FA01-FBB1-4C00-8744-972A2DEC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Or No Self?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2DE1D-477A-43F4-AD8D-A0C781F20F04}"/>
              </a:ext>
            </a:extLst>
          </p:cNvPr>
          <p:cNvSpPr/>
          <p:nvPr/>
        </p:nvSpPr>
        <p:spPr>
          <a:xfrm>
            <a:off x="2828363" y="2891135"/>
            <a:ext cx="7481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make_older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new_age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3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3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new_age</a:t>
            </a:r>
            <a:endParaRPr lang="en-US" sz="32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8ECB9C5-973C-46C6-BBFE-701598508884}"/>
              </a:ext>
            </a:extLst>
          </p:cNvPr>
          <p:cNvSpPr/>
          <p:nvPr/>
        </p:nvSpPr>
        <p:spPr>
          <a:xfrm>
            <a:off x="2828363" y="5038165"/>
            <a:ext cx="3030071" cy="1039906"/>
          </a:xfrm>
          <a:prstGeom prst="wedgeRoundRectCallout">
            <a:avLst>
              <a:gd name="adj1" fmla="val -14916"/>
              <a:gd name="adj2" fmla="val -10474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persists, </a:t>
            </a:r>
            <a:r>
              <a:rPr lang="en-US" sz="2800" dirty="0" err="1"/>
              <a:t>new_age</a:t>
            </a:r>
            <a:r>
              <a:rPr lang="en-US" sz="2800" dirty="0"/>
              <a:t> does not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EF94EC0-13C4-41E5-9657-3A5FAD20CD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3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719">
        <p159:morph option="byObject"/>
      </p:transition>
    </mc:Choice>
    <mc:Fallback>
      <p:transition spd="slow" advTm="157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840C-EAE6-49D4-BCFE-54636A2E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EBC3E-4F4E-4F27-BC54-CD9038F23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651070"/>
              </p:ext>
            </p:extLst>
          </p:nvPr>
        </p:nvGraphicFramePr>
        <p:xfrm>
          <a:off x="558501" y="1287780"/>
          <a:ext cx="11044517" cy="4733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21DBD9D-42BF-4953-A377-DAEBDF7CB9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737">
        <p159:morph option="byObject"/>
      </p:transition>
    </mc:Choice>
    <mc:Fallback>
      <p:transition spd="slow" advTm="177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15022</TotalTime>
  <Words>585</Words>
  <Application>Microsoft Office PowerPoint</Application>
  <PresentationFormat>Widescreen</PresentationFormat>
  <Paragraphs>94</Paragraphs>
  <Slides>9</Slides>
  <Notes>9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Courier New</vt:lpstr>
      <vt:lpstr>Basis</vt:lpstr>
      <vt:lpstr>Attributes and Methods</vt:lpstr>
      <vt:lpstr>Classes</vt:lpstr>
      <vt:lpstr>Methods</vt:lpstr>
      <vt:lpstr>Attributes</vt:lpstr>
      <vt:lpstr>Constructors</vt:lpstr>
      <vt:lpstr>The Self Parameter</vt:lpstr>
      <vt:lpstr>Calling Methods</vt:lpstr>
      <vt:lpstr>Self Or No Self?</vt:lpstr>
      <vt:lpstr>Why Classes?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682</cp:revision>
  <dcterms:created xsi:type="dcterms:W3CDTF">2017-06-09T19:25:05Z</dcterms:created>
  <dcterms:modified xsi:type="dcterms:W3CDTF">2017-11-07T23:35:56Z</dcterms:modified>
</cp:coreProperties>
</file>