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4" r:id="rId4"/>
    <p:sldId id="265" r:id="rId5"/>
    <p:sldId id="262" r:id="rId6"/>
    <p:sldId id="261" r:id="rId7"/>
    <p:sldId id="257" r:id="rId8"/>
    <p:sldId id="267" r:id="rId9"/>
    <p:sldId id="268" r:id="rId10"/>
    <p:sldId id="266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9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6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3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4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7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1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apKit/SnapKit/issues/488?ysclid=l898khtr3v7959145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1792-9A30-2B40-B699-1DCE47075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SnapKit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8CEB2-F28B-9744-9EF7-1E2CFE5B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4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C6830-F424-BA44-B359-976EAF51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Важно помнить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5D68A-F143-5646-8B68-5E149417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Минимальная версия библиотеки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- iOS8</a:t>
            </a:r>
            <a:endParaRPr lang="ru-RU" b="0" i="0" u="none" strike="noStrike" dirty="0">
              <a:solidFill>
                <a:srgbClr val="FFFF00"/>
              </a:solidFill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</a:rPr>
              <a:t>Перед использованием </a:t>
            </a:r>
            <a:r>
              <a:rPr lang="en" b="0" i="0" u="none" strike="noStrike" dirty="0" err="1">
                <a:effectLst/>
              </a:rPr>
              <a:t>SnapKit</a:t>
            </a:r>
            <a:r>
              <a:rPr lang="en" b="0" i="0" u="none" strike="noStrike" dirty="0">
                <a:effectLst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обязательно добавьте</a:t>
            </a:r>
            <a:r>
              <a:rPr lang="ru-RU" b="0" i="0" u="none" strike="noStrike" dirty="0">
                <a:effectLst/>
              </a:rPr>
              <a:t> связанные дочерние элементы управления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в родительский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View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" b="0" i="0" u="none" strike="noStrike" dirty="0" err="1">
                <a:effectLst/>
              </a:rPr>
              <a:t>SnapKit</a:t>
            </a:r>
            <a:r>
              <a:rPr lang="en" b="0" i="0" u="none" strike="noStrike" dirty="0">
                <a:effectLst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не поддерживает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IB (</a:t>
            </a:r>
            <a:r>
              <a:rPr lang="en-US" b="0" i="0" u="none" strike="noStrike" dirty="0">
                <a:solidFill>
                  <a:srgbClr val="FFFF00"/>
                </a:solidFill>
                <a:effectLst/>
              </a:rPr>
              <a:t>Interface builder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" b="0" i="0" u="none" strike="noStrike" dirty="0">
              <a:solidFill>
                <a:srgbClr val="FFFF00"/>
              </a:solidFill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</a:rPr>
              <a:t>Поддержка</a:t>
            </a:r>
            <a:r>
              <a:rPr lang="en-US" b="0" i="0" u="none" strike="noStrike" dirty="0">
                <a:effectLst/>
              </a:rPr>
              <a:t>:</a:t>
            </a:r>
            <a:r>
              <a:rPr lang="en-US" dirty="0"/>
              <a:t>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make.</a:t>
            </a:r>
            <a:r>
              <a:rPr lang="en" dirty="0">
                <a:solidFill>
                  <a:srgbClr val="FFFF00"/>
                </a:solidFill>
              </a:rPr>
              <a:t>***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.</a:t>
            </a:r>
            <a:r>
              <a:rPr lang="en" dirty="0">
                <a:solidFill>
                  <a:srgbClr val="FFFF00"/>
                </a:solidFill>
              </a:rPr>
              <a:t>***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equalTo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(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bgView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).offset(20)</a:t>
            </a:r>
            <a:br>
              <a:rPr lang="ru-RU" b="0" i="0" u="none" strike="noStrike" dirty="0">
                <a:solidFill>
                  <a:srgbClr val="FFFF00"/>
                </a:solidFill>
                <a:effectLst/>
              </a:rPr>
            </a:br>
            <a:r>
              <a:rPr lang="ru-RU" b="0" i="0" u="none" strike="noStrike" dirty="0">
                <a:effectLst/>
              </a:rPr>
              <a:t>Например: </a:t>
            </a:r>
            <a:r>
              <a:rPr lang="en-US" b="0" i="0" u="none" strike="noStrike" dirty="0">
                <a:effectLst/>
              </a:rPr>
              <a:t> 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make.left.top.equalTo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 (some).offset(20)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3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6018A-3DDC-7F47-95A4-C982401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15A6-FEDC-834D-B9AC-A249987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Полезная статья о менеджерах зависимостей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habr.com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ru</a:t>
            </a:r>
            <a:r>
              <a:rPr lang="en-US" sz="2000" dirty="0">
                <a:solidFill>
                  <a:srgbClr val="00B0F0"/>
                </a:solidFill>
              </a:rPr>
              <a:t>/company/</a:t>
            </a:r>
            <a:r>
              <a:rPr lang="en-US" sz="2000" dirty="0" err="1">
                <a:solidFill>
                  <a:srgbClr val="00B0F0"/>
                </a:solidFill>
              </a:rPr>
              <a:t>redmadrobot</a:t>
            </a:r>
            <a:r>
              <a:rPr lang="en-US" sz="2000" dirty="0">
                <a:solidFill>
                  <a:srgbClr val="00B0F0"/>
                </a:solidFill>
              </a:rPr>
              <a:t>/blog/412945/?</a:t>
            </a:r>
            <a:r>
              <a:rPr lang="en-US" sz="2000" dirty="0" err="1">
                <a:solidFill>
                  <a:srgbClr val="00B0F0"/>
                </a:solidFill>
              </a:rPr>
              <a:t>ysclid</a:t>
            </a:r>
            <a:r>
              <a:rPr lang="en-US" sz="2000" dirty="0">
                <a:solidFill>
                  <a:srgbClr val="00B0F0"/>
                </a:solidFill>
              </a:rPr>
              <a:t>=l88vxrddgb490199373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r>
              <a:rPr lang="ru-RU" dirty="0"/>
              <a:t>Основной функционал + пара ссылок с сайта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russianblogs.com</a:t>
            </a:r>
            <a:r>
              <a:rPr lang="en-US" sz="2000" dirty="0">
                <a:solidFill>
                  <a:srgbClr val="00B0F0"/>
                </a:solidFill>
              </a:rPr>
              <a:t>/article/98251213396/</a:t>
            </a:r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60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46732-100B-054B-AA64-AC284177A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99405-C9C5-B140-A36B-B3EBB49D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7E344-C32A-6C4C-AD31-892F80E9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F8EC4-2A91-AD47-B03A-B8A9B7E7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" i="0" u="none" strike="noStrike" dirty="0" err="1">
                <a:solidFill>
                  <a:srgbClr val="FFFF00"/>
                </a:solidFill>
                <a:effectLst/>
              </a:rPr>
              <a:t>SnapKit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 —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легковесный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DSL (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предметно-ориентированный язык), который упрощает работу с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Auto Layout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 ограничениями.</a:t>
            </a:r>
            <a:r>
              <a:rPr lang="ru-RU" i="0" u="none" strike="noStrike" dirty="0">
                <a:effectLst/>
              </a:rPr>
              <a:t> </a:t>
            </a:r>
          </a:p>
          <a:p>
            <a:pPr algn="l"/>
            <a:r>
              <a:rPr lang="ru-RU" i="0" u="none" strike="noStrike" dirty="0">
                <a:effectLst/>
              </a:rPr>
              <a:t>Это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инструмент для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frontend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разработчиков, </a:t>
            </a:r>
            <a:r>
              <a:rPr lang="ru-RU" i="0" u="none" strike="noStrike" dirty="0">
                <a:effectLst/>
              </a:rPr>
              <a:t>значительно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облегчающий создание макета</a:t>
            </a:r>
            <a:r>
              <a:rPr lang="ru-RU" i="0" u="none" strike="noStrike" dirty="0">
                <a:effectLst/>
              </a:rPr>
              <a:t> страниц вашего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Swift-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приложения </a:t>
            </a:r>
            <a:r>
              <a:rPr lang="ru-RU" i="0" u="none" strike="noStrike" dirty="0">
                <a:effectLst/>
              </a:rPr>
              <a:t>для </a:t>
            </a:r>
            <a:r>
              <a:rPr lang="en" i="0" u="none" strike="noStrike" dirty="0">
                <a:effectLst/>
              </a:rPr>
              <a:t>iOS </a:t>
            </a:r>
            <a:r>
              <a:rPr lang="ru-RU" i="0" u="none" strike="noStrike" dirty="0">
                <a:effectLst/>
              </a:rPr>
              <a:t>или </a:t>
            </a:r>
            <a:r>
              <a:rPr lang="en" i="0" u="none" strike="noStrike" dirty="0">
                <a:effectLst/>
              </a:rPr>
              <a:t>MacOS. </a:t>
            </a:r>
            <a:endParaRPr lang="ru-RU" i="0" u="none" strike="noStrike" dirty="0">
              <a:effectLst/>
            </a:endParaRPr>
          </a:p>
          <a:p>
            <a:pPr marL="0" indent="0" algn="l">
              <a:buNone/>
            </a:pPr>
            <a:endParaRPr lang="ru-RU" i="0" u="none" strike="noStrike" dirty="0">
              <a:effectLst/>
            </a:endParaRPr>
          </a:p>
          <a:p>
            <a:pPr algn="l"/>
            <a:r>
              <a:rPr lang="ru-RU" i="0" u="none" strike="noStrike" dirty="0">
                <a:effectLst/>
              </a:rPr>
              <a:t>Сам по себе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Auto Layout</a:t>
            </a:r>
            <a:r>
              <a:rPr lang="en" i="0" u="none" strike="noStrike" dirty="0">
                <a:effectLst/>
              </a:rPr>
              <a:t> — </a:t>
            </a:r>
            <a:r>
              <a:rPr lang="ru-RU" i="0" u="none" strike="noStrike" dirty="0">
                <a:effectLst/>
              </a:rPr>
              <a:t>крутой и мощный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инструмент для описания взаимосвязей между представлениями и их иерархиями</a:t>
            </a:r>
            <a:r>
              <a:rPr lang="ru-RU" i="0" u="none" strike="noStrike" dirty="0">
                <a:effectLst/>
              </a:rPr>
              <a:t>, но при этом довольно сложный и не интуитивный.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0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7A8E4-CEAB-0644-9DA5-8896329A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Менеджер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зависимостей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DA68D-EB5C-7A46-A4BD-9AA525C0A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9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4FB3D-211F-8742-9E2D-E4559B86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Менеджер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95F53-3D24-2D4B-ADF3-3D377A6F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sz="3000" b="0" i="0" u="none" strike="noStrike" dirty="0">
                <a:effectLst/>
              </a:rPr>
              <a:t>Разновидности</a:t>
            </a:r>
            <a:r>
              <a:rPr lang="en-US" sz="3000" b="0" i="0" u="none" strike="noStrike" dirty="0">
                <a:effectLst/>
              </a:rPr>
              <a:t>: </a:t>
            </a:r>
            <a:endParaRPr lang="ru-RU" sz="3000" b="0" i="0" u="none" strike="noStrike" dirty="0"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Системные менеджеры зависимостей</a:t>
            </a:r>
            <a:r>
              <a:rPr lang="ru-RU" sz="2200" b="0" i="0" u="none" strike="noStrike" dirty="0">
                <a:effectLst/>
              </a:rPr>
              <a:t> – устанавливают недостающие утилиты в операционную систему.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, homebrew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endParaRPr lang="en" b="0" i="0" u="none" strike="noStrike" dirty="0">
              <a:solidFill>
                <a:srgbClr val="FFFF00"/>
              </a:solidFill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Менеджеры зависимостей языка</a:t>
            </a:r>
            <a:r>
              <a:rPr lang="ru-RU" sz="2200" b="0" i="0" u="none" strike="noStrike" dirty="0">
                <a:effectLst/>
              </a:rPr>
              <a:t> – собирают исходники, написанные на одном из языков программирования, в конечные исполняемые программы.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Например,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 go build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</a:p>
          <a:p>
            <a:pPr lvl="1"/>
            <a:endParaRPr lang="en" b="0" i="0" u="none" strike="noStrike" dirty="0">
              <a:solidFill>
                <a:srgbClr val="FFFF00"/>
              </a:solidFill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Менеджеры зависимостей проекта</a:t>
            </a:r>
            <a:r>
              <a:rPr lang="ru-RU" sz="2200" b="0" i="0" u="none" strike="noStrike" dirty="0">
                <a:effectLst/>
              </a:rPr>
              <a:t> – управляют зависимостями в разрезе конкретного проекта. То есть, в их задачи входит описание зависимостей, скачивание, обновление их исходного кода.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Например,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en-US" sz="2200" b="0" i="0" u="none" strike="noStrike" dirty="0" err="1">
                <a:solidFill>
                  <a:srgbClr val="FFFF00"/>
                </a:solidFill>
                <a:effectLst/>
              </a:rPr>
              <a:t>CocoaPods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  <a:endParaRPr lang="ru-RU" sz="2200" b="0" i="0" u="none" strike="noStrike" dirty="0">
              <a:solidFill>
                <a:srgbClr val="FFFF00"/>
              </a:solidFill>
              <a:effectLst/>
            </a:endParaRPr>
          </a:p>
          <a:p>
            <a:pPr marL="457200" lvl="1" indent="0">
              <a:buNone/>
            </a:pPr>
            <a:endParaRPr lang="ru-RU" b="0" i="0" u="none" strike="noStrike" dirty="0">
              <a:effectLst/>
            </a:endParaRPr>
          </a:p>
          <a:p>
            <a:r>
              <a:rPr lang="ru-RU" sz="3000" b="0" i="0" u="none" strike="noStrike" dirty="0">
                <a:solidFill>
                  <a:srgbClr val="FFFF00"/>
                </a:solidFill>
                <a:effectLst/>
              </a:rPr>
              <a:t>Основное отличие</a:t>
            </a:r>
            <a:r>
              <a:rPr lang="ru-RU" sz="3000" b="0" i="0" u="none" strike="noStrike" dirty="0">
                <a:effectLst/>
              </a:rPr>
              <a:t> между ними </a:t>
            </a:r>
            <a:r>
              <a:rPr lang="ru-RU" sz="3000" b="0" i="0" u="none" strike="noStrike" dirty="0">
                <a:solidFill>
                  <a:srgbClr val="FFFF00"/>
                </a:solidFill>
                <a:effectLst/>
              </a:rPr>
              <a:t>в том, кому они «служат». </a:t>
            </a:r>
            <a:br>
              <a:rPr lang="ru-RU" sz="3000" b="0" i="0" u="none" strike="noStrike" dirty="0">
                <a:solidFill>
                  <a:srgbClr val="FFFF00"/>
                </a:solidFill>
                <a:effectLst/>
              </a:rPr>
            </a:br>
            <a:r>
              <a:rPr lang="ru-RU" sz="3000" b="0" i="0" u="none" strike="noStrike" dirty="0">
                <a:effectLst/>
              </a:rPr>
              <a:t>Системные МЗ – пользователям, МЗ проекта – разработчикам, а МЗ языка – и тем, и тем сразу.</a:t>
            </a:r>
            <a:endParaRPr lang="en-US" sz="3000" b="0" i="0" u="none" strike="noStrike" dirty="0">
              <a:effectLst/>
            </a:endParaRPr>
          </a:p>
          <a:p>
            <a:pPr marL="457200" lvl="1" indent="0">
              <a:buNone/>
            </a:pPr>
            <a:endParaRPr lang="ru-RU" b="0" i="0" u="none" strike="noStrike" dirty="0">
              <a:effectLst/>
            </a:endParaRPr>
          </a:p>
          <a:p>
            <a:pPr lvl="2"/>
            <a:endParaRPr lang="ru-RU" b="0" i="0" u="none" strike="noStrike" dirty="0">
              <a:solidFill>
                <a:srgbClr val="111111"/>
              </a:solidFill>
              <a:effectLst/>
              <a:latin typeface="Fira Sans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7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2A369-E4B6-F849-827C-A75347E2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8E3B6-33F3-504D-9599-4C2A2068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7980" cy="4351338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Через </a:t>
            </a:r>
            <a:r>
              <a:rPr lang="en-US" dirty="0">
                <a:solidFill>
                  <a:srgbClr val="FFFF00"/>
                </a:solidFill>
              </a:rPr>
              <a:t>SPM </a:t>
            </a:r>
            <a:r>
              <a:rPr lang="en-US" dirty="0"/>
              <a:t>(Swift Package Manager):</a:t>
            </a:r>
            <a:endParaRPr lang="ru-RU" dirty="0"/>
          </a:p>
          <a:p>
            <a:pPr marL="0" indent="0">
              <a:buNone/>
            </a:pPr>
            <a:r>
              <a:rPr lang="ru-RU" sz="1800" dirty="0">
                <a:solidFill>
                  <a:srgbClr val="00B0F0"/>
                </a:solidFill>
              </a:rPr>
              <a:t>	</a:t>
            </a:r>
            <a:r>
              <a:rPr lang="en-US" sz="1800" dirty="0">
                <a:solidFill>
                  <a:srgbClr val="00B0F0"/>
                </a:solidFill>
              </a:rPr>
              <a:t>File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</a:t>
            </a:r>
            <a:r>
              <a:rPr lang="en-US" sz="1800" dirty="0">
                <a:solidFill>
                  <a:srgbClr val="00B0F0"/>
                </a:solidFill>
              </a:rPr>
              <a:t>Add Packages…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указываем ссылку на гит с необходимым пакетом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ru-RU" sz="1800" dirty="0">
                <a:solidFill>
                  <a:srgbClr val="00B0F0"/>
                </a:solidFill>
              </a:rPr>
              <a:t>находим тут</a:t>
            </a:r>
            <a:r>
              <a:rPr lang="en-US" sz="1800" dirty="0">
                <a:solidFill>
                  <a:srgbClr val="00B0F0"/>
                </a:solidFill>
              </a:rPr>
              <a:t>: https://</a:t>
            </a:r>
            <a:r>
              <a:rPr lang="en-US" sz="1800" dirty="0" err="1">
                <a:solidFill>
                  <a:srgbClr val="00B0F0"/>
                </a:solidFill>
              </a:rPr>
              <a:t>swiftpackageindex.com</a:t>
            </a:r>
            <a:r>
              <a:rPr lang="ru-RU" sz="1800" dirty="0">
                <a:solidFill>
                  <a:srgbClr val="00B0F0"/>
                </a:solidFill>
              </a:rPr>
              <a:t>)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ru-RU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 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	Add Package </a:t>
            </a:r>
            <a:r>
              <a:rPr lang="ru-RU" sz="1800" dirty="0"/>
              <a:t>-</a:t>
            </a:r>
            <a:r>
              <a:rPr lang="en-US" sz="1800" dirty="0"/>
              <a:t>&gt;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для того чтобы использовать его в определенном файле </a:t>
            </a:r>
            <a:r>
              <a:rPr lang="ru-RU" sz="1800" dirty="0" err="1">
                <a:solidFill>
                  <a:srgbClr val="00B0F0"/>
                </a:solidFill>
              </a:rPr>
              <a:t>нео</a:t>
            </a:r>
            <a:r>
              <a:rPr lang="en-US" sz="1800" dirty="0" err="1">
                <a:solidFill>
                  <a:srgbClr val="00B0F0"/>
                </a:solidFill>
              </a:rPr>
              <a:t>б</a:t>
            </a:r>
            <a:r>
              <a:rPr lang="ru-RU" sz="1800" dirty="0" err="1">
                <a:solidFill>
                  <a:srgbClr val="00B0F0"/>
                </a:solidFill>
              </a:rPr>
              <a:t>ходимо</a:t>
            </a:r>
            <a:r>
              <a:rPr lang="ru-RU" sz="1800" dirty="0">
                <a:solidFill>
                  <a:srgbClr val="00B0F0"/>
                </a:solidFill>
              </a:rPr>
              <a:t> прописать </a:t>
            </a:r>
            <a:r>
              <a:rPr lang="en-US" sz="1800" dirty="0">
                <a:solidFill>
                  <a:srgbClr val="00B0F0"/>
                </a:solidFill>
              </a:rPr>
              <a:t>Import </a:t>
            </a:r>
            <a:r>
              <a:rPr lang="en-US" sz="1800" dirty="0" err="1">
                <a:solidFill>
                  <a:srgbClr val="00B0F0"/>
                </a:solidFill>
              </a:rPr>
              <a:t>PackageName</a:t>
            </a: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0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17F41-CE5E-9344-A3BD-F53B4C36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Основы работы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ru-RU" dirty="0">
                <a:solidFill>
                  <a:srgbClr val="7030A0"/>
                </a:solidFill>
              </a:rPr>
              <a:t>д</a:t>
            </a:r>
            <a:r>
              <a:rPr lang="ru-RU" sz="4400" dirty="0">
                <a:solidFill>
                  <a:srgbClr val="7030A0"/>
                </a:solidFill>
              </a:rPr>
              <a:t>обавляем</a:t>
            </a:r>
            <a:r>
              <a:rPr lang="ru-RU" sz="4400" dirty="0">
                <a:solidFill>
                  <a:srgbClr val="7030A0"/>
                </a:solidFill>
                <a:effectLst/>
              </a:rPr>
              <a:t> </a:t>
            </a:r>
            <a:r>
              <a:rPr lang="ru-RU" sz="4400" dirty="0" err="1">
                <a:solidFill>
                  <a:srgbClr val="7030A0"/>
                </a:solidFill>
                <a:effectLst/>
              </a:rPr>
              <a:t>констрейнты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26E40-52F3-604F-9FE1-82A745B5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996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" sz="1900" dirty="0" err="1">
                <a:solidFill>
                  <a:srgbClr val="00B0F0"/>
                </a:solidFill>
                <a:effectLst/>
              </a:rPr>
              <a:t>someElement.snp.makeConstraints</a:t>
            </a:r>
            <a:r>
              <a:rPr lang="en" sz="1900" dirty="0">
                <a:solidFill>
                  <a:srgbClr val="00B0F0"/>
                </a:solidFill>
                <a:effectLst/>
              </a:rPr>
              <a:t> { (make) in</a:t>
            </a:r>
            <a:endParaRPr lang="ru-RU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  <a:effectLst/>
              </a:rPr>
              <a:t>	// 0</a:t>
            </a: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</a:rPr>
              <a:t>	// </a:t>
            </a:r>
            <a:r>
              <a:rPr lang="ru-RU" sz="1900" dirty="0" err="1">
                <a:solidFill>
                  <a:srgbClr val="00B0F0"/>
                </a:solidFill>
              </a:rPr>
              <a:t>m</a:t>
            </a:r>
            <a:r>
              <a:rPr lang="en-US" sz="1900" dirty="0" err="1">
                <a:solidFill>
                  <a:srgbClr val="00B0F0"/>
                </a:solidFill>
              </a:rPr>
              <a:t>ake.size.equalTo</a:t>
            </a:r>
            <a:r>
              <a:rPr lang="en-US" sz="1900" dirty="0">
                <a:solidFill>
                  <a:srgbClr val="00B0F0"/>
                </a:solidFill>
              </a:rPr>
              <a:t>(</a:t>
            </a:r>
            <a:r>
              <a:rPr lang="en-US" sz="1900" dirty="0" err="1">
                <a:solidFill>
                  <a:srgbClr val="00B0F0"/>
                </a:solidFill>
              </a:rPr>
              <a:t>CGSize</a:t>
            </a:r>
            <a:r>
              <a:rPr lang="en-US" sz="1900" dirty="0">
                <a:solidFill>
                  <a:srgbClr val="00B0F0"/>
                </a:solidFill>
              </a:rPr>
              <a:t>(width: 70, height: 55))s</a:t>
            </a:r>
            <a:endParaRPr lang="en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 1</a:t>
            </a:r>
            <a:endParaRPr lang="en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</a:t>
            </a:r>
            <a:r>
              <a:rPr lang="en" sz="1900" dirty="0" err="1">
                <a:solidFill>
                  <a:srgbClr val="00B0F0"/>
                </a:solidFill>
              </a:rPr>
              <a:t>height.width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(100)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</a:t>
            </a:r>
            <a:r>
              <a:rPr lang="en" sz="1900" dirty="0" err="1">
                <a:solidFill>
                  <a:srgbClr val="00B0F0"/>
                </a:solidFill>
              </a:rPr>
              <a:t>make.left.top.bottom.right.equalTo</a:t>
            </a:r>
            <a:r>
              <a:rPr lang="en" sz="1900" dirty="0">
                <a:solidFill>
                  <a:srgbClr val="00B0F0"/>
                </a:solidFill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someView</a:t>
            </a:r>
            <a:r>
              <a:rPr lang="en" sz="1900" dirty="0">
                <a:solidFill>
                  <a:srgbClr val="00B0F0"/>
                </a:solidFill>
              </a:rPr>
              <a:t>).inset(35)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make.center.equalTo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someView</a:t>
            </a:r>
            <a:r>
              <a:rPr lang="en" sz="1900" dirty="0">
                <a:solidFill>
                  <a:srgbClr val="00B0F0"/>
                </a:solidFill>
                <a:effectLst/>
              </a:rPr>
              <a:t>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 2</a:t>
            </a:r>
            <a:endParaRPr lang="en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en" sz="1900" i="0" u="none" strike="noStrike" dirty="0">
                <a:solidFill>
                  <a:srgbClr val="ABB2BF"/>
                </a:solidFill>
                <a:effectLst/>
              </a:rPr>
              <a:t>	</a:t>
            </a:r>
            <a:r>
              <a:rPr lang="en" sz="1900" i="0" u="none" strike="noStrike" dirty="0">
                <a:solidFill>
                  <a:srgbClr val="00B0F0"/>
                </a:solidFill>
                <a:effectLst/>
              </a:rPr>
              <a:t>//</a:t>
            </a:r>
            <a:r>
              <a:rPr lang="en" sz="1900" i="0" u="none" strike="noStrike" dirty="0" err="1">
                <a:solidFill>
                  <a:srgbClr val="00B0F0"/>
                </a:solidFill>
                <a:effectLst/>
              </a:rPr>
              <a:t>make.centerX.equalTo</a:t>
            </a:r>
            <a:r>
              <a:rPr lang="en" sz="1900" i="0" u="none" strike="noStrike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someButton</a:t>
            </a:r>
            <a:r>
              <a:rPr lang="en" sz="1900" i="0" u="none" strike="noStrike" dirty="0">
                <a:solidFill>
                  <a:srgbClr val="00B0F0"/>
                </a:solidFill>
                <a:effectLst/>
              </a:rPr>
              <a:t>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</a:t>
            </a:r>
            <a:r>
              <a:rPr lang="en" sz="1900" dirty="0" err="1">
                <a:solidFill>
                  <a:srgbClr val="00B0F0"/>
                </a:solidFill>
              </a:rPr>
              <a:t>make.centerY.equalToSuperview</a:t>
            </a:r>
            <a:r>
              <a:rPr lang="en" sz="1900" dirty="0">
                <a:solidFill>
                  <a:srgbClr val="00B0F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 3</a:t>
            </a:r>
            <a:br>
              <a:rPr lang="en" sz="1900" dirty="0">
                <a:solidFill>
                  <a:srgbClr val="00B0F0"/>
                </a:solidFill>
                <a:effectLst/>
              </a:rPr>
            </a:br>
            <a:r>
              <a:rPr lang="en" sz="1900" dirty="0">
                <a:solidFill>
                  <a:srgbClr val="00B0F0"/>
                </a:solidFill>
                <a:effectLst/>
              </a:rPr>
              <a:t>	//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make.top.equal</a:t>
            </a:r>
            <a:r>
              <a:rPr lang="en" sz="1900" dirty="0" err="1">
                <a:solidFill>
                  <a:srgbClr val="00B0F0"/>
                </a:solidFill>
              </a:rPr>
              <a:t>To</a:t>
            </a:r>
            <a:r>
              <a:rPr lang="en" sz="1900" dirty="0">
                <a:solidFill>
                  <a:srgbClr val="00B0F0"/>
                </a:solidFill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someButton.snp.bottom</a:t>
            </a:r>
            <a:r>
              <a:rPr lang="en" sz="1900" dirty="0">
                <a:solidFill>
                  <a:srgbClr val="00B0F0"/>
                </a:solidFill>
              </a:rPr>
              <a:t>).inset(40)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</a:t>
            </a:r>
            <a:r>
              <a:rPr lang="en" sz="1900" dirty="0">
                <a:solidFill>
                  <a:srgbClr val="00B0F0"/>
                </a:solidFill>
                <a:effectLst/>
              </a:rPr>
              <a:t>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make.top.equal</a:t>
            </a:r>
            <a:r>
              <a:rPr lang="en" sz="1900" dirty="0" err="1">
                <a:solidFill>
                  <a:srgbClr val="00B0F0"/>
                </a:solidFill>
              </a:rPr>
              <a:t>To</a:t>
            </a:r>
            <a:r>
              <a:rPr lang="en" sz="1900" dirty="0">
                <a:solidFill>
                  <a:srgbClr val="00B0F0"/>
                </a:solidFill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someButton.snp.bottom</a:t>
            </a:r>
            <a:r>
              <a:rPr lang="en" sz="1900" dirty="0">
                <a:solidFill>
                  <a:srgbClr val="00B0F0"/>
                </a:solidFill>
              </a:rPr>
              <a:t>).offset(40)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 4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</a:t>
            </a:r>
            <a:r>
              <a:rPr lang="en" sz="1900" dirty="0" err="1">
                <a:solidFill>
                  <a:srgbClr val="00B0F0"/>
                </a:solidFill>
              </a:rPr>
              <a:t>height.width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someSome</a:t>
            </a:r>
            <a:r>
              <a:rPr lang="en" sz="1900" dirty="0">
                <a:solidFill>
                  <a:srgbClr val="00B0F0"/>
                </a:solidFill>
                <a:effectLst/>
              </a:rPr>
              <a:t>).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multipliedBy</a:t>
            </a:r>
            <a:r>
              <a:rPr lang="en" sz="1900" dirty="0">
                <a:solidFill>
                  <a:srgbClr val="00B0F0"/>
                </a:solidFill>
                <a:effectLst/>
              </a:rPr>
              <a:t>(0.5)</a:t>
            </a:r>
            <a:endParaRPr lang="ru-RU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  <a:effectLst/>
              </a:rPr>
              <a:t>	// 5</a:t>
            </a:r>
            <a:r>
              <a:rPr lang="en-US" sz="1900" dirty="0">
                <a:solidFill>
                  <a:srgbClr val="00B0F0"/>
                </a:solidFill>
                <a:effectLst/>
              </a:rPr>
              <a:t> – </a:t>
            </a:r>
            <a:r>
              <a:rPr lang="ru-RU" sz="1900" dirty="0">
                <a:solidFill>
                  <a:srgbClr val="00B0F0"/>
                </a:solidFill>
                <a:effectLst/>
              </a:rPr>
              <a:t>приоритеты </a:t>
            </a:r>
            <a:r>
              <a:rPr lang="en" sz="1900" b="0" i="0" u="none" strike="noStrike" dirty="0">
                <a:solidFill>
                  <a:srgbClr val="00B0F0"/>
                </a:solidFill>
                <a:effectLst/>
              </a:rPr>
              <a:t>(.low, .medium, .high, .require)</a:t>
            </a:r>
            <a:endParaRPr lang="ru-RU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  <a:effectLst/>
              </a:rPr>
              <a:t>	//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make.left.equalTo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label.snp.left</a:t>
            </a:r>
            <a:r>
              <a:rPr lang="en" sz="1900" dirty="0">
                <a:solidFill>
                  <a:srgbClr val="00B0F0"/>
                </a:solidFill>
                <a:effectLst/>
              </a:rPr>
              <a:t>).priority(500)</a:t>
            </a: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  <a:effectLst/>
              </a:rPr>
              <a:t>	//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make.left.equalTo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label.snp.left</a:t>
            </a:r>
            <a:r>
              <a:rPr lang="en" sz="1900" dirty="0">
                <a:solidFill>
                  <a:srgbClr val="00B0F0"/>
                </a:solidFill>
                <a:effectLst/>
              </a:rPr>
              <a:t>).priority(.high)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84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56EC7-19AB-644C-8AAF-D62AC45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Основы работы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ru-RU" dirty="0">
                <a:solidFill>
                  <a:srgbClr val="7030A0"/>
                </a:solidFill>
              </a:rPr>
              <a:t>добавляем </a:t>
            </a:r>
            <a:r>
              <a:rPr lang="ru-RU" dirty="0" err="1">
                <a:solidFill>
                  <a:srgbClr val="7030A0"/>
                </a:solidFill>
              </a:rPr>
              <a:t>констрейнты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F2DABE-C3DE-A742-A70E-4493E260B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65" y="1690688"/>
            <a:ext cx="7416670" cy="45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E38ED-178F-444C-B922-EC7D57F8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Основы работы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ru-RU" dirty="0">
                <a:solidFill>
                  <a:srgbClr val="7030A0"/>
                </a:solidFill>
              </a:rPr>
              <a:t>удаляем </a:t>
            </a:r>
            <a:r>
              <a:rPr lang="ru-RU" dirty="0" err="1">
                <a:solidFill>
                  <a:srgbClr val="7030A0"/>
                </a:solidFill>
              </a:rPr>
              <a:t>констрейнты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FE00B-91E9-2044-BA3D-39C37565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some</a:t>
            </a:r>
            <a:r>
              <a:rPr lang="en" dirty="0">
                <a:solidFill>
                  <a:srgbClr val="00B0F0"/>
                </a:solidFill>
                <a:effectLst/>
              </a:rPr>
              <a:t>.</a:t>
            </a:r>
            <a:r>
              <a:rPr lang="en" dirty="0" err="1">
                <a:solidFill>
                  <a:srgbClr val="00B0F0"/>
                </a:solidFill>
                <a:effectLst/>
              </a:rPr>
              <a:t>snp.removeConstraints</a:t>
            </a:r>
            <a:r>
              <a:rPr lang="en" dirty="0">
                <a:solidFill>
                  <a:srgbClr val="00B0F0"/>
                </a:solidFill>
                <a:effectLst/>
              </a:rPr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94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E4631-47E8-654B-A53D-B7815B2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Основы работы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ru-RU" dirty="0">
                <a:solidFill>
                  <a:srgbClr val="7030A0"/>
                </a:solidFill>
              </a:rPr>
              <a:t>изменяем </a:t>
            </a:r>
            <a:r>
              <a:rPr lang="ru-RU" dirty="0" err="1">
                <a:solidFill>
                  <a:srgbClr val="7030A0"/>
                </a:solidFill>
              </a:rPr>
              <a:t>констрейнты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29702-80FB-9646-A9F5-E5455E1F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https://github.com/SnapKit/SnapKit/issues/488?ysclid=l898khtr3v795914594</a:t>
            </a:r>
            <a:endParaRPr lang="en" dirty="0"/>
          </a:p>
          <a:p>
            <a:endParaRPr lang="en" dirty="0"/>
          </a:p>
          <a:p>
            <a:pPr marL="457200" lvl="1" indent="0">
              <a:buNone/>
            </a:pPr>
            <a:r>
              <a:rPr lang="ru-RU" dirty="0"/>
              <a:t>Или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0238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596</Words>
  <Application>Microsoft Macintosh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Fira Sans</vt:lpstr>
      <vt:lpstr>Тема Office</vt:lpstr>
      <vt:lpstr>SnapKit</vt:lpstr>
      <vt:lpstr>Описание</vt:lpstr>
      <vt:lpstr>Менеджер зависимостей</vt:lpstr>
      <vt:lpstr>Менеджер зависимостей</vt:lpstr>
      <vt:lpstr>Установка</vt:lpstr>
      <vt:lpstr>Основы работы: добавляем констрейнты</vt:lpstr>
      <vt:lpstr>Основы работы: добавляем констрейнты</vt:lpstr>
      <vt:lpstr>Основы работы: удаляем констрейнты</vt:lpstr>
      <vt:lpstr>Основы работы: изменяем констрейнты</vt:lpstr>
      <vt:lpstr>Важно помнить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9</cp:revision>
  <dcterms:created xsi:type="dcterms:W3CDTF">2022-09-16T16:01:59Z</dcterms:created>
  <dcterms:modified xsi:type="dcterms:W3CDTF">2022-09-19T21:06:06Z</dcterms:modified>
</cp:coreProperties>
</file>