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67" r:id="rId9"/>
    <p:sldId id="264" r:id="rId10"/>
    <p:sldId id="265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715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6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tinkoff/blog/317892/?ysclid=l7zwvv899a89915122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7B77-C72E-D247-B33F-C6CB6850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SwiftLint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3F969-B55E-BE49-8E79-DEBAE8C5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61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97F7-0DCF-E745-B78C-D400FE6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95F4C-C842-E64F-9E8C-3F671E78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нужен</a:t>
            </a:r>
            <a:r>
              <a:rPr lang="ru-RU" dirty="0"/>
              <a:t> для того, чтобы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1) </a:t>
            </a:r>
            <a:r>
              <a:rPr lang="ru-RU" dirty="0">
                <a:solidFill>
                  <a:srgbClr val="FFFF00"/>
                </a:solidFill>
              </a:rPr>
              <a:t>Тратить меньше времени на код-</a:t>
            </a:r>
            <a:r>
              <a:rPr lang="ru-RU" dirty="0" err="1">
                <a:solidFill>
                  <a:srgbClr val="FFFF00"/>
                </a:solidFill>
              </a:rPr>
              <a:t>ревью</a:t>
            </a:r>
            <a:r>
              <a:rPr lang="ru-RU" dirty="0"/>
              <a:t> при работе в команде, над объемными проектами</a:t>
            </a:r>
          </a:p>
          <a:p>
            <a:pPr marL="457200" lvl="1" indent="0">
              <a:buNone/>
            </a:pPr>
            <a:r>
              <a:rPr lang="ru-RU" dirty="0"/>
              <a:t>	2) </a:t>
            </a:r>
            <a:r>
              <a:rPr lang="ru-RU" dirty="0">
                <a:solidFill>
                  <a:srgbClr val="FFFF00"/>
                </a:solidFill>
              </a:rPr>
              <a:t>Придерживаться единого </a:t>
            </a:r>
            <a:r>
              <a:rPr lang="en" dirty="0">
                <a:solidFill>
                  <a:srgbClr val="FFFF00"/>
                </a:solidFill>
              </a:rPr>
              <a:t>Code Style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FFFF00"/>
                </a:solidFill>
              </a:rPr>
              <a:t>	</a:t>
            </a:r>
            <a:r>
              <a:rPr lang="en" dirty="0"/>
              <a:t>3) </a:t>
            </a:r>
            <a:r>
              <a:rPr lang="ru-RU" dirty="0">
                <a:solidFill>
                  <a:srgbClr val="FFFF00"/>
                </a:solidFill>
              </a:rPr>
              <a:t>Повысить качество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160023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FA3B-F0CB-B648-8DC8-A215511A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7B25-B046-DE48-BE47-04A1351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https://habr.com/ru/company/tinkoff/blog/317892/?ysclid=l7zwvv899a899151228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6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4EFE85-EEFB-CB47-B2EA-E0989F301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6A153C4-D7F7-9A4E-80B7-12627C52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35E5-7910-4846-8FCA-25C7CAE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D998C-A2E6-1244-8B5E-073751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>
                <a:solidFill>
                  <a:srgbClr val="FFFF00"/>
                </a:solidFill>
              </a:rPr>
              <a:t>SwiftLint</a:t>
            </a:r>
            <a:r>
              <a:rPr lang="en" dirty="0"/>
              <a:t> —</a:t>
            </a:r>
            <a:r>
              <a:rPr lang="ru-RU" dirty="0"/>
              <a:t> это </a:t>
            </a:r>
            <a:r>
              <a:rPr lang="ru-RU" dirty="0">
                <a:solidFill>
                  <a:srgbClr val="FFFF00"/>
                </a:solidFill>
              </a:rPr>
              <a:t>утилита</a:t>
            </a:r>
            <a:r>
              <a:rPr lang="ru-RU" dirty="0"/>
              <a:t> от разработчиков </a:t>
            </a:r>
            <a:r>
              <a:rPr lang="en" dirty="0"/>
              <a:t>Realm </a:t>
            </a:r>
            <a:r>
              <a:rPr lang="ru-RU" dirty="0">
                <a:solidFill>
                  <a:srgbClr val="FFFF00"/>
                </a:solidFill>
              </a:rPr>
              <a:t>для автоматической проверки </a:t>
            </a:r>
            <a:r>
              <a:rPr lang="en" dirty="0">
                <a:solidFill>
                  <a:srgbClr val="FFFF00"/>
                </a:solidFill>
              </a:rPr>
              <a:t>Swift-</a:t>
            </a:r>
            <a:r>
              <a:rPr lang="ru-RU" dirty="0">
                <a:solidFill>
                  <a:srgbClr val="FFFF00"/>
                </a:solidFill>
              </a:rPr>
              <a:t>кода.</a:t>
            </a:r>
          </a:p>
          <a:p>
            <a:r>
              <a:rPr lang="ru-RU" dirty="0">
                <a:solidFill>
                  <a:srgbClr val="FFFF00"/>
                </a:solidFill>
              </a:rPr>
              <a:t>Содержит набор правил</a:t>
            </a:r>
            <a:r>
              <a:rPr lang="ru-RU" dirty="0"/>
              <a:t>, основанных на </a:t>
            </a:r>
            <a:r>
              <a:rPr lang="en" dirty="0">
                <a:solidFill>
                  <a:srgbClr val="FFFF00"/>
                </a:solidFill>
              </a:rPr>
              <a:t>GitHub's Swift Style Guide</a:t>
            </a:r>
            <a:r>
              <a:rPr lang="ru-RU" dirty="0"/>
              <a:t>. </a:t>
            </a:r>
          </a:p>
          <a:p>
            <a:r>
              <a:rPr lang="ru-RU" dirty="0">
                <a:solidFill>
                  <a:srgbClr val="FFFF00"/>
                </a:solidFill>
              </a:rPr>
              <a:t>Можно добавлять свои правила. </a:t>
            </a:r>
          </a:p>
          <a:p>
            <a:r>
              <a:rPr lang="ru-RU" dirty="0">
                <a:solidFill>
                  <a:srgbClr val="FFFF00"/>
                </a:solidFill>
              </a:rPr>
              <a:t>Поддерживает интеграцию</a:t>
            </a:r>
            <a:r>
              <a:rPr lang="ru-RU" dirty="0"/>
              <a:t> с </a:t>
            </a:r>
            <a:r>
              <a:rPr lang="en" dirty="0" err="1"/>
              <a:t>Xcode</a:t>
            </a:r>
            <a:r>
              <a:rPr lang="en" dirty="0"/>
              <a:t>, </a:t>
            </a:r>
            <a:r>
              <a:rPr lang="en" dirty="0" err="1"/>
              <a:t>Appcode</a:t>
            </a:r>
            <a:r>
              <a:rPr lang="en" dirty="0"/>
              <a:t>, Atom. 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F807-5DB6-B643-B9AE-7A28BB7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D03D6-4046-0144-83E7-64F27644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Через терминал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update </a:t>
            </a:r>
            <a:br>
              <a:rPr lang="en" sz="2000" dirty="0"/>
            </a:br>
            <a:r>
              <a:rPr lang="en" sz="2000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install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Из </a:t>
            </a:r>
            <a:r>
              <a:rPr lang="ru-RU" dirty="0" err="1">
                <a:solidFill>
                  <a:srgbClr val="FFFF00"/>
                </a:solidFill>
              </a:rPr>
              <a:t>репозитория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/releases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 помощью </a:t>
            </a:r>
            <a:r>
              <a:rPr lang="en-US" dirty="0" err="1">
                <a:solidFill>
                  <a:srgbClr val="FFFF00"/>
                </a:solidFill>
              </a:rPr>
              <a:t>CocoaPods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www.youtube.com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watch?v</a:t>
            </a:r>
            <a:r>
              <a:rPr lang="en-US" sz="2000" dirty="0">
                <a:solidFill>
                  <a:srgbClr val="00B0F0"/>
                </a:solidFill>
              </a:rPr>
              <a:t>=B3Y3Evftq70&amp;t=2s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если ранее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уже был установлен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, и вы попытаетесь установить его через терминал, у вас могут возникнуть проблемы. Для их решения, необходимо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либо выбрать что-то одно, либо удалить ранее установленный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 и дальше уже скачивать через терминал.</a:t>
            </a:r>
            <a:endParaRPr lang="en-US" sz="15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5EF1-FB65-C44E-B24F-48C0945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Интегрируем в </a:t>
            </a:r>
            <a:r>
              <a:rPr lang="en-US" dirty="0">
                <a:solidFill>
                  <a:srgbClr val="7030A0"/>
                </a:solidFill>
              </a:rPr>
              <a:t>XCode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70CDC-9EB6-6A4A-8320-011E82AE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1855" cy="48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 0) </a:t>
            </a:r>
            <a:r>
              <a:rPr lang="ru-RU" dirty="0">
                <a:solidFill>
                  <a:srgbClr val="FFFF00"/>
                </a:solidFill>
              </a:rPr>
              <a:t>Открываем проект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1) </a:t>
            </a:r>
            <a:r>
              <a:rPr lang="ru-RU" dirty="0">
                <a:solidFill>
                  <a:srgbClr val="FFFF00"/>
                </a:solidFill>
              </a:rPr>
              <a:t>Файл настроек проекта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2) Выбираем </a:t>
            </a:r>
            <a:r>
              <a:rPr lang="en-US" dirty="0">
                <a:solidFill>
                  <a:srgbClr val="FFFF00"/>
                </a:solidFill>
              </a:rPr>
              <a:t>Build Phases</a:t>
            </a:r>
          </a:p>
          <a:p>
            <a:pPr marL="0" indent="0">
              <a:buNone/>
            </a:pPr>
            <a:r>
              <a:rPr lang="en-US" dirty="0"/>
              <a:t>  3) </a:t>
            </a:r>
            <a:r>
              <a:rPr lang="ru-RU" dirty="0"/>
              <a:t>Добавляем в секцию </a:t>
            </a:r>
            <a:r>
              <a:rPr lang="en" dirty="0">
                <a:solidFill>
                  <a:srgbClr val="FFFF00"/>
                </a:solidFill>
              </a:rPr>
              <a:t>Run Script: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" sz="2000" b="1" dirty="0">
                <a:solidFill>
                  <a:srgbClr val="00B0F0"/>
                </a:solidFill>
              </a:rPr>
              <a:t>if</a:t>
            </a:r>
            <a:r>
              <a:rPr lang="en" sz="2000" dirty="0">
                <a:solidFill>
                  <a:srgbClr val="00B0F0"/>
                </a:solidFill>
              </a:rPr>
              <a:t> which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&gt;/dev/null; </a:t>
            </a:r>
            <a:r>
              <a:rPr lang="en" sz="2000" b="1" dirty="0">
                <a:solidFill>
                  <a:srgbClr val="00B0F0"/>
                </a:solidFill>
              </a:rPr>
              <a:t>then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else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echo "error: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does not exist"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exit 1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fi</a:t>
            </a:r>
            <a:endParaRPr lang="ru-RU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Совет: крайне рекомендуется использовать команду «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exit 1» —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это гарантирует установку </a:t>
            </a:r>
            <a:r>
              <a:rPr lang="en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всеми членами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84516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1423-84F9-184E-9157-6F89BA5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Первый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8B9AD-88C7-5946-A723-3149009D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Теперь, когда </a:t>
            </a:r>
            <a:r>
              <a:rPr lang="en" dirty="0" err="1"/>
              <a:t>SwiftLint</a:t>
            </a:r>
            <a:r>
              <a:rPr lang="en" dirty="0"/>
              <a:t> </a:t>
            </a:r>
            <a:r>
              <a:rPr lang="ru-RU" dirty="0"/>
              <a:t>установлен, </a:t>
            </a:r>
            <a:r>
              <a:rPr lang="ru-RU" dirty="0">
                <a:solidFill>
                  <a:srgbClr val="FFFF00"/>
                </a:solidFill>
              </a:rPr>
              <a:t>в конце каждой сборки проекта будет происходить проверка кода.</a:t>
            </a:r>
          </a:p>
          <a:p>
            <a:r>
              <a:rPr lang="ru-RU" dirty="0">
                <a:solidFill>
                  <a:srgbClr val="FFFF00"/>
                </a:solidFill>
              </a:rPr>
              <a:t>Количество ошибок может быть большим, </a:t>
            </a:r>
            <a:r>
              <a:rPr lang="ru-RU" dirty="0"/>
              <a:t>для этого </a:t>
            </a:r>
            <a:r>
              <a:rPr lang="ru-RU" dirty="0">
                <a:solidFill>
                  <a:srgbClr val="FFFF00"/>
                </a:solidFill>
              </a:rPr>
              <a:t>используем функцию </a:t>
            </a:r>
            <a:r>
              <a:rPr lang="ru-RU" dirty="0" err="1">
                <a:solidFill>
                  <a:srgbClr val="FFFF00"/>
                </a:solidFill>
              </a:rPr>
              <a:t>автокоррекции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её вызова </a:t>
            </a:r>
            <a:r>
              <a:rPr lang="ru-RU" dirty="0">
                <a:solidFill>
                  <a:srgbClr val="FFFF00"/>
                </a:solidFill>
              </a:rPr>
              <a:t>в терминале заходим в каталог проекта</a:t>
            </a:r>
            <a:r>
              <a:rPr lang="ru-RU" dirty="0"/>
              <a:t> </a:t>
            </a:r>
            <a:r>
              <a:rPr lang="ru-RU" dirty="0">
                <a:solidFill>
                  <a:srgbClr val="FFFF00"/>
                </a:solidFill>
              </a:rPr>
              <a:t>и выполняем команду: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B0F0"/>
                </a:solidFill>
              </a:rPr>
              <a:t>	</a:t>
            </a:r>
            <a:r>
              <a:rPr lang="en" sz="2200" dirty="0" err="1">
                <a:solidFill>
                  <a:srgbClr val="FF0000"/>
                </a:solidFill>
              </a:rPr>
              <a:t>swiftlint</a:t>
            </a:r>
            <a:r>
              <a:rPr lang="en" sz="2200" dirty="0">
                <a:solidFill>
                  <a:srgbClr val="FF0000"/>
                </a:solidFill>
              </a:rPr>
              <a:t> autocorrect – </a:t>
            </a:r>
            <a:r>
              <a:rPr lang="ru-RU" sz="2200" dirty="0">
                <a:solidFill>
                  <a:srgbClr val="FF0000"/>
                </a:solidFill>
              </a:rPr>
              <a:t>БОЛЬШЕ НЕ РАБОТАЕТ</a:t>
            </a:r>
            <a:br>
              <a:rPr lang="ru-RU" sz="2200" dirty="0">
                <a:solidFill>
                  <a:srgbClr val="00B0F0"/>
                </a:solidFill>
              </a:rPr>
            </a:br>
            <a:r>
              <a:rPr lang="ru-RU" sz="2200" dirty="0">
                <a:solidFill>
                  <a:srgbClr val="00B0F0"/>
                </a:solidFill>
              </a:rPr>
              <a:t>	</a:t>
            </a:r>
            <a:r>
              <a:rPr lang="en" sz="2200" b="0" i="0" u="none" strike="noStrike" dirty="0" err="1">
                <a:solidFill>
                  <a:srgbClr val="00B0F0"/>
                </a:solidFill>
                <a:effectLst/>
                <a:latin typeface="ui-monospace"/>
              </a:rPr>
              <a:t>swiftlint</a:t>
            </a:r>
            <a:r>
              <a:rPr lang="en" sz="2200" b="0" i="0" u="none" strike="noStrike" dirty="0">
                <a:solidFill>
                  <a:srgbClr val="00B0F0"/>
                </a:solidFill>
                <a:effectLst/>
                <a:latin typeface="ui-monospace"/>
              </a:rPr>
              <a:t> --fix</a:t>
            </a:r>
            <a:endParaRPr lang="ru-RU" sz="2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2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Собираем проект заново: </a:t>
            </a:r>
            <a:r>
              <a:rPr lang="ru-RU" dirty="0"/>
              <a:t>количество ошибок сократилось в разы, но оставшиеся придется исправлять вручную.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600" dirty="0"/>
              <a:t> 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Совет: не добавляйте </a:t>
            </a:r>
            <a:r>
              <a:rPr lang="ru-RU" sz="1600" dirty="0" err="1">
                <a:solidFill>
                  <a:schemeClr val="tx1">
                    <a:lumMod val="50000"/>
                  </a:schemeClr>
                </a:solidFill>
              </a:rPr>
              <a:t>автокоррекцию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 в 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</a:rPr>
              <a:t>Run Script,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иначе программисты привыкнут не думать или даже не будут знать о некоторых соглашения.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C009-B7FA-3C48-9E9F-514691C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DB2F-05F5-5E4B-BF7F-A9426FAE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Команда для просмотра предустановленных правил </a:t>
            </a:r>
            <a:r>
              <a:rPr lang="ru-RU" dirty="0"/>
              <a:t>(лучше открыть терминал в полноэкранном режиме, чтобы увидеть полный набор параметров правил)</a:t>
            </a:r>
            <a:r>
              <a:rPr lang="en-US" dirty="0"/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 rules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Параметры описания правил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opt-in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является ли правило опциональным (отключено по умолчанию);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correctable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возможно ли настраивать правило;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enabled in your config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включено ли в проекте;</a:t>
            </a:r>
            <a:endParaRPr lang="en-US" b="0" i="0" u="none" strike="noStrike" dirty="0">
              <a:effectLst/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kind – </a:t>
            </a:r>
            <a:r>
              <a:rPr lang="ru-RU" dirty="0"/>
              <a:t>????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nalyzer - </a:t>
            </a:r>
            <a:r>
              <a:rPr lang="ru-RU" b="0" i="0" u="none" strike="noStrike" dirty="0">
                <a:effectLst/>
              </a:rPr>
              <a:t>????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configuration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параметры правила.</a:t>
            </a:r>
            <a:endParaRPr lang="en-US" b="0" i="0" u="none" strike="noStrike" dirty="0">
              <a:effectLst/>
            </a:endParaRPr>
          </a:p>
          <a:p>
            <a:pPr marL="0" indent="0" algn="l">
              <a:buNone/>
            </a:pPr>
            <a:endParaRPr lang="ru-RU" b="0" i="0" u="none" strike="noStrike" dirty="0">
              <a:effectLst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9C2B-4852-BA4F-9D87-DA8FB57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52395-004B-4F47-A9E1-CB60CF29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FF00"/>
                </a:solidFill>
              </a:rPr>
              <a:t>Гит с исходниками правил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для лучшего понимания)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" sz="2000" dirty="0">
                <a:solidFill>
                  <a:srgbClr val="00B0F0"/>
                </a:solidFill>
              </a:rPr>
              <a:t>https://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/tree/main/Source/</a:t>
            </a:r>
            <a:r>
              <a:rPr lang="en" sz="2000" dirty="0" err="1">
                <a:solidFill>
                  <a:srgbClr val="00B0F0"/>
                </a:solidFill>
              </a:rPr>
              <a:t>SwiftLintFramework</a:t>
            </a:r>
            <a:r>
              <a:rPr lang="en" sz="2000" dirty="0">
                <a:solidFill>
                  <a:srgbClr val="00B0F0"/>
                </a:solidFill>
              </a:rPr>
              <a:t>/Rules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Отдельно хочется выделить несколько очень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полезных правил:</a:t>
            </a:r>
            <a:endParaRPr lang="ru-RU" dirty="0"/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yclomatic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_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omplexity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правило ограничивающее циклома</a:t>
            </a:r>
            <a:r>
              <a:rPr lang="ru-RU" sz="2200" u="none" dirty="0">
                <a:latin typeface="-apple-system"/>
              </a:rPr>
              <a:t>тическую сложнос</a:t>
            </a:r>
            <a:r>
              <a:rPr lang="ru-RU" sz="2200" dirty="0">
                <a:latin typeface="-apple-system"/>
              </a:rPr>
              <a:t>ть</a:t>
            </a:r>
            <a:r>
              <a:rPr lang="en-US" sz="2200" dirty="0">
                <a:latin typeface="-apple-system"/>
              </a:rPr>
              <a:t>;</a:t>
            </a:r>
            <a:endParaRPr lang="ru-RU" sz="2200" b="0" i="0" strike="noStrike" dirty="0">
              <a:effectLst/>
              <a:latin typeface="-apple-system"/>
            </a:endParaRPr>
          </a:p>
          <a:p>
            <a:pPr lvl="1"/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nesting</a:t>
            </a:r>
            <a:r>
              <a:rPr lang="en" sz="2200" b="0" i="0" u="none" strike="noStrike" dirty="0">
                <a:effectLst/>
                <a:latin typeface="-apple-system"/>
              </a:rPr>
              <a:t> — </a:t>
            </a:r>
            <a:r>
              <a:rPr lang="ru-RU" sz="2200" b="0" i="0" u="none" strike="noStrike" dirty="0">
                <a:effectLst/>
                <a:latin typeface="-apple-system"/>
              </a:rPr>
              <a:t>уровень вложенности классов и функций;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file_length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файле;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function_body_length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функции;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force_try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/cast/unwrapping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наличие операций, потенциально приводящих к </a:t>
            </a:r>
            <a:r>
              <a:rPr lang="ru-RU" sz="2200" b="0" i="0" u="none" strike="noStrike" dirty="0" err="1">
                <a:effectLst/>
                <a:latin typeface="-apple-system"/>
              </a:rPr>
              <a:t>крэшу</a:t>
            </a:r>
            <a:r>
              <a:rPr lang="ru-RU" sz="2200" b="0" i="0" u="none" strike="noStrike" dirty="0">
                <a:effectLst/>
                <a:latin typeface="-apple-system"/>
              </a:rPr>
              <a:t>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weak_delegate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проверка того, что делегат держится слабой ссылкой;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missing_docs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написаны ли комментарии к публичным функциям/свойствам.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301BA-129E-DF40-8C2E-045766D1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65279-91D8-144C-80DC-66B43F39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2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3ACDE-4113-2042-8870-1A819B5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Работа с правилами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40327-ECB1-CD44-AFF2-38C26E73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877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587</Words>
  <Application>Microsoft Macintosh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ui-monospace</vt:lpstr>
      <vt:lpstr>Тема Office</vt:lpstr>
      <vt:lpstr>SwiftLint</vt:lpstr>
      <vt:lpstr>Описание</vt:lpstr>
      <vt:lpstr>Установка</vt:lpstr>
      <vt:lpstr>Интегрируем в XCode</vt:lpstr>
      <vt:lpstr>Первый запуск</vt:lpstr>
      <vt:lpstr>Правила</vt:lpstr>
      <vt:lpstr>Правила</vt:lpstr>
      <vt:lpstr>Презентация PowerPoint</vt:lpstr>
      <vt:lpstr>Работа с правилами</vt:lpstr>
      <vt:lpstr>Итог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29</cp:revision>
  <dcterms:created xsi:type="dcterms:W3CDTF">2022-09-13T08:08:07Z</dcterms:created>
  <dcterms:modified xsi:type="dcterms:W3CDTF">2022-09-16T10:19:21Z</dcterms:modified>
</cp:coreProperties>
</file>