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57" r:id="rId4"/>
    <p:sldId id="259" r:id="rId5"/>
    <p:sldId id="262" r:id="rId6"/>
    <p:sldId id="263" r:id="rId7"/>
    <p:sldId id="266" r:id="rId8"/>
    <p:sldId id="264" r:id="rId9"/>
    <p:sldId id="267" r:id="rId10"/>
    <p:sldId id="268" r:id="rId11"/>
    <p:sldId id="270" r:id="rId12"/>
    <p:sldId id="271" r:id="rId13"/>
    <p:sldId id="269" r:id="rId14"/>
    <p:sldId id="265" r:id="rId15"/>
    <p:sldId id="260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901"/>
    <p:restoredTop sz="94715"/>
  </p:normalViewPr>
  <p:slideViewPr>
    <p:cSldViewPr snapToGrid="0" snapToObjects="1">
      <p:cViewPr varScale="1">
        <p:scale>
          <a:sx n="93" d="100"/>
          <a:sy n="93" d="100"/>
        </p:scale>
        <p:origin x="21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08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45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6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41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76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7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15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65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83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05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E86-70FD-5945-A876-E5B01236E453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34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CFE86-70FD-5945-A876-E5B01236E453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26F10-5C63-3149-BF1A-D98301F3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365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y/tinkoff/blog/317892/?ysclid=l7zwvv899a899151228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37B77-C72E-D247-B33F-C6CB68500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7030A0"/>
                </a:solidFill>
              </a:rPr>
              <a:t>SwiftLint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B3F969-B55E-BE49-8E79-DEBAE8C5E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614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065E4-8FA2-9648-8EE2-DF73CBFB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u="none" strike="noStrike" dirty="0">
                <a:solidFill>
                  <a:srgbClr val="7030A0"/>
                </a:solidFill>
                <a:effectLst/>
              </a:rPr>
              <a:t>Добавление своих правил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553313-DA16-BF4A-B49C-948CE0EB2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b="0" i="0" u="none" strike="noStrike" dirty="0" err="1">
                <a:effectLst/>
                <a:latin typeface="-apple-system"/>
              </a:rPr>
              <a:t>SwiftLint</a:t>
            </a:r>
            <a:r>
              <a:rPr lang="en" b="0" i="0" u="none" strike="noStrike" dirty="0">
                <a:effectLst/>
                <a:latin typeface="-apple-system"/>
              </a:rPr>
              <a:t> </a:t>
            </a:r>
            <a:r>
              <a:rPr lang="ru-RU" b="0" i="0" u="none" strike="noStrike" dirty="0">
                <a:effectLst/>
                <a:latin typeface="-apple-system"/>
              </a:rPr>
              <a:t>позволяет </a:t>
            </a: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добавлять свои правила</a:t>
            </a:r>
            <a:r>
              <a:rPr lang="ru-RU" b="0" i="0" u="none" strike="noStrike" dirty="0">
                <a:effectLst/>
                <a:latin typeface="-apple-system"/>
              </a:rPr>
              <a:t> на основе регулярных выражений. Для этого </a:t>
            </a: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необходимо в файле .</a:t>
            </a:r>
            <a:r>
              <a:rPr lang="en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swiftlint.yml</a:t>
            </a:r>
            <a:r>
              <a:rPr lang="en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добавить секцию </a:t>
            </a:r>
            <a:r>
              <a:rPr lang="en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custom_rules</a:t>
            </a:r>
            <a:r>
              <a:rPr lang="en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.</a:t>
            </a:r>
            <a:r>
              <a:rPr lang="en" b="0" i="0" u="none" strike="noStrike" dirty="0">
                <a:effectLst/>
                <a:latin typeface="-apple-system"/>
              </a:rPr>
              <a:t> </a:t>
            </a:r>
            <a:endParaRPr lang="ru-RU" b="0" i="0" u="none" strike="noStrike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effectLst/>
                <a:latin typeface="-apple-system"/>
              </a:rPr>
              <a:t>У правила можно указать следующие параметры:</a:t>
            </a:r>
          </a:p>
          <a:p>
            <a:pPr lvl="1"/>
            <a:r>
              <a:rPr lang="en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identifer</a:t>
            </a:r>
            <a:r>
              <a:rPr lang="en" b="0" i="0" u="none" strike="noStrike" dirty="0">
                <a:effectLst/>
                <a:latin typeface="-apple-system"/>
              </a:rPr>
              <a:t> — </a:t>
            </a:r>
            <a:r>
              <a:rPr lang="ru-RU" b="0" i="0" u="none" strike="noStrike" dirty="0">
                <a:effectLst/>
                <a:latin typeface="-apple-system"/>
              </a:rPr>
              <a:t>идентификатор (обязательно);</a:t>
            </a:r>
          </a:p>
          <a:p>
            <a:pPr lvl="1"/>
            <a:r>
              <a:rPr lang="en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regexp</a:t>
            </a:r>
            <a:r>
              <a:rPr lang="en" b="0" i="0" u="none" strike="noStrike" dirty="0">
                <a:effectLst/>
                <a:latin typeface="-apple-system"/>
              </a:rPr>
              <a:t> — </a:t>
            </a:r>
            <a:r>
              <a:rPr lang="ru-RU" b="0" i="0" u="none" strike="noStrike" dirty="0">
                <a:effectLst/>
                <a:latin typeface="-apple-system"/>
              </a:rPr>
              <a:t>условие нахождения (обязательно);</a:t>
            </a:r>
          </a:p>
          <a:p>
            <a:pPr lvl="1"/>
            <a:r>
              <a:rPr lang="en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name</a:t>
            </a:r>
            <a:r>
              <a:rPr lang="en" b="0" i="0" u="none" strike="noStrike" dirty="0">
                <a:effectLst/>
                <a:latin typeface="-apple-system"/>
              </a:rPr>
              <a:t> — </a:t>
            </a:r>
            <a:r>
              <a:rPr lang="ru-RU" b="0" i="0" u="none" strike="noStrike" dirty="0">
                <a:effectLst/>
                <a:latin typeface="-apple-system"/>
              </a:rPr>
              <a:t>имя правила, отображается в тексте ошибки (необязательно);</a:t>
            </a:r>
          </a:p>
          <a:p>
            <a:pPr lvl="1"/>
            <a:r>
              <a:rPr lang="en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message</a:t>
            </a:r>
            <a:r>
              <a:rPr lang="en" b="0" i="0" u="none" strike="noStrike" dirty="0">
                <a:effectLst/>
                <a:latin typeface="-apple-system"/>
              </a:rPr>
              <a:t> — </a:t>
            </a:r>
            <a:r>
              <a:rPr lang="ru-RU" b="0" i="0" u="none" strike="noStrike" dirty="0">
                <a:effectLst/>
                <a:latin typeface="-apple-system"/>
              </a:rPr>
              <a:t>описание ошибки (обязательно);</a:t>
            </a:r>
          </a:p>
          <a:p>
            <a:pPr lvl="1"/>
            <a:r>
              <a:rPr lang="en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match_kinds</a:t>
            </a:r>
            <a:r>
              <a:rPr lang="en" b="0" i="0" u="none" strike="noStrike" dirty="0">
                <a:effectLst/>
                <a:latin typeface="-apple-system"/>
              </a:rPr>
              <a:t> — </a:t>
            </a:r>
            <a:r>
              <a:rPr lang="ru-RU" b="0" i="0" u="none" strike="noStrike" dirty="0">
                <a:effectLst/>
                <a:latin typeface="-apple-system"/>
              </a:rPr>
              <a:t>в каких сущностях искать вхождение, доступные значения (можно указывать несколько): </a:t>
            </a:r>
            <a:r>
              <a:rPr lang="en" b="0" i="0" u="none" strike="noStrike" dirty="0">
                <a:effectLst/>
                <a:latin typeface="-apple-system"/>
              </a:rPr>
              <a:t>comment, identifier, number, parameter, string, </a:t>
            </a:r>
            <a:r>
              <a:rPr lang="ru-RU" b="0" i="0" u="none" strike="noStrike" dirty="0">
                <a:effectLst/>
                <a:latin typeface="-apple-system"/>
              </a:rPr>
              <a:t>полный список доступен в документации (обязательно);</a:t>
            </a:r>
          </a:p>
          <a:p>
            <a:pPr lvl="1"/>
            <a:r>
              <a:rPr lang="en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severity</a:t>
            </a:r>
            <a:r>
              <a:rPr lang="en" b="0" i="0" u="none" strike="noStrike" dirty="0">
                <a:effectLst/>
                <a:latin typeface="-apple-system"/>
              </a:rPr>
              <a:t> — </a:t>
            </a:r>
            <a:r>
              <a:rPr lang="ru-RU" b="0" i="0" u="none" strike="noStrike" dirty="0">
                <a:effectLst/>
                <a:latin typeface="-apple-system"/>
              </a:rPr>
              <a:t>тип: предупреждение (</a:t>
            </a:r>
            <a:r>
              <a:rPr lang="en" b="0" i="0" u="none" strike="noStrike" dirty="0">
                <a:effectLst/>
                <a:latin typeface="-apple-system"/>
              </a:rPr>
              <a:t>warning) </a:t>
            </a:r>
            <a:r>
              <a:rPr lang="ru-RU" b="0" i="0" u="none" strike="noStrike" dirty="0">
                <a:effectLst/>
                <a:latin typeface="-apple-system"/>
              </a:rPr>
              <a:t>или ошибка (</a:t>
            </a:r>
            <a:r>
              <a:rPr lang="en" b="0" i="0" u="none" strike="noStrike" dirty="0">
                <a:effectLst/>
                <a:latin typeface="-apple-system"/>
              </a:rPr>
              <a:t>error) (</a:t>
            </a:r>
            <a:r>
              <a:rPr lang="ru-RU" b="0" i="0" u="none" strike="noStrike" dirty="0">
                <a:effectLst/>
                <a:latin typeface="-apple-system"/>
              </a:rPr>
              <a:t>необязательно, по умолчанию — </a:t>
            </a:r>
            <a:r>
              <a:rPr lang="en" b="0" i="0" u="none" strike="noStrike" dirty="0">
                <a:effectLst/>
                <a:latin typeface="-apple-system"/>
              </a:rPr>
              <a:t>warning);</a:t>
            </a:r>
          </a:p>
          <a:p>
            <a:pPr lvl="1"/>
            <a:r>
              <a:rPr lang="en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included</a:t>
            </a:r>
            <a:r>
              <a:rPr lang="en" b="0" i="0" u="none" strike="noStrike" dirty="0">
                <a:effectLst/>
                <a:latin typeface="-apple-system"/>
              </a:rPr>
              <a:t> — </a:t>
            </a:r>
            <a:r>
              <a:rPr lang="ru-RU" b="0" i="0" u="none" strike="noStrike" dirty="0">
                <a:effectLst/>
                <a:latin typeface="-apple-system"/>
              </a:rPr>
              <a:t>какие файлы необходимо проверять (необязательно</a:t>
            </a:r>
          </a:p>
        </p:txBody>
      </p:sp>
    </p:spTree>
    <p:extLst>
      <p:ext uri="{BB962C8B-B14F-4D97-AF65-F5344CB8AC3E}">
        <p14:creationId xmlns:p14="http://schemas.microsoft.com/office/powerpoint/2010/main" val="178546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F2C69-FB06-5C4E-8F2E-A848EEBF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Добавление своих правил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AC1099-45E9-E74F-8231-6500937EC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Пример</a:t>
            </a:r>
            <a:r>
              <a:rPr lang="en-US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: </a:t>
            </a: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создаем правило, проверяющее именование с суффиксом -</a:t>
            </a:r>
            <a:r>
              <a:rPr lang="en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id. </a:t>
            </a:r>
            <a:r>
              <a:rPr lang="en" b="0" i="0" u="none" strike="noStrike" dirty="0">
                <a:effectLst/>
                <a:latin typeface="-apple-system"/>
              </a:rPr>
              <a:t>(</a:t>
            </a:r>
            <a:r>
              <a:rPr lang="ru-RU" b="0" i="0" u="none" strike="noStrike" dirty="0">
                <a:effectLst/>
                <a:latin typeface="-apple-system"/>
              </a:rPr>
              <a:t>например: </a:t>
            </a:r>
            <a:r>
              <a:rPr lang="en" b="0" i="0" u="none" strike="noStrike" dirty="0" err="1">
                <a:effectLst/>
                <a:latin typeface="-apple-system"/>
              </a:rPr>
              <a:t>userId</a:t>
            </a:r>
            <a:r>
              <a:rPr lang="en" b="0" i="0" u="none" strike="noStrike" dirty="0">
                <a:effectLst/>
                <a:latin typeface="-apple-system"/>
              </a:rPr>
              <a:t> — </a:t>
            </a:r>
            <a:r>
              <a:rPr lang="ru-RU" b="0" i="0" u="none" strike="noStrike" dirty="0">
                <a:effectLst/>
                <a:latin typeface="-apple-system"/>
              </a:rPr>
              <a:t>верно, </a:t>
            </a:r>
            <a:r>
              <a:rPr lang="en" b="0" i="0" u="none" strike="noStrike" dirty="0" err="1">
                <a:effectLst/>
                <a:latin typeface="-apple-system"/>
              </a:rPr>
              <a:t>userID</a:t>
            </a:r>
            <a:r>
              <a:rPr lang="en" b="0" i="0" u="none" strike="noStrike" dirty="0">
                <a:effectLst/>
                <a:latin typeface="-apple-system"/>
              </a:rPr>
              <a:t> — </a:t>
            </a:r>
            <a:r>
              <a:rPr lang="ru-RU" b="0" i="0" u="none" strike="noStrike" dirty="0">
                <a:effectLst/>
                <a:latin typeface="-apple-system"/>
              </a:rPr>
              <a:t>неверно): </a:t>
            </a:r>
          </a:p>
          <a:p>
            <a:pPr marL="457200" lvl="1" indent="0">
              <a:buNone/>
            </a:pPr>
            <a:r>
              <a:rPr lang="en" sz="2000" dirty="0" err="1">
                <a:solidFill>
                  <a:srgbClr val="00B0F0"/>
                </a:solidFill>
              </a:rPr>
              <a:t>custom_rules</a:t>
            </a:r>
            <a:r>
              <a:rPr lang="en" sz="2000" dirty="0">
                <a:solidFill>
                  <a:srgbClr val="00B0F0"/>
                </a:solidFill>
              </a:rPr>
              <a:t>: </a:t>
            </a:r>
            <a:endParaRPr lang="ru-RU" sz="2000" dirty="0">
              <a:solidFill>
                <a:srgbClr val="00B0F0"/>
              </a:solidFill>
            </a:endParaRPr>
          </a:p>
          <a:p>
            <a:pPr marL="914400" lvl="2" indent="0">
              <a:buNone/>
            </a:pPr>
            <a:r>
              <a:rPr lang="en" dirty="0" err="1">
                <a:solidFill>
                  <a:srgbClr val="00B0F0"/>
                </a:solidFill>
              </a:rPr>
              <a:t>id_suffix_naming</a:t>
            </a:r>
            <a:r>
              <a:rPr lang="en" dirty="0">
                <a:solidFill>
                  <a:srgbClr val="00B0F0"/>
                </a:solidFill>
              </a:rPr>
              <a:t>: </a:t>
            </a:r>
            <a:endParaRPr lang="ru-RU" dirty="0">
              <a:solidFill>
                <a:srgbClr val="00B0F0"/>
              </a:solidFill>
            </a:endParaRPr>
          </a:p>
          <a:p>
            <a:pPr marL="1371600" lvl="3" indent="0">
              <a:buNone/>
            </a:pPr>
            <a:r>
              <a:rPr lang="en" sz="2000" dirty="0">
                <a:solidFill>
                  <a:srgbClr val="00B0F0"/>
                </a:solidFill>
              </a:rPr>
              <a:t>name: "Wrong name»</a:t>
            </a:r>
            <a:endParaRPr lang="ru-RU" sz="2000" dirty="0">
              <a:solidFill>
                <a:srgbClr val="00B0F0"/>
              </a:solidFill>
            </a:endParaRPr>
          </a:p>
          <a:p>
            <a:pPr marL="1371600" lvl="3" indent="0">
              <a:buNone/>
            </a:pPr>
            <a:r>
              <a:rPr lang="en" sz="2000" dirty="0">
                <a:solidFill>
                  <a:srgbClr val="00B0F0"/>
                </a:solidFill>
              </a:rPr>
              <a:t>regex: "(ID)" </a:t>
            </a:r>
            <a:endParaRPr lang="ru-RU" sz="2000" dirty="0">
              <a:solidFill>
                <a:srgbClr val="00B0F0"/>
              </a:solidFill>
            </a:endParaRPr>
          </a:p>
          <a:p>
            <a:pPr marL="1371600" lvl="3" indent="0">
              <a:buNone/>
            </a:pPr>
            <a:r>
              <a:rPr lang="en" sz="2000" dirty="0" err="1">
                <a:solidFill>
                  <a:srgbClr val="00B0F0"/>
                </a:solidFill>
              </a:rPr>
              <a:t>match_kinds</a:t>
            </a:r>
            <a:r>
              <a:rPr lang="en" sz="2000" dirty="0">
                <a:solidFill>
                  <a:srgbClr val="00B0F0"/>
                </a:solidFill>
              </a:rPr>
              <a:t>:</a:t>
            </a:r>
            <a:endParaRPr lang="ru-RU" sz="2000" dirty="0">
              <a:solidFill>
                <a:srgbClr val="00B0F0"/>
              </a:solidFill>
            </a:endParaRPr>
          </a:p>
          <a:p>
            <a:pPr marL="1828800" lvl="4" indent="0">
              <a:buNone/>
            </a:pPr>
            <a:r>
              <a:rPr lang="en" sz="2000" dirty="0">
                <a:solidFill>
                  <a:srgbClr val="00B0F0"/>
                </a:solidFill>
              </a:rPr>
              <a:t>- comment </a:t>
            </a:r>
            <a:endParaRPr lang="ru-RU" sz="2000" dirty="0">
              <a:solidFill>
                <a:srgbClr val="00B0F0"/>
              </a:solidFill>
            </a:endParaRPr>
          </a:p>
          <a:p>
            <a:pPr marL="1828800" lvl="4" indent="0">
              <a:buNone/>
            </a:pPr>
            <a:r>
              <a:rPr lang="en" sz="2000" dirty="0">
                <a:solidFill>
                  <a:srgbClr val="00B0F0"/>
                </a:solidFill>
              </a:rPr>
              <a:t>- identifier message: "Use 'Id' instead 'ID’» </a:t>
            </a:r>
            <a:endParaRPr lang="ru-RU" sz="2000" dirty="0">
              <a:solidFill>
                <a:srgbClr val="00B0F0"/>
              </a:solidFill>
            </a:endParaRPr>
          </a:p>
          <a:p>
            <a:pPr marL="1371600" lvl="3" indent="0">
              <a:buNone/>
            </a:pPr>
            <a:r>
              <a:rPr lang="en" sz="2000" dirty="0">
                <a:solidFill>
                  <a:srgbClr val="00B0F0"/>
                </a:solidFill>
              </a:rPr>
              <a:t>severity: error</a:t>
            </a:r>
            <a:endParaRPr lang="ru-RU" sz="2000" dirty="0">
              <a:solidFill>
                <a:srgbClr val="00B0F0"/>
              </a:solidFill>
            </a:endParaRPr>
          </a:p>
          <a:p>
            <a:pPr marL="1828800" lvl="4" indent="0">
              <a:buNone/>
            </a:pPr>
            <a:br>
              <a:rPr lang="ru-RU" dirty="0"/>
            </a:b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424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145BF-871A-264B-A2B2-BE78C52B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Отключение правил в коде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0FA913-8BF5-DD45-BCA5-FFA1C78F9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i="0" u="none" strike="noStrike" dirty="0">
                <a:effectLst/>
                <a:latin typeface="-apple-system"/>
              </a:rPr>
              <a:t>Если хотите </a:t>
            </a: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отключить проверку в части кода</a:t>
            </a:r>
            <a:r>
              <a:rPr lang="ru-RU" b="0" i="0" u="none" strike="noStrike" dirty="0">
                <a:effectLst/>
                <a:latin typeface="-apple-system"/>
              </a:rPr>
              <a:t>, используйте следующую конструкцию:</a:t>
            </a:r>
            <a:br>
              <a:rPr lang="ru-RU" dirty="0"/>
            </a:br>
            <a:r>
              <a:rPr lang="ru-RU" dirty="0"/>
              <a:t>	</a:t>
            </a:r>
            <a:r>
              <a:rPr lang="en" sz="2000" dirty="0">
                <a:solidFill>
                  <a:srgbClr val="00B0F0"/>
                </a:solidFill>
              </a:rPr>
              <a:t>// </a:t>
            </a:r>
            <a:r>
              <a:rPr lang="en" sz="2000" dirty="0" err="1">
                <a:solidFill>
                  <a:srgbClr val="00B0F0"/>
                </a:solidFill>
              </a:rPr>
              <a:t>swiftlint:disable</a:t>
            </a:r>
            <a:r>
              <a:rPr lang="en" sz="2000" dirty="0">
                <a:solidFill>
                  <a:srgbClr val="00B0F0"/>
                </a:solidFill>
              </a:rPr>
              <a:t> &lt;rule1&gt; [&lt;rule2&gt; &lt;rule3&gt;...] 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</a:t>
            </a:r>
            <a:r>
              <a:rPr lang="en" sz="2000" dirty="0">
                <a:solidFill>
                  <a:srgbClr val="00B0F0"/>
                </a:solidFill>
              </a:rPr>
              <a:t>......... 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</a:t>
            </a:r>
            <a:r>
              <a:rPr lang="en" sz="2000" dirty="0">
                <a:solidFill>
                  <a:srgbClr val="00B0F0"/>
                </a:solidFill>
              </a:rPr>
              <a:t>// </a:t>
            </a:r>
            <a:r>
              <a:rPr lang="en" sz="2000" dirty="0" err="1">
                <a:solidFill>
                  <a:srgbClr val="00B0F0"/>
                </a:solidFill>
              </a:rPr>
              <a:t>swiftlint:enable</a:t>
            </a:r>
            <a:r>
              <a:rPr lang="en" sz="2000" dirty="0">
                <a:solidFill>
                  <a:srgbClr val="00B0F0"/>
                </a:solidFill>
              </a:rPr>
              <a:t> &lt;rule1&gt; [&lt;rule2&gt; &lt;rule3&gt;...] 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</a:t>
            </a:r>
            <a:r>
              <a:rPr lang="en" sz="2000" dirty="0" err="1">
                <a:solidFill>
                  <a:srgbClr val="00B0F0"/>
                </a:solidFill>
              </a:rPr>
              <a:t>func</a:t>
            </a:r>
            <a:r>
              <a:rPr lang="en" sz="2000" dirty="0">
                <a:solidFill>
                  <a:srgbClr val="00B0F0"/>
                </a:solidFill>
              </a:rPr>
              <a:t> </a:t>
            </a:r>
            <a:r>
              <a:rPr lang="en" sz="2000" dirty="0" err="1">
                <a:solidFill>
                  <a:srgbClr val="00B0F0"/>
                </a:solidFill>
              </a:rPr>
              <a:t>printName</a:t>
            </a:r>
            <a:r>
              <a:rPr lang="en" sz="2000" dirty="0">
                <a:solidFill>
                  <a:srgbClr val="00B0F0"/>
                </a:solidFill>
              </a:rPr>
              <a:t>() { 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	</a:t>
            </a:r>
            <a:r>
              <a:rPr lang="en" sz="2000" dirty="0">
                <a:solidFill>
                  <a:srgbClr val="00B0F0"/>
                </a:solidFill>
              </a:rPr>
              <a:t>// </a:t>
            </a:r>
            <a:r>
              <a:rPr lang="en" sz="2000" dirty="0" err="1">
                <a:solidFill>
                  <a:srgbClr val="00B0F0"/>
                </a:solidFill>
              </a:rPr>
              <a:t>swiftlint:disable</a:t>
            </a:r>
            <a:r>
              <a:rPr lang="en" sz="2000" dirty="0">
                <a:solidFill>
                  <a:srgbClr val="00B0F0"/>
                </a:solidFill>
              </a:rPr>
              <a:t> </a:t>
            </a:r>
            <a:r>
              <a:rPr lang="en" sz="2000" dirty="0" err="1">
                <a:solidFill>
                  <a:srgbClr val="00B0F0"/>
                </a:solidFill>
              </a:rPr>
              <a:t>force_cast</a:t>
            </a:r>
            <a:r>
              <a:rPr lang="en" sz="2000" dirty="0">
                <a:solidFill>
                  <a:srgbClr val="00B0F0"/>
                </a:solidFill>
              </a:rPr>
              <a:t> 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	</a:t>
            </a:r>
            <a:r>
              <a:rPr lang="en" sz="2000" dirty="0">
                <a:solidFill>
                  <a:srgbClr val="00B0F0"/>
                </a:solidFill>
              </a:rPr>
              <a:t>let name = </a:t>
            </a:r>
            <a:r>
              <a:rPr lang="en" sz="2000" dirty="0" err="1">
                <a:solidFill>
                  <a:srgbClr val="00B0F0"/>
                </a:solidFill>
              </a:rPr>
              <a:t>loadName</a:t>
            </a:r>
            <a:r>
              <a:rPr lang="en" sz="2000" dirty="0">
                <a:solidFill>
                  <a:srgbClr val="00B0F0"/>
                </a:solidFill>
              </a:rPr>
              <a:t>() as! String 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	</a:t>
            </a:r>
            <a:r>
              <a:rPr lang="en" sz="2000" dirty="0">
                <a:solidFill>
                  <a:srgbClr val="00B0F0"/>
                </a:solidFill>
              </a:rPr>
              <a:t>// </a:t>
            </a:r>
            <a:r>
              <a:rPr lang="en" sz="2000" dirty="0" err="1">
                <a:solidFill>
                  <a:srgbClr val="00B0F0"/>
                </a:solidFill>
              </a:rPr>
              <a:t>swiftlint:enable</a:t>
            </a:r>
            <a:r>
              <a:rPr lang="en" sz="2000" dirty="0">
                <a:solidFill>
                  <a:srgbClr val="00B0F0"/>
                </a:solidFill>
              </a:rPr>
              <a:t> </a:t>
            </a:r>
            <a:r>
              <a:rPr lang="en" sz="2000" dirty="0" err="1">
                <a:solidFill>
                  <a:srgbClr val="00B0F0"/>
                </a:solidFill>
              </a:rPr>
              <a:t>force_cast</a:t>
            </a:r>
            <a:r>
              <a:rPr lang="en" sz="2000" dirty="0">
                <a:solidFill>
                  <a:srgbClr val="00B0F0"/>
                </a:solidFill>
              </a:rPr>
              <a:t> 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	</a:t>
            </a:r>
            <a:r>
              <a:rPr lang="en" sz="2000" dirty="0">
                <a:solidFill>
                  <a:srgbClr val="00B0F0"/>
                </a:solidFill>
              </a:rPr>
              <a:t>print(name) 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</a:t>
            </a:r>
            <a:r>
              <a:rPr lang="en" sz="2000" dirty="0">
                <a:solidFill>
                  <a:srgbClr val="00B0F0"/>
                </a:solidFill>
              </a:rPr>
              <a:t>}</a:t>
            </a:r>
            <a:endParaRPr lang="ru-RU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939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4DAD3-50AA-BB44-B41F-1CAF57E5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u="none" strike="noStrike" dirty="0">
                <a:solidFill>
                  <a:srgbClr val="7030A0"/>
                </a:solidFill>
                <a:effectLst/>
              </a:rPr>
              <a:t>Скорость сборки проекта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B34F77-AF9C-A748-B7D5-7DCE6941C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2993"/>
          </a:xfrm>
        </p:spPr>
        <p:txBody>
          <a:bodyPr>
            <a:normAutofit lnSpcReduction="10000"/>
          </a:bodyPr>
          <a:lstStyle/>
          <a:p>
            <a:r>
              <a:rPr lang="ru-RU" b="0" i="0" u="none" strike="noStrike" dirty="0">
                <a:solidFill>
                  <a:srgbClr val="FFFF00"/>
                </a:solidFill>
                <a:effectLst/>
              </a:rPr>
              <a:t>Очевидно, что использование </a:t>
            </a:r>
            <a:r>
              <a:rPr lang="en" b="0" i="0" u="none" strike="noStrike" dirty="0" err="1">
                <a:solidFill>
                  <a:srgbClr val="FFFF00"/>
                </a:solidFill>
                <a:effectLst/>
              </a:rPr>
              <a:t>SwiftLint</a:t>
            </a:r>
            <a:r>
              <a:rPr lang="en" b="0" i="0" u="none" strike="noStrike" dirty="0">
                <a:solidFill>
                  <a:srgbClr val="FFFF00"/>
                </a:solidFill>
                <a:effectLst/>
              </a:rPr>
              <a:t> </a:t>
            </a:r>
            <a:r>
              <a:rPr lang="ru-RU" b="0" i="0" u="none" strike="noStrike" dirty="0">
                <a:solidFill>
                  <a:srgbClr val="FFFF00"/>
                </a:solidFill>
                <a:effectLst/>
              </a:rPr>
              <a:t>требует дополнительного времени при сборке проекта. Если скорость сборки заметно проседает, стоит задуматься о проверке только измененных файлов. Для этого нужно заменить скрипт проверки в </a:t>
            </a:r>
            <a:r>
              <a:rPr lang="en" b="0" i="0" u="none" strike="noStrike" dirty="0">
                <a:solidFill>
                  <a:srgbClr val="FFFF00"/>
                </a:solidFill>
                <a:effectLst/>
              </a:rPr>
              <a:t>Build Phases </a:t>
            </a:r>
            <a:r>
              <a:rPr lang="ru-RU" b="0" i="0" u="none" strike="noStrike" dirty="0">
                <a:solidFill>
                  <a:srgbClr val="FFFF00"/>
                </a:solidFill>
                <a:effectLst/>
              </a:rPr>
              <a:t>на:</a:t>
            </a:r>
          </a:p>
          <a:p>
            <a:pPr marL="457200" lvl="1" indent="0">
              <a:buNone/>
            </a:pPr>
            <a:r>
              <a:rPr lang="ru-RU" sz="17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count=0 </a:t>
            </a:r>
            <a:endParaRPr lang="ru-RU" sz="1400" b="0" i="0" u="none" strike="noStrike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en" sz="1400" b="1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400" b="0" i="0" u="none" strike="noStrike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file_path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400" b="1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$(git ls-files -om --exclude-from=.</a:t>
            </a:r>
            <a:r>
              <a:rPr lang="en" sz="1400" b="0" i="0" u="none" strike="noStrike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gitignore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| grep ".swift$"); </a:t>
            </a:r>
            <a:r>
              <a:rPr lang="en" sz="1400" b="1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do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endParaRPr lang="ru-RU" sz="1400" b="0" i="0" u="none" strike="noStrike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ru-RU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export </a:t>
            </a:r>
            <a:r>
              <a:rPr lang="en" sz="1400" b="0" i="0" u="none" strike="noStrike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SCRIPT_INPUT_FILE_$count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=$</a:t>
            </a:r>
            <a:r>
              <a:rPr lang="en" sz="1400" b="0" i="0" u="none" strike="noStrike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file_path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endParaRPr lang="ru-RU" sz="1400" b="0" i="0" u="none" strike="noStrike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ru-RU" sz="1400" dirty="0">
                <a:solidFill>
                  <a:srgbClr val="00B0F0"/>
                </a:solidFill>
                <a:latin typeface="Menlo" panose="020B0609030804020204" pitchFamily="49" charset="0"/>
              </a:rPr>
              <a:t>	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count=$((count + 1)) </a:t>
            </a:r>
            <a:endParaRPr lang="ru-RU" sz="1400" b="0" i="0" u="none" strike="noStrike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en" sz="1400" b="1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done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endParaRPr lang="ru-RU" sz="1400" b="0" i="0" u="none" strike="noStrike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en" sz="1400" b="1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400" b="0" i="0" u="none" strike="noStrike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file_path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400" b="1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$(git diff --cached --name-only | grep ".swift$"); </a:t>
            </a:r>
            <a:r>
              <a:rPr lang="en" sz="1400" b="1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do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endParaRPr lang="ru-RU" sz="1400" b="0" i="0" u="none" strike="noStrike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ru-RU" sz="1400" dirty="0">
                <a:solidFill>
                  <a:srgbClr val="00B0F0"/>
                </a:solidFill>
                <a:latin typeface="Menlo" panose="020B0609030804020204" pitchFamily="49" charset="0"/>
              </a:rPr>
              <a:t>	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export </a:t>
            </a:r>
            <a:r>
              <a:rPr lang="en" sz="1400" b="0" i="0" u="none" strike="noStrike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SCRIPT_INPUT_FILE_$count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=$</a:t>
            </a:r>
            <a:r>
              <a:rPr lang="en" sz="1400" b="0" i="0" u="none" strike="noStrike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file_path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endParaRPr lang="ru-RU" sz="1400" b="0" i="0" u="none" strike="noStrike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ru-RU" sz="1400" dirty="0">
                <a:solidFill>
                  <a:srgbClr val="00B0F0"/>
                </a:solidFill>
                <a:latin typeface="Menlo" panose="020B0609030804020204" pitchFamily="49" charset="0"/>
              </a:rPr>
              <a:t>	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count=$((count + 1)) </a:t>
            </a:r>
            <a:endParaRPr lang="ru-RU" sz="1400" b="0" i="0" u="none" strike="noStrike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en" sz="1400" b="1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done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</a:t>
            </a:r>
            <a:endParaRPr lang="ru-RU" sz="1400" b="0" i="0" u="none" strike="noStrike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ru-RU" sz="1400" dirty="0">
                <a:solidFill>
                  <a:srgbClr val="00B0F0"/>
                </a:solidFill>
                <a:latin typeface="Menlo" panose="020B0609030804020204" pitchFamily="49" charset="0"/>
              </a:rPr>
              <a:t>	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export SCRIPT_INPUT_FILE_COUNT=$count </a:t>
            </a:r>
            <a:endParaRPr lang="ru-RU" sz="1400" b="0" i="0" u="none" strike="noStrike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914400" lvl="2" indent="0">
              <a:buNone/>
            </a:pPr>
            <a:r>
              <a:rPr lang="ru-RU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sz="1400" b="0" i="0" u="none" strike="noStrike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swiftlint</a:t>
            </a:r>
            <a:r>
              <a:rPr lang="en" sz="1400" b="0" i="0" u="none" strike="noStrike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 lint --use-script-input-files</a:t>
            </a:r>
            <a:endParaRPr lang="ru-RU" sz="1400" dirty="0">
              <a:solidFill>
                <a:srgbClr val="00B0F0"/>
              </a:solidFill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989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897F7-0DCF-E745-B78C-D400FE6E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95F4C-C842-E64F-9E8C-3F671E785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SwiftLint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u-RU" dirty="0">
                <a:solidFill>
                  <a:srgbClr val="FFFF00"/>
                </a:solidFill>
              </a:rPr>
              <a:t>нужен</a:t>
            </a:r>
            <a:r>
              <a:rPr lang="ru-RU" dirty="0"/>
              <a:t> для того, чтобы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1) </a:t>
            </a:r>
            <a:r>
              <a:rPr lang="ru-RU" dirty="0">
                <a:solidFill>
                  <a:srgbClr val="FFFF00"/>
                </a:solidFill>
              </a:rPr>
              <a:t>Тратить меньше времени на код-</a:t>
            </a:r>
            <a:r>
              <a:rPr lang="ru-RU" dirty="0" err="1">
                <a:solidFill>
                  <a:srgbClr val="FFFF00"/>
                </a:solidFill>
              </a:rPr>
              <a:t>ревью</a:t>
            </a:r>
            <a:r>
              <a:rPr lang="ru-RU" dirty="0"/>
              <a:t> при работе в команде, над объемными проектами</a:t>
            </a:r>
          </a:p>
          <a:p>
            <a:pPr marL="457200" lvl="1" indent="0">
              <a:buNone/>
            </a:pPr>
            <a:r>
              <a:rPr lang="ru-RU" dirty="0"/>
              <a:t>	2) </a:t>
            </a:r>
            <a:r>
              <a:rPr lang="ru-RU" dirty="0">
                <a:solidFill>
                  <a:srgbClr val="FFFF00"/>
                </a:solidFill>
              </a:rPr>
              <a:t>Придерживаться единого </a:t>
            </a:r>
            <a:r>
              <a:rPr lang="en" dirty="0">
                <a:solidFill>
                  <a:srgbClr val="FFFF00"/>
                </a:solidFill>
              </a:rPr>
              <a:t>Code Style</a:t>
            </a:r>
          </a:p>
          <a:p>
            <a:pPr marL="457200" lvl="1" indent="0">
              <a:buNone/>
            </a:pPr>
            <a:r>
              <a:rPr lang="en" dirty="0">
                <a:solidFill>
                  <a:srgbClr val="FFFF00"/>
                </a:solidFill>
              </a:rPr>
              <a:t>	</a:t>
            </a:r>
            <a:r>
              <a:rPr lang="en" dirty="0"/>
              <a:t>3) </a:t>
            </a:r>
            <a:r>
              <a:rPr lang="ru-RU" dirty="0">
                <a:solidFill>
                  <a:srgbClr val="FFFF00"/>
                </a:solidFill>
              </a:rPr>
              <a:t>Повысить качество кода</a:t>
            </a:r>
          </a:p>
        </p:txBody>
      </p:sp>
    </p:spTree>
    <p:extLst>
      <p:ext uri="{BB962C8B-B14F-4D97-AF65-F5344CB8AC3E}">
        <p14:creationId xmlns:p14="http://schemas.microsoft.com/office/powerpoint/2010/main" val="1600230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CFA3B-F0CB-B648-8DC8-A215511A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7B25-B046-DE48-BE47-04A13511E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Полезная статья на </a:t>
            </a:r>
            <a:r>
              <a:rPr lang="ru-RU" dirty="0" err="1">
                <a:solidFill>
                  <a:srgbClr val="FFFF00"/>
                </a:solidFill>
              </a:rPr>
              <a:t>хабре</a:t>
            </a:r>
            <a:r>
              <a:rPr lang="en-US" dirty="0">
                <a:solidFill>
                  <a:srgbClr val="FFFF00"/>
                </a:solidFill>
              </a:rPr>
              <a:t>:</a:t>
            </a:r>
            <a:endParaRPr lang="ru-RU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" sz="20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https://habr.com/ru/company/tinkoff/blog/317892/?ysclid=l7zwvv899a899151228</a:t>
            </a:r>
            <a:endParaRPr lang="en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ru-RU" sz="2000" dirty="0">
              <a:solidFill>
                <a:srgbClr val="00B0F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Документация по </a:t>
            </a:r>
            <a:r>
              <a:rPr lang="en-US" dirty="0">
                <a:solidFill>
                  <a:srgbClr val="FFFF00"/>
                </a:solidFill>
              </a:rPr>
              <a:t>Realm – </a:t>
            </a:r>
            <a:r>
              <a:rPr lang="en-US" dirty="0" err="1">
                <a:solidFill>
                  <a:srgbClr val="FFFF00"/>
                </a:solidFill>
              </a:rPr>
              <a:t>SwiftLint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err="1">
                <a:solidFill>
                  <a:srgbClr val="00B0F0"/>
                </a:solidFill>
              </a:rPr>
              <a:t>realm.github.io</a:t>
            </a:r>
            <a:r>
              <a:rPr lang="en-US" sz="2000" dirty="0">
                <a:solidFill>
                  <a:srgbClr val="00B0F0"/>
                </a:solidFill>
              </a:rPr>
              <a:t>/</a:t>
            </a:r>
            <a:r>
              <a:rPr lang="en-US" sz="2000" dirty="0" err="1">
                <a:solidFill>
                  <a:srgbClr val="00B0F0"/>
                </a:solidFill>
              </a:rPr>
              <a:t>SwiftLint</a:t>
            </a:r>
            <a:r>
              <a:rPr lang="en-US" sz="2000" dirty="0">
                <a:solidFill>
                  <a:srgbClr val="00B0F0"/>
                </a:solidFill>
              </a:rPr>
              <a:t>/Protocols/</a:t>
            </a:r>
            <a:r>
              <a:rPr lang="en-US" sz="2000" dirty="0" err="1">
                <a:solidFill>
                  <a:srgbClr val="00B0F0"/>
                </a:solidFill>
              </a:rPr>
              <a:t>AnalyzerRule.html</a:t>
            </a:r>
            <a:endParaRPr lang="en-US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ru-RU" sz="2000" dirty="0">
              <a:solidFill>
                <a:srgbClr val="00B0F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Полезная статья на </a:t>
            </a:r>
            <a:r>
              <a:rPr lang="ru-RU" dirty="0" err="1">
                <a:solidFill>
                  <a:srgbClr val="FFFF00"/>
                </a:solidFill>
              </a:rPr>
              <a:t>хабре</a:t>
            </a:r>
            <a:r>
              <a:rPr lang="en-US" dirty="0">
                <a:solidFill>
                  <a:srgbClr val="FFFF00"/>
                </a:solidFill>
              </a:rPr>
              <a:t>:</a:t>
            </a:r>
            <a:endParaRPr lang="ru-RU" sz="2000" dirty="0">
              <a:solidFill>
                <a:srgbClr val="00B0F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Полезная статья на </a:t>
            </a:r>
            <a:r>
              <a:rPr lang="ru-RU" dirty="0" err="1">
                <a:solidFill>
                  <a:srgbClr val="FFFF00"/>
                </a:solidFill>
              </a:rPr>
              <a:t>хабре</a:t>
            </a:r>
            <a:r>
              <a:rPr lang="en-US" dirty="0">
                <a:solidFill>
                  <a:srgbClr val="FFFF00"/>
                </a:solidFill>
              </a:rPr>
              <a:t>:</a:t>
            </a:r>
            <a:endParaRPr lang="ru-RU" sz="2000" dirty="0">
              <a:solidFill>
                <a:srgbClr val="00B0F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Полезная статья на </a:t>
            </a:r>
            <a:r>
              <a:rPr lang="ru-RU" dirty="0" err="1">
                <a:solidFill>
                  <a:srgbClr val="FFFF00"/>
                </a:solidFill>
              </a:rPr>
              <a:t>хабре</a:t>
            </a:r>
            <a:r>
              <a:rPr lang="en-US" dirty="0">
                <a:solidFill>
                  <a:srgbClr val="FFFF00"/>
                </a:solidFill>
              </a:rPr>
              <a:t>:</a:t>
            </a:r>
            <a:endParaRPr lang="ru-RU" sz="2000" dirty="0">
              <a:solidFill>
                <a:srgbClr val="00B0F0"/>
              </a:solidFill>
            </a:endParaRPr>
          </a:p>
          <a:p>
            <a:endParaRPr lang="ru-RU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66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C4EFE85-EEFB-CB47-B2EA-E0989F301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Спасибо за внимание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56A153C4-D7F7-9A4E-80B7-12627C527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46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D35E5-7910-4846-8FCA-25C7CAE3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2D998C-A2E6-1244-8B5E-0737511C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err="1">
                <a:solidFill>
                  <a:srgbClr val="FFFF00"/>
                </a:solidFill>
              </a:rPr>
              <a:t>SwiftLint</a:t>
            </a:r>
            <a:r>
              <a:rPr lang="en" dirty="0"/>
              <a:t> —</a:t>
            </a:r>
            <a:r>
              <a:rPr lang="ru-RU" dirty="0"/>
              <a:t> это </a:t>
            </a:r>
            <a:r>
              <a:rPr lang="ru-RU" dirty="0">
                <a:solidFill>
                  <a:srgbClr val="FFFF00"/>
                </a:solidFill>
              </a:rPr>
              <a:t>утилита</a:t>
            </a:r>
            <a:r>
              <a:rPr lang="ru-RU" dirty="0"/>
              <a:t> от разработчиков </a:t>
            </a:r>
            <a:r>
              <a:rPr lang="en" dirty="0"/>
              <a:t>Realm </a:t>
            </a:r>
            <a:r>
              <a:rPr lang="ru-RU" dirty="0">
                <a:solidFill>
                  <a:srgbClr val="FFFF00"/>
                </a:solidFill>
              </a:rPr>
              <a:t>для автоматической проверки </a:t>
            </a:r>
            <a:r>
              <a:rPr lang="en" dirty="0">
                <a:solidFill>
                  <a:srgbClr val="FFFF00"/>
                </a:solidFill>
              </a:rPr>
              <a:t>Swift-</a:t>
            </a:r>
            <a:r>
              <a:rPr lang="ru-RU" dirty="0">
                <a:solidFill>
                  <a:srgbClr val="FFFF00"/>
                </a:solidFill>
              </a:rPr>
              <a:t>кода.</a:t>
            </a:r>
          </a:p>
          <a:p>
            <a:r>
              <a:rPr lang="ru-RU" dirty="0">
                <a:solidFill>
                  <a:srgbClr val="FFFF00"/>
                </a:solidFill>
              </a:rPr>
              <a:t>Содержит набор правил</a:t>
            </a:r>
            <a:r>
              <a:rPr lang="ru-RU" dirty="0"/>
              <a:t>, основанных на </a:t>
            </a:r>
            <a:r>
              <a:rPr lang="en" dirty="0">
                <a:solidFill>
                  <a:srgbClr val="FFFF00"/>
                </a:solidFill>
              </a:rPr>
              <a:t>GitHub's Swift Style Guide</a:t>
            </a:r>
            <a:r>
              <a:rPr lang="ru-RU" dirty="0"/>
              <a:t>. </a:t>
            </a:r>
          </a:p>
          <a:p>
            <a:r>
              <a:rPr lang="ru-RU" dirty="0">
                <a:solidFill>
                  <a:srgbClr val="FFFF00"/>
                </a:solidFill>
              </a:rPr>
              <a:t>Можно добавлять свои правила. </a:t>
            </a:r>
          </a:p>
          <a:p>
            <a:r>
              <a:rPr lang="ru-RU" dirty="0">
                <a:solidFill>
                  <a:srgbClr val="FFFF00"/>
                </a:solidFill>
              </a:rPr>
              <a:t>Поддерживает интеграцию</a:t>
            </a:r>
            <a:r>
              <a:rPr lang="ru-RU" dirty="0"/>
              <a:t> с </a:t>
            </a:r>
            <a:r>
              <a:rPr lang="en" dirty="0" err="1"/>
              <a:t>Xcode</a:t>
            </a:r>
            <a:r>
              <a:rPr lang="en" dirty="0"/>
              <a:t>, </a:t>
            </a:r>
            <a:r>
              <a:rPr lang="en" dirty="0" err="1"/>
              <a:t>Appcode</a:t>
            </a:r>
            <a:r>
              <a:rPr lang="en" dirty="0"/>
              <a:t>, Atom. 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88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BF807-5DB6-B643-B9AE-7A28BB7D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Установка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CD03D6-4046-0144-83E7-64F276443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Через терминал</a:t>
            </a:r>
            <a:r>
              <a:rPr lang="en-US" dirty="0">
                <a:solidFill>
                  <a:srgbClr val="FFFF00"/>
                </a:solidFill>
              </a:rPr>
              <a:t>:</a:t>
            </a:r>
            <a:endParaRPr lang="ru-RU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" dirty="0"/>
              <a:t>	</a:t>
            </a:r>
            <a:r>
              <a:rPr lang="en" sz="2000" dirty="0">
                <a:solidFill>
                  <a:srgbClr val="00B0F0"/>
                </a:solidFill>
              </a:rPr>
              <a:t>brew update </a:t>
            </a:r>
            <a:br>
              <a:rPr lang="en" sz="2000" dirty="0"/>
            </a:br>
            <a:r>
              <a:rPr lang="en" sz="2000" dirty="0"/>
              <a:t>	</a:t>
            </a:r>
            <a:r>
              <a:rPr lang="en" sz="2000" dirty="0">
                <a:solidFill>
                  <a:srgbClr val="00B0F0"/>
                </a:solidFill>
              </a:rPr>
              <a:t>brew install </a:t>
            </a:r>
            <a:r>
              <a:rPr lang="en" sz="2000" dirty="0" err="1">
                <a:solidFill>
                  <a:srgbClr val="00B0F0"/>
                </a:solidFill>
              </a:rPr>
              <a:t>swiftlint</a:t>
            </a:r>
            <a:endParaRPr lang="ru-RU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Из </a:t>
            </a:r>
            <a:r>
              <a:rPr lang="ru-RU" dirty="0" err="1">
                <a:solidFill>
                  <a:srgbClr val="FFFF00"/>
                </a:solidFill>
              </a:rPr>
              <a:t>репозитория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" dirty="0">
                <a:solidFill>
                  <a:srgbClr val="00B0F0"/>
                </a:solidFill>
              </a:rPr>
              <a:t>	</a:t>
            </a:r>
            <a:r>
              <a:rPr lang="en" sz="2000" dirty="0" err="1">
                <a:solidFill>
                  <a:srgbClr val="00B0F0"/>
                </a:solidFill>
              </a:rPr>
              <a:t>github.com</a:t>
            </a:r>
            <a:r>
              <a:rPr lang="en" sz="2000" dirty="0">
                <a:solidFill>
                  <a:srgbClr val="00B0F0"/>
                </a:solidFill>
              </a:rPr>
              <a:t>/realm/</a:t>
            </a:r>
            <a:r>
              <a:rPr lang="en" sz="2000" dirty="0" err="1">
                <a:solidFill>
                  <a:srgbClr val="00B0F0"/>
                </a:solidFill>
              </a:rPr>
              <a:t>SwiftLint</a:t>
            </a:r>
            <a:r>
              <a:rPr lang="en" sz="2000" dirty="0">
                <a:solidFill>
                  <a:srgbClr val="00B0F0"/>
                </a:solidFill>
              </a:rPr>
              <a:t>/releases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С помощью </a:t>
            </a:r>
            <a:r>
              <a:rPr lang="en-US" dirty="0" err="1">
                <a:solidFill>
                  <a:srgbClr val="FFFF00"/>
                </a:solidFill>
              </a:rPr>
              <a:t>CocoaPods</a:t>
            </a:r>
            <a:r>
              <a:rPr lang="en-US" dirty="0">
                <a:solidFill>
                  <a:srgbClr val="FFFF00"/>
                </a:solidFill>
              </a:rPr>
              <a:t>: </a:t>
            </a:r>
            <a:endParaRPr lang="ru-RU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FFFF00"/>
                </a:solidFill>
              </a:rPr>
              <a:t>	</a:t>
            </a:r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err="1">
                <a:solidFill>
                  <a:srgbClr val="00B0F0"/>
                </a:solidFill>
              </a:rPr>
              <a:t>www.youtube.com</a:t>
            </a:r>
            <a:r>
              <a:rPr lang="en-US" sz="2000" dirty="0">
                <a:solidFill>
                  <a:srgbClr val="00B0F0"/>
                </a:solidFill>
              </a:rPr>
              <a:t>/</a:t>
            </a:r>
            <a:r>
              <a:rPr lang="en-US" sz="2000" dirty="0" err="1">
                <a:solidFill>
                  <a:srgbClr val="00B0F0"/>
                </a:solidFill>
              </a:rPr>
              <a:t>watch?v</a:t>
            </a:r>
            <a:r>
              <a:rPr lang="en-US" sz="2000" dirty="0">
                <a:solidFill>
                  <a:srgbClr val="00B0F0"/>
                </a:solidFill>
              </a:rPr>
              <a:t>=B3Y3Evftq70&amp;t=2s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B0F0"/>
              </a:solidFill>
            </a:endParaRPr>
          </a:p>
          <a:p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Совет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если ранее </a:t>
            </a:r>
            <a:r>
              <a:rPr lang="en-US" sz="1500" dirty="0" err="1">
                <a:solidFill>
                  <a:schemeClr val="tx1">
                    <a:lumMod val="50000"/>
                  </a:schemeClr>
                </a:solidFill>
              </a:rPr>
              <a:t>SwiftLint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уже был установлен через </a:t>
            </a:r>
            <a:r>
              <a:rPr lang="en-US" sz="1500" dirty="0" err="1">
                <a:solidFill>
                  <a:schemeClr val="tx1">
                    <a:lumMod val="50000"/>
                  </a:schemeClr>
                </a:solidFill>
              </a:rPr>
              <a:t>CocoaPods</a:t>
            </a:r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, и вы попытаетесь установить его через терминал, у вас могут возникнуть проблемы. Для их решения, необходимо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либо выбрать что-то одно, либо удалить ранее установленный через </a:t>
            </a:r>
            <a:r>
              <a:rPr lang="en-US" sz="1500" dirty="0" err="1">
                <a:solidFill>
                  <a:schemeClr val="tx1">
                    <a:lumMod val="50000"/>
                  </a:schemeClr>
                </a:solidFill>
              </a:rPr>
              <a:t>CocoaPods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lumMod val="50000"/>
                  </a:schemeClr>
                </a:solidFill>
              </a:rPr>
              <a:t>SwiftLint</a:t>
            </a:r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 и дальше уже скачивать через терминал.</a:t>
            </a:r>
            <a:endParaRPr lang="en-US" sz="1500" dirty="0">
              <a:solidFill>
                <a:schemeClr val="tx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n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ru-RU" dirty="0">
              <a:solidFill>
                <a:srgbClr val="00B0F0"/>
              </a:solidFill>
            </a:endParaRP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764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35EF1-FB65-C44E-B24F-48C09457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Интегрируем в </a:t>
            </a:r>
            <a:r>
              <a:rPr lang="en-US" dirty="0">
                <a:solidFill>
                  <a:srgbClr val="7030A0"/>
                </a:solidFill>
              </a:rPr>
              <a:t>XCode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170CDC-9EB6-6A4A-8320-011E82AE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01855" cy="4890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  0) </a:t>
            </a:r>
            <a:r>
              <a:rPr lang="ru-RU" dirty="0">
                <a:solidFill>
                  <a:srgbClr val="FFFF00"/>
                </a:solidFill>
              </a:rPr>
              <a:t>Открываем проект</a:t>
            </a:r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1) </a:t>
            </a:r>
            <a:r>
              <a:rPr lang="ru-RU" dirty="0">
                <a:solidFill>
                  <a:srgbClr val="FFFF00"/>
                </a:solidFill>
              </a:rPr>
              <a:t>Файл настроек проекта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  2) Выбираем </a:t>
            </a:r>
            <a:r>
              <a:rPr lang="en-US" dirty="0">
                <a:solidFill>
                  <a:srgbClr val="FFFF00"/>
                </a:solidFill>
              </a:rPr>
              <a:t>Build Phases</a:t>
            </a:r>
          </a:p>
          <a:p>
            <a:pPr marL="0" indent="0">
              <a:buNone/>
            </a:pPr>
            <a:r>
              <a:rPr lang="en-US" dirty="0"/>
              <a:t>  3) </a:t>
            </a:r>
            <a:r>
              <a:rPr lang="ru-RU" dirty="0"/>
              <a:t>Добавляем в секцию </a:t>
            </a:r>
            <a:r>
              <a:rPr lang="en" dirty="0">
                <a:solidFill>
                  <a:srgbClr val="FFFF00"/>
                </a:solidFill>
              </a:rPr>
              <a:t>Run Script:</a:t>
            </a:r>
            <a:endParaRPr lang="ru-RU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en" sz="2000" b="1" dirty="0">
                <a:solidFill>
                  <a:srgbClr val="00B0F0"/>
                </a:solidFill>
              </a:rPr>
              <a:t>if</a:t>
            </a:r>
            <a:r>
              <a:rPr lang="en" sz="2000" dirty="0">
                <a:solidFill>
                  <a:srgbClr val="00B0F0"/>
                </a:solidFill>
              </a:rPr>
              <a:t> which </a:t>
            </a:r>
            <a:r>
              <a:rPr lang="en" sz="2000" dirty="0" err="1">
                <a:solidFill>
                  <a:srgbClr val="00B0F0"/>
                </a:solidFill>
              </a:rPr>
              <a:t>swiftlint</a:t>
            </a:r>
            <a:r>
              <a:rPr lang="en" sz="2000" dirty="0">
                <a:solidFill>
                  <a:srgbClr val="00B0F0"/>
                </a:solidFill>
              </a:rPr>
              <a:t> &gt;/dev/null; </a:t>
            </a:r>
            <a:r>
              <a:rPr lang="en" sz="2000" b="1" dirty="0">
                <a:solidFill>
                  <a:srgbClr val="00B0F0"/>
                </a:solidFill>
              </a:rPr>
              <a:t>then</a:t>
            </a:r>
            <a:r>
              <a:rPr lang="en" sz="2000" dirty="0">
                <a:solidFill>
                  <a:srgbClr val="00B0F0"/>
                </a:solidFill>
              </a:rPr>
              <a:t> </a:t>
            </a:r>
            <a:endParaRPr lang="ru-RU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	</a:t>
            </a:r>
            <a:r>
              <a:rPr lang="en" sz="2000" dirty="0" err="1">
                <a:solidFill>
                  <a:srgbClr val="00B0F0"/>
                </a:solidFill>
              </a:rPr>
              <a:t>swiftlint</a:t>
            </a:r>
            <a:endParaRPr lang="ru-RU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</a:t>
            </a:r>
            <a:r>
              <a:rPr lang="en" sz="2000" b="1" dirty="0">
                <a:solidFill>
                  <a:srgbClr val="00B0F0"/>
                </a:solidFill>
              </a:rPr>
              <a:t>else</a:t>
            </a:r>
            <a:r>
              <a:rPr lang="en" sz="2000" dirty="0">
                <a:solidFill>
                  <a:srgbClr val="00B0F0"/>
                </a:solidFill>
              </a:rPr>
              <a:t> </a:t>
            </a:r>
            <a:endParaRPr lang="ru-RU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	</a:t>
            </a:r>
            <a:r>
              <a:rPr lang="en" sz="2000" dirty="0">
                <a:solidFill>
                  <a:srgbClr val="00B0F0"/>
                </a:solidFill>
              </a:rPr>
              <a:t>echo "error: </a:t>
            </a:r>
            <a:r>
              <a:rPr lang="en" sz="2000" dirty="0" err="1">
                <a:solidFill>
                  <a:srgbClr val="00B0F0"/>
                </a:solidFill>
              </a:rPr>
              <a:t>SwiftLint</a:t>
            </a:r>
            <a:r>
              <a:rPr lang="en" sz="2000" dirty="0">
                <a:solidFill>
                  <a:srgbClr val="00B0F0"/>
                </a:solidFill>
              </a:rPr>
              <a:t> does not exist" </a:t>
            </a:r>
            <a:endParaRPr lang="ru-RU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B0F0"/>
                </a:solidFill>
              </a:rPr>
              <a:t>		</a:t>
            </a:r>
            <a:r>
              <a:rPr lang="en" sz="2000" dirty="0">
                <a:solidFill>
                  <a:srgbClr val="00B0F0"/>
                </a:solidFill>
              </a:rPr>
              <a:t>exit 1 </a:t>
            </a:r>
            <a:endParaRPr lang="ru-RU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B0F0"/>
                </a:solidFill>
              </a:rPr>
              <a:t>	</a:t>
            </a:r>
            <a:r>
              <a:rPr lang="en" sz="2000" b="1" dirty="0">
                <a:solidFill>
                  <a:srgbClr val="00B0F0"/>
                </a:solidFill>
              </a:rPr>
              <a:t>fi</a:t>
            </a:r>
            <a:endParaRPr lang="ru-RU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FFFF00"/>
                </a:solidFill>
              </a:rPr>
              <a:t>  </a:t>
            </a:r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Совет: крайне рекомендуется использовать команду «</a:t>
            </a:r>
            <a:r>
              <a:rPr lang="en" sz="1500" dirty="0">
                <a:solidFill>
                  <a:schemeClr val="tx1">
                    <a:lumMod val="50000"/>
                  </a:schemeClr>
                </a:solidFill>
              </a:rPr>
              <a:t>exit 1» —  </a:t>
            </a:r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это гарантирует установку </a:t>
            </a:r>
            <a:r>
              <a:rPr lang="en" sz="1500" dirty="0" err="1">
                <a:solidFill>
                  <a:schemeClr val="tx1">
                    <a:lumMod val="50000"/>
                  </a:schemeClr>
                </a:solidFill>
              </a:rPr>
              <a:t>SwiftLint</a:t>
            </a:r>
            <a:r>
              <a:rPr lang="en" sz="15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ru-RU" sz="1500" dirty="0">
                <a:solidFill>
                  <a:schemeClr val="tx1">
                    <a:lumMod val="50000"/>
                  </a:schemeClr>
                </a:solidFill>
              </a:rPr>
              <a:t>всеми членами команды.</a:t>
            </a:r>
          </a:p>
        </p:txBody>
      </p:sp>
    </p:spTree>
    <p:extLst>
      <p:ext uri="{BB962C8B-B14F-4D97-AF65-F5344CB8AC3E}">
        <p14:creationId xmlns:p14="http://schemas.microsoft.com/office/powerpoint/2010/main" val="84516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E1423-84F9-184E-9157-6F89BA59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Первый запуск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58B9AD-88C7-5946-A723-3149009D7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487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Теперь, когда </a:t>
            </a:r>
            <a:r>
              <a:rPr lang="en" dirty="0" err="1"/>
              <a:t>SwiftLint</a:t>
            </a:r>
            <a:r>
              <a:rPr lang="en" dirty="0"/>
              <a:t> </a:t>
            </a:r>
            <a:r>
              <a:rPr lang="ru-RU" dirty="0"/>
              <a:t>установлен, </a:t>
            </a:r>
            <a:r>
              <a:rPr lang="ru-RU" dirty="0">
                <a:solidFill>
                  <a:srgbClr val="FFFF00"/>
                </a:solidFill>
              </a:rPr>
              <a:t>в конце каждой сборки проекта будет происходить проверка кода.</a:t>
            </a:r>
          </a:p>
          <a:p>
            <a:r>
              <a:rPr lang="ru-RU" dirty="0">
                <a:solidFill>
                  <a:srgbClr val="FFFF00"/>
                </a:solidFill>
              </a:rPr>
              <a:t>Количество ошибок может быть большим, </a:t>
            </a:r>
            <a:r>
              <a:rPr lang="ru-RU" dirty="0"/>
              <a:t>для этого </a:t>
            </a:r>
            <a:r>
              <a:rPr lang="ru-RU" dirty="0">
                <a:solidFill>
                  <a:srgbClr val="FFFF00"/>
                </a:solidFill>
              </a:rPr>
              <a:t>используем функцию </a:t>
            </a:r>
            <a:r>
              <a:rPr lang="ru-RU" dirty="0" err="1">
                <a:solidFill>
                  <a:srgbClr val="FFFF00"/>
                </a:solidFill>
              </a:rPr>
              <a:t>автокоррекции</a:t>
            </a:r>
            <a:r>
              <a:rPr lang="ru-RU" dirty="0">
                <a:solidFill>
                  <a:srgbClr val="FFFF00"/>
                </a:solidFill>
              </a:rPr>
              <a:t>.</a:t>
            </a:r>
            <a:r>
              <a:rPr lang="ru-RU" dirty="0"/>
              <a:t> </a:t>
            </a:r>
          </a:p>
          <a:p>
            <a:r>
              <a:rPr lang="ru-RU" dirty="0"/>
              <a:t>Для её вызова </a:t>
            </a:r>
            <a:r>
              <a:rPr lang="ru-RU" dirty="0">
                <a:solidFill>
                  <a:srgbClr val="FFFF00"/>
                </a:solidFill>
              </a:rPr>
              <a:t>в терминале заходим в каталог проекта</a:t>
            </a:r>
            <a:r>
              <a:rPr lang="ru-RU" dirty="0"/>
              <a:t> </a:t>
            </a:r>
            <a:r>
              <a:rPr lang="ru-RU" dirty="0">
                <a:solidFill>
                  <a:srgbClr val="FFFF00"/>
                </a:solidFill>
              </a:rPr>
              <a:t>и выполняем команду:</a:t>
            </a:r>
          </a:p>
          <a:p>
            <a:pPr marL="457200" lvl="1" indent="0">
              <a:buNone/>
            </a:pPr>
            <a:r>
              <a:rPr lang="ru-RU" dirty="0">
                <a:solidFill>
                  <a:srgbClr val="00B0F0"/>
                </a:solidFill>
              </a:rPr>
              <a:t>	</a:t>
            </a:r>
            <a:r>
              <a:rPr lang="en" sz="2200" dirty="0" err="1">
                <a:solidFill>
                  <a:srgbClr val="FF0000"/>
                </a:solidFill>
              </a:rPr>
              <a:t>swiftlint</a:t>
            </a:r>
            <a:r>
              <a:rPr lang="en" sz="2200" dirty="0">
                <a:solidFill>
                  <a:srgbClr val="FF0000"/>
                </a:solidFill>
              </a:rPr>
              <a:t> autocorrect – </a:t>
            </a:r>
            <a:r>
              <a:rPr lang="ru-RU" sz="2200" dirty="0">
                <a:solidFill>
                  <a:srgbClr val="FF0000"/>
                </a:solidFill>
              </a:rPr>
              <a:t>БОЛЬШЕ НЕ РАБОТАЕТ</a:t>
            </a:r>
            <a:br>
              <a:rPr lang="ru-RU" sz="2200" dirty="0">
                <a:solidFill>
                  <a:srgbClr val="00B0F0"/>
                </a:solidFill>
              </a:rPr>
            </a:br>
            <a:r>
              <a:rPr lang="ru-RU" sz="2200" dirty="0">
                <a:solidFill>
                  <a:srgbClr val="00B0F0"/>
                </a:solidFill>
              </a:rPr>
              <a:t>	</a:t>
            </a:r>
            <a:r>
              <a:rPr lang="en" sz="2200" b="0" i="0" u="none" strike="noStrike" dirty="0" err="1">
                <a:solidFill>
                  <a:srgbClr val="00B0F0"/>
                </a:solidFill>
                <a:effectLst/>
                <a:latin typeface="ui-monospace"/>
              </a:rPr>
              <a:t>swiftlint</a:t>
            </a:r>
            <a:r>
              <a:rPr lang="en" sz="2200" b="0" i="0" u="none" strike="noStrike" dirty="0">
                <a:solidFill>
                  <a:srgbClr val="00B0F0"/>
                </a:solidFill>
                <a:effectLst/>
                <a:latin typeface="ui-monospace"/>
              </a:rPr>
              <a:t> --fix</a:t>
            </a:r>
            <a:endParaRPr lang="ru-RU" sz="22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ru-RU" sz="2200" dirty="0">
              <a:solidFill>
                <a:srgbClr val="FFFF0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Собираем проект заново: </a:t>
            </a:r>
            <a:r>
              <a:rPr lang="ru-RU" dirty="0"/>
              <a:t>количество ошибок сократилось в разы, но оставшиеся придется исправлять вручную.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ru-RU" sz="1600" dirty="0"/>
              <a:t>  </a:t>
            </a:r>
            <a:r>
              <a:rPr lang="ru-RU" sz="1600" dirty="0">
                <a:solidFill>
                  <a:schemeClr val="tx1">
                    <a:lumMod val="50000"/>
                  </a:schemeClr>
                </a:solidFill>
              </a:rPr>
              <a:t>Совет: не добавляйте </a:t>
            </a:r>
            <a:r>
              <a:rPr lang="ru-RU" sz="1600" dirty="0" err="1">
                <a:solidFill>
                  <a:schemeClr val="tx1">
                    <a:lumMod val="50000"/>
                  </a:schemeClr>
                </a:solidFill>
              </a:rPr>
              <a:t>автокоррекцию</a:t>
            </a:r>
            <a:r>
              <a:rPr lang="ru-RU" sz="1600" dirty="0">
                <a:solidFill>
                  <a:schemeClr val="tx1">
                    <a:lumMod val="50000"/>
                  </a:schemeClr>
                </a:solidFill>
              </a:rPr>
              <a:t> в </a:t>
            </a:r>
            <a:r>
              <a:rPr lang="en" sz="1600" dirty="0">
                <a:solidFill>
                  <a:schemeClr val="tx1">
                    <a:lumMod val="50000"/>
                  </a:schemeClr>
                </a:solidFill>
              </a:rPr>
              <a:t>Run Script, </a:t>
            </a:r>
            <a:r>
              <a:rPr lang="ru-RU" sz="1600" dirty="0">
                <a:solidFill>
                  <a:schemeClr val="tx1">
                    <a:lumMod val="50000"/>
                  </a:schemeClr>
                </a:solidFill>
              </a:rPr>
              <a:t>иначе программисты привыкнут не думать или даже не будут знать о некоторых соглашения.</a:t>
            </a: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4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DC009-B7FA-3C48-9E9F-514691CE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Правила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95DB2F-05F5-5E4B-BF7F-A9426FAEC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Команда для просмотра предустановленных правил </a:t>
            </a:r>
            <a:r>
              <a:rPr lang="ru-RU" dirty="0"/>
              <a:t>(лучше открыть терминал в полноэкранном режиме, чтобы увидеть полный набор параметров правил)</a:t>
            </a:r>
            <a:r>
              <a:rPr lang="en-US" dirty="0"/>
              <a:t>:</a:t>
            </a:r>
            <a:endParaRPr lang="ru-RU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B0F0"/>
                </a:solidFill>
              </a:rPr>
              <a:t>swiftlint</a:t>
            </a:r>
            <a:r>
              <a:rPr lang="en-US" sz="2000" dirty="0">
                <a:solidFill>
                  <a:srgbClr val="00B0F0"/>
                </a:solidFill>
              </a:rPr>
              <a:t> rules 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ru-RU" sz="2000" dirty="0">
              <a:solidFill>
                <a:srgbClr val="00B0F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Параметры описания правил</a:t>
            </a:r>
            <a:r>
              <a:rPr lang="en-US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:</a:t>
            </a:r>
            <a:endParaRPr lang="ru-RU" dirty="0">
              <a:solidFill>
                <a:srgbClr val="FFFF00"/>
              </a:solidFill>
            </a:endParaRPr>
          </a:p>
          <a:p>
            <a:pPr lvl="1"/>
            <a:r>
              <a:rPr lang="en" b="0" i="0" u="none" strike="noStrike" dirty="0">
                <a:solidFill>
                  <a:srgbClr val="FFFF00"/>
                </a:solidFill>
                <a:effectLst/>
              </a:rPr>
              <a:t>opt-in </a:t>
            </a:r>
            <a:r>
              <a:rPr lang="en" b="0" i="0" u="none" strike="noStrike" dirty="0">
                <a:effectLst/>
              </a:rPr>
              <a:t>— </a:t>
            </a:r>
            <a:r>
              <a:rPr lang="ru-RU" b="0" i="0" u="none" strike="noStrike" dirty="0">
                <a:effectLst/>
              </a:rPr>
              <a:t>является ли правило опциональным (отключено по умолчанию);</a:t>
            </a:r>
          </a:p>
          <a:p>
            <a:pPr lvl="1"/>
            <a:r>
              <a:rPr lang="en" b="0" i="0" u="none" strike="noStrike" dirty="0">
                <a:solidFill>
                  <a:srgbClr val="FFFF00"/>
                </a:solidFill>
                <a:effectLst/>
              </a:rPr>
              <a:t>correctable </a:t>
            </a:r>
            <a:r>
              <a:rPr lang="en" b="0" i="0" u="none" strike="noStrike" dirty="0">
                <a:effectLst/>
              </a:rPr>
              <a:t>— </a:t>
            </a:r>
            <a:r>
              <a:rPr lang="ru-RU" b="0" i="0" u="none" strike="noStrike" dirty="0">
                <a:effectLst/>
              </a:rPr>
              <a:t>возможно ли настраивать правило;</a:t>
            </a:r>
          </a:p>
          <a:p>
            <a:pPr lvl="1"/>
            <a:r>
              <a:rPr lang="en" b="0" i="0" u="none" strike="noStrike" dirty="0">
                <a:solidFill>
                  <a:srgbClr val="FFFF00"/>
                </a:solidFill>
                <a:effectLst/>
              </a:rPr>
              <a:t>enabled in your config </a:t>
            </a:r>
            <a:r>
              <a:rPr lang="en" b="0" i="0" u="none" strike="noStrike" dirty="0">
                <a:effectLst/>
              </a:rPr>
              <a:t>— </a:t>
            </a:r>
            <a:r>
              <a:rPr lang="ru-RU" b="0" i="0" u="none" strike="noStrike" dirty="0">
                <a:effectLst/>
              </a:rPr>
              <a:t>включено ли в проекте;</a:t>
            </a:r>
            <a:endParaRPr lang="en-US" b="0" i="0" u="none" strike="noStrike" dirty="0">
              <a:effectLst/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kind – </a:t>
            </a:r>
            <a:r>
              <a:rPr lang="ru-RU" dirty="0">
                <a:solidFill>
                  <a:srgbClr val="FFFF00"/>
                </a:solidFill>
              </a:rPr>
              <a:t>категория правила (</a:t>
            </a:r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b="0" i="0" u="none" strike="noStrike" dirty="0">
                <a:solidFill>
                  <a:srgbClr val="FFFF00"/>
                </a:solidFill>
                <a:effectLst/>
              </a:rPr>
              <a:t>nalyzer - </a:t>
            </a:r>
            <a:r>
              <a:rPr lang="ru-RU" b="0" i="0" u="none" strike="noStrike" dirty="0">
                <a:effectLst/>
              </a:rPr>
              <a:t>????</a:t>
            </a:r>
          </a:p>
          <a:p>
            <a:pPr lvl="1"/>
            <a:r>
              <a:rPr lang="en" b="0" i="0" u="none" strike="noStrike" dirty="0">
                <a:solidFill>
                  <a:srgbClr val="FFFF00"/>
                </a:solidFill>
                <a:effectLst/>
              </a:rPr>
              <a:t>configuration </a:t>
            </a:r>
            <a:r>
              <a:rPr lang="en" b="0" i="0" u="none" strike="noStrike" dirty="0">
                <a:effectLst/>
              </a:rPr>
              <a:t>— </a:t>
            </a:r>
            <a:r>
              <a:rPr lang="ru-RU" b="0" i="0" u="none" strike="noStrike" dirty="0">
                <a:effectLst/>
              </a:rPr>
              <a:t>параметры правила.</a:t>
            </a:r>
            <a:endParaRPr lang="en-US" b="0" i="0" u="none" strike="noStrike" dirty="0">
              <a:effectLst/>
            </a:endParaRPr>
          </a:p>
          <a:p>
            <a:pPr marL="0" indent="0" algn="l">
              <a:buNone/>
            </a:pPr>
            <a:endParaRPr lang="ru-RU" b="0" i="0" u="none" strike="noStrike" dirty="0">
              <a:effectLst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70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89C2B-4852-BA4F-9D87-DA8FB573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Правила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B52395-004B-4F47-A9E1-CB60CF29C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rgbClr val="FFFF00"/>
                </a:solidFill>
              </a:rPr>
              <a:t>Гит с исходниками правил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</a:t>
            </a:r>
            <a:r>
              <a:rPr lang="ru-RU" dirty="0"/>
              <a:t>для лучшего понимания)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" sz="2000" dirty="0">
                <a:solidFill>
                  <a:srgbClr val="00B0F0"/>
                </a:solidFill>
              </a:rPr>
              <a:t>https://</a:t>
            </a:r>
            <a:r>
              <a:rPr lang="en" sz="2000" dirty="0" err="1">
                <a:solidFill>
                  <a:srgbClr val="00B0F0"/>
                </a:solidFill>
              </a:rPr>
              <a:t>github.com</a:t>
            </a:r>
            <a:r>
              <a:rPr lang="en" sz="2000" dirty="0">
                <a:solidFill>
                  <a:srgbClr val="00B0F0"/>
                </a:solidFill>
              </a:rPr>
              <a:t>/realm/</a:t>
            </a:r>
            <a:r>
              <a:rPr lang="en" sz="2000" dirty="0" err="1">
                <a:solidFill>
                  <a:srgbClr val="00B0F0"/>
                </a:solidFill>
              </a:rPr>
              <a:t>SwiftLint</a:t>
            </a:r>
            <a:r>
              <a:rPr lang="en" sz="2000" dirty="0">
                <a:solidFill>
                  <a:srgbClr val="00B0F0"/>
                </a:solidFill>
              </a:rPr>
              <a:t>/tree/main/Source/</a:t>
            </a:r>
            <a:r>
              <a:rPr lang="en" sz="2000" dirty="0" err="1">
                <a:solidFill>
                  <a:srgbClr val="00B0F0"/>
                </a:solidFill>
              </a:rPr>
              <a:t>SwiftLintFramework</a:t>
            </a:r>
            <a:r>
              <a:rPr lang="en" sz="2000" dirty="0">
                <a:solidFill>
                  <a:srgbClr val="00B0F0"/>
                </a:solidFill>
              </a:rPr>
              <a:t>/Rules</a:t>
            </a:r>
            <a:endParaRPr lang="ru-RU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n" sz="2000" dirty="0">
              <a:solidFill>
                <a:srgbClr val="00B0F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effectLst/>
                <a:latin typeface="-apple-system"/>
              </a:rPr>
              <a:t>Отдельно хочется выделить несколько очень </a:t>
            </a: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полезных правил:</a:t>
            </a:r>
            <a:endParaRPr lang="ru-RU" dirty="0"/>
          </a:p>
          <a:p>
            <a:pPr lvl="1"/>
            <a:r>
              <a:rPr lang="ru-RU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с</a:t>
            </a:r>
            <a:r>
              <a:rPr lang="en" sz="2200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yclomatic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_</a:t>
            </a:r>
            <a:r>
              <a:rPr lang="ru-RU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с</a:t>
            </a:r>
            <a:r>
              <a:rPr lang="en" sz="2200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omplexity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 </a:t>
            </a:r>
            <a:r>
              <a:rPr lang="en" sz="2200" b="0" i="0" u="none" strike="noStrike" dirty="0">
                <a:effectLst/>
                <a:latin typeface="-apple-system"/>
              </a:rPr>
              <a:t>— </a:t>
            </a:r>
            <a:r>
              <a:rPr lang="ru-RU" sz="2200" b="0" i="0" u="none" strike="noStrike" dirty="0">
                <a:effectLst/>
                <a:latin typeface="-apple-system"/>
              </a:rPr>
              <a:t>правило ограничивающее циклома</a:t>
            </a:r>
            <a:r>
              <a:rPr lang="ru-RU" sz="2200" u="none" dirty="0">
                <a:latin typeface="-apple-system"/>
              </a:rPr>
              <a:t>тическую сложнос</a:t>
            </a:r>
            <a:r>
              <a:rPr lang="ru-RU" sz="2200" dirty="0">
                <a:latin typeface="-apple-system"/>
              </a:rPr>
              <a:t>ть</a:t>
            </a:r>
            <a:r>
              <a:rPr lang="en-US" sz="2200" dirty="0">
                <a:latin typeface="-apple-system"/>
              </a:rPr>
              <a:t>;</a:t>
            </a:r>
            <a:endParaRPr lang="ru-RU" sz="2200" b="0" i="0" strike="noStrike" dirty="0">
              <a:effectLst/>
              <a:latin typeface="-apple-system"/>
            </a:endParaRPr>
          </a:p>
          <a:p>
            <a:pPr lvl="1"/>
            <a:r>
              <a:rPr lang="en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nesting</a:t>
            </a:r>
            <a:r>
              <a:rPr lang="en" sz="2200" b="0" i="0" u="none" strike="noStrike" dirty="0">
                <a:effectLst/>
                <a:latin typeface="-apple-system"/>
              </a:rPr>
              <a:t> — </a:t>
            </a:r>
            <a:r>
              <a:rPr lang="ru-RU" sz="2200" b="0" i="0" u="none" strike="noStrike" dirty="0">
                <a:effectLst/>
                <a:latin typeface="-apple-system"/>
              </a:rPr>
              <a:t>уровень вложенности классов и функций;</a:t>
            </a:r>
          </a:p>
          <a:p>
            <a:pPr lvl="1"/>
            <a:r>
              <a:rPr lang="en" sz="2200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file_length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 </a:t>
            </a:r>
            <a:r>
              <a:rPr lang="en" sz="2200" b="0" i="0" u="none" strike="noStrike" dirty="0">
                <a:effectLst/>
                <a:latin typeface="-apple-system"/>
              </a:rPr>
              <a:t>— </a:t>
            </a:r>
            <a:r>
              <a:rPr lang="ru-RU" sz="2200" b="0" i="0" u="none" strike="noStrike" dirty="0">
                <a:effectLst/>
                <a:latin typeface="-apple-system"/>
              </a:rPr>
              <a:t>количество строк в файле;</a:t>
            </a:r>
          </a:p>
          <a:p>
            <a:pPr lvl="1"/>
            <a:r>
              <a:rPr lang="en" sz="2200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function_body_length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 </a:t>
            </a:r>
            <a:r>
              <a:rPr lang="en" sz="2200" b="0" i="0" u="none" strike="noStrike" dirty="0">
                <a:effectLst/>
                <a:latin typeface="-apple-system"/>
              </a:rPr>
              <a:t>— </a:t>
            </a:r>
            <a:r>
              <a:rPr lang="ru-RU" sz="2200" b="0" i="0" u="none" strike="noStrike" dirty="0">
                <a:effectLst/>
                <a:latin typeface="-apple-system"/>
              </a:rPr>
              <a:t>количество строк в функции;</a:t>
            </a:r>
          </a:p>
          <a:p>
            <a:pPr lvl="1"/>
            <a:r>
              <a:rPr lang="en" sz="2200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force_try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/cast/unwrapping </a:t>
            </a:r>
            <a:r>
              <a:rPr lang="en" sz="2200" b="0" i="0" u="none" strike="noStrike" dirty="0">
                <a:effectLst/>
                <a:latin typeface="-apple-system"/>
              </a:rPr>
              <a:t>— </a:t>
            </a:r>
            <a:r>
              <a:rPr lang="ru-RU" sz="2200" b="0" i="0" u="none" strike="noStrike" dirty="0">
                <a:effectLst/>
                <a:latin typeface="-apple-system"/>
              </a:rPr>
              <a:t>наличие операций, потенциально приводящих к </a:t>
            </a:r>
            <a:r>
              <a:rPr lang="ru-RU" sz="2200" b="0" i="0" u="none" strike="noStrike" dirty="0" err="1">
                <a:effectLst/>
                <a:latin typeface="-apple-system"/>
              </a:rPr>
              <a:t>крэшу</a:t>
            </a:r>
            <a:r>
              <a:rPr lang="ru-RU" sz="2200" b="0" i="0" u="none" strike="noStrike" dirty="0">
                <a:effectLst/>
                <a:latin typeface="-apple-system"/>
              </a:rPr>
              <a:t>;</a:t>
            </a:r>
          </a:p>
          <a:p>
            <a:pPr lvl="1"/>
            <a:r>
              <a:rPr lang="en" sz="2200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weak_delegate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 </a:t>
            </a:r>
            <a:r>
              <a:rPr lang="en" sz="2200" b="0" i="0" u="none" strike="noStrike" dirty="0">
                <a:effectLst/>
                <a:latin typeface="-apple-system"/>
              </a:rPr>
              <a:t>— </a:t>
            </a:r>
            <a:r>
              <a:rPr lang="ru-RU" sz="2200" b="0" i="0" u="none" strike="noStrike" dirty="0">
                <a:effectLst/>
                <a:latin typeface="-apple-system"/>
              </a:rPr>
              <a:t>проверка того, что делегат держится слабой ссылкой;</a:t>
            </a:r>
          </a:p>
          <a:p>
            <a:pPr lvl="1"/>
            <a:r>
              <a:rPr lang="en" sz="2200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missing_docs</a:t>
            </a:r>
            <a:r>
              <a:rPr lang="en" sz="2200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 </a:t>
            </a:r>
            <a:r>
              <a:rPr lang="en" sz="2200" b="0" i="0" u="none" strike="noStrike" dirty="0">
                <a:effectLst/>
                <a:latin typeface="-apple-system"/>
              </a:rPr>
              <a:t>— </a:t>
            </a:r>
            <a:r>
              <a:rPr lang="ru-RU" sz="2200" b="0" i="0" u="none" strike="noStrike" dirty="0">
                <a:effectLst/>
                <a:latin typeface="-apple-system"/>
              </a:rPr>
              <a:t>написаны ли комментарии к публичным функциям/свойствам.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978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3ACDE-4113-2042-8870-1A819B5D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Конфигурация (настройка правил)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840327-ECB1-CD44-AFF2-38C26E734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i="0" u="none" strike="noStrike" dirty="0">
                <a:effectLst/>
              </a:rPr>
              <a:t>Для того </a:t>
            </a:r>
            <a:r>
              <a:rPr lang="ru-RU" dirty="0"/>
              <a:t>чтобы </a:t>
            </a:r>
            <a:r>
              <a:rPr lang="ru-RU" b="0" i="0" u="none" strike="noStrike" dirty="0">
                <a:solidFill>
                  <a:srgbClr val="FFFF00"/>
                </a:solidFill>
                <a:effectLst/>
              </a:rPr>
              <a:t>отключить, настроить</a:t>
            </a:r>
            <a:r>
              <a:rPr lang="ru-RU" b="0" i="0" u="none" strike="noStrike" dirty="0">
                <a:effectLst/>
              </a:rPr>
              <a:t> или </a:t>
            </a:r>
            <a:r>
              <a:rPr lang="ru-RU" b="0" i="0" u="none" strike="noStrike" dirty="0">
                <a:solidFill>
                  <a:srgbClr val="FFFF00"/>
                </a:solidFill>
                <a:effectLst/>
              </a:rPr>
              <a:t>добавить</a:t>
            </a:r>
            <a:r>
              <a:rPr lang="ru-RU" b="0" i="0" u="none" strike="noStrike" dirty="0">
                <a:effectLst/>
              </a:rPr>
              <a:t> какие-либо правила необходимо </a:t>
            </a:r>
            <a:r>
              <a:rPr lang="ru-RU" b="0" i="0" u="none" strike="noStrike" dirty="0">
                <a:solidFill>
                  <a:srgbClr val="FFFF00"/>
                </a:solidFill>
                <a:effectLst/>
              </a:rPr>
              <a:t>в корне проекта создать файл .</a:t>
            </a:r>
            <a:r>
              <a:rPr lang="en" b="0" i="0" u="none" strike="noStrike" dirty="0" err="1">
                <a:solidFill>
                  <a:srgbClr val="FFFF00"/>
                </a:solidFill>
                <a:effectLst/>
              </a:rPr>
              <a:t>swiftlint.yml</a:t>
            </a:r>
            <a:r>
              <a:rPr lang="en" dirty="0">
                <a:solidFill>
                  <a:srgbClr val="FFFF00"/>
                </a:solidFill>
              </a:rPr>
              <a:t>:</a:t>
            </a:r>
          </a:p>
          <a:p>
            <a:pPr lvl="1"/>
            <a:r>
              <a:rPr lang="en" sz="2000" dirty="0">
                <a:solidFill>
                  <a:srgbClr val="00B0F0"/>
                </a:solidFill>
              </a:rPr>
              <a:t>touch </a:t>
            </a:r>
            <a:r>
              <a:rPr lang="en" sz="2000" b="0" i="0" u="none" strike="noStrike" dirty="0">
                <a:solidFill>
                  <a:srgbClr val="00B0F0"/>
                </a:solidFill>
                <a:effectLst/>
                <a:latin typeface="-apple-system"/>
              </a:rPr>
              <a:t>.</a:t>
            </a:r>
            <a:r>
              <a:rPr lang="en" sz="2000" b="0" i="0" u="none" strike="noStrike" dirty="0" err="1">
                <a:solidFill>
                  <a:srgbClr val="00B0F0"/>
                </a:solidFill>
                <a:effectLst/>
                <a:latin typeface="-apple-system"/>
              </a:rPr>
              <a:t>swiftlint.yml</a:t>
            </a:r>
            <a:endParaRPr lang="en" sz="2000" b="0" i="0" u="none" strike="noStrike" dirty="0">
              <a:solidFill>
                <a:srgbClr val="00B0F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8087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77717-05C0-0143-A1AA-7C857E35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Вложенная конфигурация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72C12A-042A-DB46-B176-23AB4A4C9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Вы можете создавать несколько файлов конфигураций (.</a:t>
            </a:r>
            <a:r>
              <a:rPr lang="en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swiftlint.yml</a:t>
            </a:r>
            <a:r>
              <a:rPr lang="en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) </a:t>
            </a: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для различных подкаталогов. </a:t>
            </a:r>
            <a:r>
              <a:rPr lang="en" b="0" i="0" u="none" strike="noStrike" dirty="0" err="1">
                <a:solidFill>
                  <a:srgbClr val="FFFF00"/>
                </a:solidFill>
                <a:effectLst/>
                <a:latin typeface="-apple-system"/>
              </a:rPr>
              <a:t>SwiftLint</a:t>
            </a:r>
            <a:r>
              <a:rPr lang="en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будет автоматически использовать конфигурацию расположенную в папке с проверяемыми файлами. Параметры </a:t>
            </a:r>
            <a:r>
              <a:rPr lang="en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excluded </a:t>
            </a: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и </a:t>
            </a:r>
            <a:r>
              <a:rPr lang="en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included </a:t>
            </a:r>
            <a:r>
              <a:rPr lang="ru-RU" b="0" i="0" u="none" strike="noStrike" dirty="0">
                <a:solidFill>
                  <a:srgbClr val="FFFF00"/>
                </a:solidFill>
                <a:effectLst/>
                <a:latin typeface="-apple-system"/>
              </a:rPr>
              <a:t>для вложенных конфигураций будут игнорироваться.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9607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</TotalTime>
  <Words>1100</Words>
  <Application>Microsoft Macintosh PowerPoint</Application>
  <PresentationFormat>Широкоэкранный</PresentationFormat>
  <Paragraphs>135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Menlo</vt:lpstr>
      <vt:lpstr>ui-monospace</vt:lpstr>
      <vt:lpstr>Тема Office</vt:lpstr>
      <vt:lpstr>SwiftLint</vt:lpstr>
      <vt:lpstr>Описание</vt:lpstr>
      <vt:lpstr>Установка</vt:lpstr>
      <vt:lpstr>Интегрируем в XCode</vt:lpstr>
      <vt:lpstr>Первый запуск</vt:lpstr>
      <vt:lpstr>Правила</vt:lpstr>
      <vt:lpstr>Правила</vt:lpstr>
      <vt:lpstr>Конфигурация (настройка правил)</vt:lpstr>
      <vt:lpstr>Вложенная конфигурация </vt:lpstr>
      <vt:lpstr>Добавление своих правил</vt:lpstr>
      <vt:lpstr>Добавление своих правил</vt:lpstr>
      <vt:lpstr>Отключение правил в коде</vt:lpstr>
      <vt:lpstr>Скорость сборки проекта</vt:lpstr>
      <vt:lpstr>Итог</vt:lpstr>
      <vt:lpstr>Ссылки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33</cp:revision>
  <dcterms:created xsi:type="dcterms:W3CDTF">2022-09-13T08:08:07Z</dcterms:created>
  <dcterms:modified xsi:type="dcterms:W3CDTF">2022-09-16T14:14:10Z</dcterms:modified>
</cp:coreProperties>
</file>