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64" r:id="rId4"/>
    <p:sldId id="265" r:id="rId5"/>
    <p:sldId id="262" r:id="rId6"/>
    <p:sldId id="261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5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1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9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6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8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3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64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7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1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1792-9A30-2B40-B699-1DCE47075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SnapKit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8CEB2-F28B-9744-9EF7-1E2CFE5B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4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7E344-C32A-6C4C-AD31-892F80E9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F8EC4-2A91-AD47-B03A-B8A9B7E7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" i="0" u="none" strike="noStrike" dirty="0" err="1">
                <a:solidFill>
                  <a:srgbClr val="FFFF00"/>
                </a:solidFill>
                <a:effectLst/>
              </a:rPr>
              <a:t>SnapKit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 —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легковесный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DSL (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предметно-ориентированный язык), который упрощает работу с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Auto Layout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 ограничениями.</a:t>
            </a:r>
            <a:r>
              <a:rPr lang="ru-RU" i="0" u="none" strike="noStrike" dirty="0">
                <a:effectLst/>
              </a:rPr>
              <a:t> </a:t>
            </a:r>
          </a:p>
          <a:p>
            <a:pPr algn="l"/>
            <a:r>
              <a:rPr lang="ru-RU" i="0" u="none" strike="noStrike" dirty="0">
                <a:effectLst/>
              </a:rPr>
              <a:t>Это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инструмент для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frontend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разработчиков, </a:t>
            </a:r>
            <a:r>
              <a:rPr lang="ru-RU" i="0" u="none" strike="noStrike" dirty="0">
                <a:effectLst/>
              </a:rPr>
              <a:t>значительно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облегчающий создание макета</a:t>
            </a:r>
            <a:r>
              <a:rPr lang="ru-RU" i="0" u="none" strike="noStrike" dirty="0">
                <a:effectLst/>
              </a:rPr>
              <a:t> страниц вашего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Swift-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приложения </a:t>
            </a:r>
            <a:r>
              <a:rPr lang="ru-RU" i="0" u="none" strike="noStrike" dirty="0">
                <a:effectLst/>
              </a:rPr>
              <a:t>для </a:t>
            </a:r>
            <a:r>
              <a:rPr lang="en" i="0" u="none" strike="noStrike" dirty="0">
                <a:effectLst/>
              </a:rPr>
              <a:t>iOS </a:t>
            </a:r>
            <a:r>
              <a:rPr lang="ru-RU" i="0" u="none" strike="noStrike" dirty="0">
                <a:effectLst/>
              </a:rPr>
              <a:t>или </a:t>
            </a:r>
            <a:r>
              <a:rPr lang="en" i="0" u="none" strike="noStrike" dirty="0">
                <a:effectLst/>
              </a:rPr>
              <a:t>MacOS. </a:t>
            </a:r>
            <a:endParaRPr lang="ru-RU" i="0" u="none" strike="noStrike" dirty="0">
              <a:effectLst/>
            </a:endParaRPr>
          </a:p>
          <a:p>
            <a:pPr marL="0" indent="0" algn="l">
              <a:buNone/>
            </a:pPr>
            <a:endParaRPr lang="ru-RU" i="0" u="none" strike="noStrike" dirty="0">
              <a:effectLst/>
            </a:endParaRPr>
          </a:p>
          <a:p>
            <a:pPr algn="l"/>
            <a:r>
              <a:rPr lang="ru-RU" i="0" u="none" strike="noStrike" dirty="0">
                <a:effectLst/>
              </a:rPr>
              <a:t>Сам по себе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Auto Layout</a:t>
            </a:r>
            <a:r>
              <a:rPr lang="en" i="0" u="none" strike="noStrike" dirty="0">
                <a:effectLst/>
              </a:rPr>
              <a:t> — </a:t>
            </a:r>
            <a:r>
              <a:rPr lang="ru-RU" i="0" u="none" strike="noStrike" dirty="0">
                <a:effectLst/>
              </a:rPr>
              <a:t>крутой и мощный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инструмент для описания взаимосвязей между представлениями и их иерархиями</a:t>
            </a:r>
            <a:r>
              <a:rPr lang="ru-RU" i="0" u="none" strike="noStrike" dirty="0">
                <a:effectLst/>
              </a:rPr>
              <a:t>, но при этом довольно сложный и не интуитивный.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0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7A8E4-CEAB-0644-9DA5-8896329A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Менеджер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зависимостей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DA68D-EB5C-7A46-A4BD-9AA525C0A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9" y="1825625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5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4FB3D-211F-8742-9E2D-E4559B86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Менеджер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95F53-3D24-2D4B-ADF3-3D377A6F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sz="3000" b="0" i="0" u="none" strike="noStrike" dirty="0">
                <a:effectLst/>
              </a:rPr>
              <a:t>Разновидности</a:t>
            </a:r>
            <a:r>
              <a:rPr lang="en-US" sz="3000" b="0" i="0" u="none" strike="noStrike" dirty="0">
                <a:effectLst/>
              </a:rPr>
              <a:t>: </a:t>
            </a:r>
            <a:endParaRPr lang="ru-RU" sz="3000" b="0" i="0" u="none" strike="noStrike" dirty="0">
              <a:effectLst/>
            </a:endParaRPr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Системные менеджеры зависимостей</a:t>
            </a:r>
            <a:r>
              <a:rPr lang="ru-RU" sz="2200" b="0" i="0" u="none" strike="noStrike" dirty="0">
                <a:effectLst/>
              </a:rPr>
              <a:t> – устанавливают недостающие утилиты в операционную систему. 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Например</a:t>
            </a:r>
            <a:r>
              <a:rPr lang="en-US" sz="2200" b="0" i="0" u="none" strike="noStrike" dirty="0">
                <a:solidFill>
                  <a:srgbClr val="FFFF00"/>
                </a:solidFill>
                <a:effectLst/>
              </a:rPr>
              <a:t>, homebrew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endParaRPr lang="en" b="0" i="0" u="none" strike="noStrike" dirty="0">
              <a:solidFill>
                <a:srgbClr val="FFFF00"/>
              </a:solidFill>
              <a:effectLst/>
            </a:endParaRPr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Менеджеры зависимостей языка</a:t>
            </a:r>
            <a:r>
              <a:rPr lang="ru-RU" sz="2200" b="0" i="0" u="none" strike="noStrike" dirty="0">
                <a:effectLst/>
              </a:rPr>
              <a:t> – собирают исходники, написанные на одном из языков программирования, в конечные исполняемые программы. 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Например,</a:t>
            </a:r>
            <a:r>
              <a:rPr lang="en-US" sz="2200" b="0" i="0" u="none" strike="noStrike" dirty="0">
                <a:solidFill>
                  <a:srgbClr val="FFFF00"/>
                </a:solidFill>
                <a:effectLst/>
              </a:rPr>
              <a:t> go build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</a:rPr>
              <a:t>.</a:t>
            </a:r>
          </a:p>
          <a:p>
            <a:pPr lvl="1"/>
            <a:endParaRPr lang="en" b="0" i="0" u="none" strike="noStrike" dirty="0">
              <a:solidFill>
                <a:srgbClr val="FFFF00"/>
              </a:solidFill>
              <a:effectLst/>
            </a:endParaRPr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Менеджеры зависимостей проекта</a:t>
            </a:r>
            <a:r>
              <a:rPr lang="ru-RU" sz="2200" b="0" i="0" u="none" strike="noStrike" dirty="0">
                <a:effectLst/>
              </a:rPr>
              <a:t> – управляют зависимостями в разрезе конкретного проекта. То есть, в их задачи входит описание зависимостей, скачивание, обновление их исходного кода. 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Например,</a:t>
            </a:r>
            <a:r>
              <a:rPr lang="en-US" sz="2200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en-US" sz="2200" b="0" i="0" u="none" strike="noStrike" dirty="0" err="1">
                <a:solidFill>
                  <a:srgbClr val="FFFF00"/>
                </a:solidFill>
                <a:effectLst/>
              </a:rPr>
              <a:t>CocoaPods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</a:rPr>
              <a:t>.</a:t>
            </a:r>
            <a:endParaRPr lang="ru-RU" sz="2200" b="0" i="0" u="none" strike="noStrike" dirty="0">
              <a:solidFill>
                <a:srgbClr val="FFFF00"/>
              </a:solidFill>
              <a:effectLst/>
            </a:endParaRPr>
          </a:p>
          <a:p>
            <a:pPr marL="457200" lvl="1" indent="0">
              <a:buNone/>
            </a:pPr>
            <a:endParaRPr lang="ru-RU" b="0" i="0" u="none" strike="noStrike" dirty="0">
              <a:effectLst/>
            </a:endParaRPr>
          </a:p>
          <a:p>
            <a:r>
              <a:rPr lang="ru-RU" sz="3000" b="0" i="0" u="none" strike="noStrike" dirty="0">
                <a:solidFill>
                  <a:srgbClr val="FFFF00"/>
                </a:solidFill>
                <a:effectLst/>
              </a:rPr>
              <a:t>Основное отличие</a:t>
            </a:r>
            <a:r>
              <a:rPr lang="ru-RU" sz="3000" b="0" i="0" u="none" strike="noStrike" dirty="0">
                <a:effectLst/>
              </a:rPr>
              <a:t> между ними </a:t>
            </a:r>
            <a:r>
              <a:rPr lang="ru-RU" sz="3000" b="0" i="0" u="none" strike="noStrike" dirty="0">
                <a:solidFill>
                  <a:srgbClr val="FFFF00"/>
                </a:solidFill>
                <a:effectLst/>
              </a:rPr>
              <a:t>в том, кому они «служат». </a:t>
            </a:r>
            <a:br>
              <a:rPr lang="ru-RU" sz="3000" b="0" i="0" u="none" strike="noStrike" dirty="0">
                <a:solidFill>
                  <a:srgbClr val="FFFF00"/>
                </a:solidFill>
                <a:effectLst/>
              </a:rPr>
            </a:br>
            <a:r>
              <a:rPr lang="ru-RU" sz="3000" b="0" i="0" u="none" strike="noStrike" dirty="0">
                <a:effectLst/>
              </a:rPr>
              <a:t>Системные МЗ – пользователям, МЗ проекта – разработчикам, а МЗ языка – и тем, и тем сразу.</a:t>
            </a:r>
            <a:endParaRPr lang="en-US" sz="3000" b="0" i="0" u="none" strike="noStrike" dirty="0">
              <a:effectLst/>
            </a:endParaRPr>
          </a:p>
          <a:p>
            <a:pPr marL="457200" lvl="1" indent="0">
              <a:buNone/>
            </a:pPr>
            <a:endParaRPr lang="ru-RU" b="0" i="0" u="none" strike="noStrike" dirty="0">
              <a:effectLst/>
            </a:endParaRPr>
          </a:p>
          <a:p>
            <a:pPr lvl="2"/>
            <a:endParaRPr lang="ru-RU" b="0" i="0" u="none" strike="noStrike" dirty="0">
              <a:solidFill>
                <a:srgbClr val="111111"/>
              </a:solidFill>
              <a:effectLst/>
              <a:latin typeface="Fira Sans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7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2A369-E4B6-F849-827C-A75347E2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8E3B6-33F3-504D-9599-4C2A2068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7980" cy="4351338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Через </a:t>
            </a:r>
            <a:r>
              <a:rPr lang="en-US" dirty="0">
                <a:solidFill>
                  <a:srgbClr val="FFFF00"/>
                </a:solidFill>
              </a:rPr>
              <a:t>SPM </a:t>
            </a:r>
            <a:r>
              <a:rPr lang="en-US" dirty="0"/>
              <a:t>(Swift Package Manager):</a:t>
            </a:r>
            <a:endParaRPr lang="ru-RU" dirty="0"/>
          </a:p>
          <a:p>
            <a:pPr marL="0" indent="0">
              <a:buNone/>
            </a:pPr>
            <a:r>
              <a:rPr lang="ru-RU" sz="1800" dirty="0">
                <a:solidFill>
                  <a:srgbClr val="00B0F0"/>
                </a:solidFill>
              </a:rPr>
              <a:t>	</a:t>
            </a:r>
            <a:r>
              <a:rPr lang="en-US" sz="1800" dirty="0">
                <a:solidFill>
                  <a:srgbClr val="00B0F0"/>
                </a:solidFill>
              </a:rPr>
              <a:t>File 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br>
              <a:rPr lang="ru-RU" sz="1800" dirty="0">
                <a:solidFill>
                  <a:srgbClr val="00B0F0"/>
                </a:solidFill>
              </a:rPr>
            </a:br>
            <a:r>
              <a:rPr lang="ru-RU" sz="1800" dirty="0">
                <a:solidFill>
                  <a:srgbClr val="00B0F0"/>
                </a:solidFill>
              </a:rPr>
              <a:t>	</a:t>
            </a:r>
            <a:r>
              <a:rPr lang="en-US" sz="1800" dirty="0">
                <a:solidFill>
                  <a:srgbClr val="00B0F0"/>
                </a:solidFill>
              </a:rPr>
              <a:t>Add Packages… 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br>
              <a:rPr lang="ru-RU" sz="1800" dirty="0">
                <a:solidFill>
                  <a:srgbClr val="00B0F0"/>
                </a:solidFill>
              </a:rPr>
            </a:br>
            <a:r>
              <a:rPr lang="ru-RU" sz="1800" dirty="0">
                <a:solidFill>
                  <a:srgbClr val="00B0F0"/>
                </a:solidFill>
              </a:rPr>
              <a:t>	указываем ссылку на гит с необходимым пакетом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ru-RU" sz="1800" dirty="0">
                <a:solidFill>
                  <a:srgbClr val="00B0F0"/>
                </a:solidFill>
              </a:rPr>
              <a:t>находим тут</a:t>
            </a:r>
            <a:r>
              <a:rPr lang="en-US" sz="1800" dirty="0">
                <a:solidFill>
                  <a:srgbClr val="00B0F0"/>
                </a:solidFill>
              </a:rPr>
              <a:t>: https://</a:t>
            </a:r>
            <a:r>
              <a:rPr lang="en-US" sz="1800" dirty="0" err="1">
                <a:solidFill>
                  <a:srgbClr val="00B0F0"/>
                </a:solidFill>
              </a:rPr>
              <a:t>swiftpackageindex.com</a:t>
            </a:r>
            <a:r>
              <a:rPr lang="ru-RU" sz="1800" dirty="0">
                <a:solidFill>
                  <a:srgbClr val="00B0F0"/>
                </a:solidFill>
              </a:rPr>
              <a:t>)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ru-RU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B0F0"/>
                </a:solidFill>
              </a:rPr>
              <a:t>  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	Add Package </a:t>
            </a:r>
            <a:r>
              <a:rPr lang="ru-RU" sz="1800" dirty="0"/>
              <a:t>-</a:t>
            </a:r>
            <a:r>
              <a:rPr lang="en-US" sz="1800" dirty="0"/>
              <a:t>&gt;</a:t>
            </a:r>
            <a:br>
              <a:rPr lang="ru-RU" sz="1800" dirty="0">
                <a:solidFill>
                  <a:srgbClr val="00B0F0"/>
                </a:solidFill>
              </a:rPr>
            </a:br>
            <a:r>
              <a:rPr lang="ru-RU" sz="1800" dirty="0">
                <a:solidFill>
                  <a:srgbClr val="00B0F0"/>
                </a:solidFill>
              </a:rPr>
              <a:t>	для того чтобы использовать его в определенном файле </a:t>
            </a:r>
            <a:r>
              <a:rPr lang="ru-RU" sz="1800" dirty="0" err="1">
                <a:solidFill>
                  <a:srgbClr val="00B0F0"/>
                </a:solidFill>
              </a:rPr>
              <a:t>нео</a:t>
            </a:r>
            <a:r>
              <a:rPr lang="en-US" sz="1800" dirty="0" err="1">
                <a:solidFill>
                  <a:srgbClr val="00B0F0"/>
                </a:solidFill>
              </a:rPr>
              <a:t>б</a:t>
            </a:r>
            <a:r>
              <a:rPr lang="ru-RU" sz="1800" dirty="0" err="1">
                <a:solidFill>
                  <a:srgbClr val="00B0F0"/>
                </a:solidFill>
              </a:rPr>
              <a:t>ходимо</a:t>
            </a:r>
            <a:r>
              <a:rPr lang="ru-RU" sz="1800" dirty="0">
                <a:solidFill>
                  <a:srgbClr val="00B0F0"/>
                </a:solidFill>
              </a:rPr>
              <a:t> прописать </a:t>
            </a:r>
            <a:r>
              <a:rPr lang="en-US" sz="1800" dirty="0">
                <a:solidFill>
                  <a:srgbClr val="00B0F0"/>
                </a:solidFill>
              </a:rPr>
              <a:t>Import </a:t>
            </a:r>
            <a:r>
              <a:rPr lang="en-US" sz="1800" dirty="0" err="1">
                <a:solidFill>
                  <a:srgbClr val="00B0F0"/>
                </a:solidFill>
              </a:rPr>
              <a:t>PackageName</a:t>
            </a: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0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17F41-CE5E-9344-A3BD-F53B4C36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26E40-52F3-604F-9FE1-82A745B5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4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56EC7-19AB-644C-8AAF-D62AC45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042F4-D2A0-804B-9E34-387E446F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6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6018A-3DDC-7F47-95A4-C9824016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815A6-FEDC-834D-B9AC-A249987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0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46732-100B-054B-AA64-AC284177A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99405-C9C5-B140-A36B-B3EBB49D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6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241</Words>
  <Application>Microsoft Macintosh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Тема Office</vt:lpstr>
      <vt:lpstr>SnapKit</vt:lpstr>
      <vt:lpstr>Описание</vt:lpstr>
      <vt:lpstr>Менеджер зависимостей</vt:lpstr>
      <vt:lpstr>Менеджер зависимостей</vt:lpstr>
      <vt:lpstr>Установка</vt:lpstr>
      <vt:lpstr>Презентация PowerPoint</vt:lpstr>
      <vt:lpstr>Презентация PowerPoint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3</cp:revision>
  <dcterms:created xsi:type="dcterms:W3CDTF">2022-09-16T16:01:59Z</dcterms:created>
  <dcterms:modified xsi:type="dcterms:W3CDTF">2022-09-19T15:17:37Z</dcterms:modified>
</cp:coreProperties>
</file>