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1" r:id="rId8"/>
    <p:sldId id="272" r:id="rId9"/>
    <p:sldId id="270" r:id="rId10"/>
    <p:sldId id="259" r:id="rId11"/>
    <p:sldId id="260" r:id="rId12"/>
    <p:sldId id="261" r:id="rId13"/>
    <p:sldId id="262" r:id="rId14"/>
    <p:sldId id="263" r:id="rId15"/>
    <p:sldId id="265" r:id="rId16"/>
    <p:sldId id="264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2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40362-7DC2-8B32-BD8D-0410E78B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75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языке </a:t>
            </a:r>
            <a:r>
              <a:rPr lang="en-US" dirty="0">
                <a:solidFill>
                  <a:srgbClr val="FFFF00"/>
                </a:solidFill>
              </a:rPr>
              <a:t>Swift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05B6D-EA2E-BAC8-0F33-4B8FA3AD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+mj-lt"/>
              </a:rPr>
              <a:t>Доклад подготовил Абросов Сергей, БПИ202</a:t>
            </a:r>
          </a:p>
        </p:txBody>
      </p:sp>
    </p:spTree>
    <p:extLst>
      <p:ext uri="{BB962C8B-B14F-4D97-AF65-F5344CB8AC3E}">
        <p14:creationId xmlns:p14="http://schemas.microsoft.com/office/powerpoint/2010/main" val="296016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67101-7A03-66B6-794C-66CA9DC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Value/Reference types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C2EB8-9081-A36C-99EB-3392D445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8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45902-42EB-BD5C-45F3-8466D64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D3471-DB3F-4D30-BFC6-AA19B72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6D93-840D-8B3F-3089-413EBEA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AC263-B8E4-5670-E1AE-6B78B62A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5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FBBE-1258-16F5-7626-4B53EFC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Weak, Strong, Unowned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42960-E25D-9581-2755-04035EE0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2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D4A7-63AE-768B-E967-B61C4BF9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Swift Object Lifecycle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B9563-6FD4-C902-6EB5-7969E07F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CC88-DE7D-FAB0-538E-C477F0D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>
                <a:solidFill>
                  <a:srgbClr val="FFFF00"/>
                </a:solidFill>
                <a:latin typeface="+mj-lt"/>
              </a:rPr>
              <a:t>Run Loop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2D61D-C0CA-044D-F6A5-A6E525F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DB06-FF76-D5EF-190C-D602489B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 err="1">
                <a:solidFill>
                  <a:srgbClr val="FFFF00"/>
                </a:solidFill>
                <a:effectLst/>
                <a:latin typeface="+mj-lt"/>
              </a:rPr>
              <a:t>Autoreleasepool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6139E-DC44-1D2A-58F1-FD53E2E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Известно, что класс хранится в куче, а где хранятся его </a:t>
            </a:r>
            <a:r>
              <a:rPr lang="en-US" dirty="0"/>
              <a:t>value </a:t>
            </a:r>
            <a:r>
              <a:rPr lang="ru-RU" dirty="0"/>
              <a:t>и </a:t>
            </a:r>
            <a:r>
              <a:rPr lang="en-US" dirty="0"/>
              <a:t>reference </a:t>
            </a:r>
            <a:r>
              <a:rPr lang="ru-RU" dirty="0"/>
              <a:t>свойства (поля класса)?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93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переменная объявлена до функции и вызывается в ней, если переменная объявлена после функции и вызывается в ней, если переменная объявлена как </a:t>
            </a:r>
            <a:r>
              <a:rPr lang="en-US" dirty="0"/>
              <a:t>lazy var </a:t>
            </a:r>
            <a:r>
              <a:rPr lang="ru-RU" dirty="0"/>
              <a:t>после функции и вызывается в ней, скомпилируется ли приложение?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4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17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BB530-A5CE-EFE5-5C45-A2CC9F63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Структура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C9630-5392-2B95-0324-492509C6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Управление памятью в современных языках программирования</a:t>
            </a:r>
            <a:br>
              <a:rPr lang="ru-RU" sz="2500" b="0" i="0" u="none" strike="noStrike" dirty="0">
                <a:effectLst/>
                <a:latin typeface="+mj-lt"/>
              </a:rPr>
            </a:br>
            <a:r>
              <a:rPr lang="ru-RU" sz="1600" b="0" i="0" u="none" strike="noStrike" dirty="0">
                <a:effectLst/>
                <a:latin typeface="+mj-lt"/>
              </a:rPr>
              <a:t>(Оперативная память (</a:t>
            </a:r>
            <a:r>
              <a:rPr lang="en-US" sz="1600" b="0" i="0" u="none" strike="noStrike" dirty="0">
                <a:effectLst/>
                <a:latin typeface="+mj-lt"/>
              </a:rPr>
              <a:t>RAM), </a:t>
            </a:r>
            <a:r>
              <a:rPr lang="ru-RU" sz="1600" b="0" i="0" u="none" strike="noStrike" dirty="0">
                <a:effectLst/>
                <a:latin typeface="+mj-lt"/>
              </a:rPr>
              <a:t>стек, куча, подходы к управлению памятью</a:t>
            </a:r>
            <a:r>
              <a:rPr lang="en-US" sz="1600" dirty="0">
                <a:latin typeface="+mj-lt"/>
              </a:rPr>
              <a:t>, </a:t>
            </a:r>
            <a:r>
              <a:rPr lang="ru-RU" sz="1600" dirty="0">
                <a:latin typeface="+mj-lt"/>
              </a:rPr>
              <a:t>концепция </a:t>
            </a:r>
            <a:r>
              <a:rPr lang="en-US" sz="1600" dirty="0">
                <a:latin typeface="+mj-lt"/>
              </a:rPr>
              <a:t>Ownership)</a:t>
            </a:r>
            <a:endParaRPr lang="ru-RU" sz="1600" b="0" i="0" u="none" strike="noStrike" dirty="0"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Value</a:t>
            </a:r>
            <a:r>
              <a:rPr lang="en-US" sz="2500" dirty="0">
                <a:latin typeface="+mj-lt"/>
              </a:rPr>
              <a:t>/</a:t>
            </a:r>
            <a:r>
              <a:rPr lang="en" sz="2500" b="0" i="0" u="none" strike="noStrike" dirty="0">
                <a:effectLst/>
                <a:latin typeface="+mj-lt"/>
              </a:rPr>
              <a:t>Refence types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MRC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ARC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Weak, Strong, Unowned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Swift Object Lifecycle</a:t>
            </a:r>
          </a:p>
          <a:p>
            <a:r>
              <a:rPr lang="en" sz="2500" dirty="0">
                <a:latin typeface="+mj-lt"/>
              </a:rPr>
              <a:t>Run Loop</a:t>
            </a:r>
            <a:endParaRPr lang="ru-RU" sz="2500" dirty="0">
              <a:latin typeface="+mj-lt"/>
            </a:endParaRPr>
          </a:p>
          <a:p>
            <a:r>
              <a:rPr lang="en" sz="2500" b="0" i="0" u="none" strike="noStrike" dirty="0" err="1">
                <a:effectLst/>
                <a:latin typeface="+mj-lt"/>
              </a:rPr>
              <a:t>Autoreleasepool</a:t>
            </a:r>
            <a:endParaRPr lang="en" sz="2500" dirty="0">
              <a:latin typeface="+mj-lt"/>
            </a:endParaRPr>
          </a:p>
          <a:p>
            <a:r>
              <a:rPr lang="ru-RU" sz="2500" dirty="0">
                <a:latin typeface="+mj-lt"/>
              </a:rPr>
              <a:t>Вопросы с собеседований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" sz="2500" dirty="0">
                <a:latin typeface="+mj-lt"/>
              </a:rPr>
              <a:t>Unsafe types</a:t>
            </a:r>
            <a:br>
              <a:rPr lang="en" sz="2500" dirty="0">
                <a:latin typeface="+mj-lt"/>
              </a:rPr>
            </a:br>
            <a:endParaRPr lang="ru-RU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3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 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</a:t>
            </a:r>
            <a:r>
              <a:rPr lang="ru-RU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Оперативная память – </a:t>
            </a:r>
            <a:r>
              <a:rPr lang="en-US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RAM</a:t>
            </a:r>
            <a:r>
              <a:rPr lang="ru-RU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)</a:t>
            </a:r>
            <a:endParaRPr lang="ru-RU" sz="2500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solidFill>
                  <a:srgbClr val="FF0000"/>
                </a:solidFill>
                <a:latin typeface="+mj-lt"/>
              </a:rPr>
              <a:t>Управление памятью </a:t>
            </a:r>
            <a:r>
              <a:rPr lang="ru-RU" sz="2500" dirty="0">
                <a:latin typeface="+mj-lt"/>
              </a:rPr>
              <a:t>— является важной составляющей даже в современных реалиях, потому что </a:t>
            </a:r>
            <a:r>
              <a:rPr lang="ru-RU" sz="2500" dirty="0">
                <a:solidFill>
                  <a:srgbClr val="FF0000"/>
                </a:solidFill>
                <a:latin typeface="+mj-lt"/>
              </a:rPr>
              <a:t>неправильное использование может привести к долгой загрузке, а также к ошибкам в работе приложения</a:t>
            </a:r>
            <a:r>
              <a:rPr lang="ru-RU" sz="2500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ru-RU" sz="2500" dirty="0">
              <a:latin typeface="+mj-lt"/>
            </a:endParaRPr>
          </a:p>
          <a:p>
            <a:pPr algn="l"/>
            <a:r>
              <a:rPr lang="ru-RU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Когда программа выполняется</a:t>
            </a:r>
            <a:r>
              <a:rPr lang="ru-RU" sz="2500" b="0" i="0" u="none" strike="noStrike" dirty="0">
                <a:effectLst/>
                <a:latin typeface="+mj-lt"/>
              </a:rPr>
              <a:t> в операционный системе компьютера, </a:t>
            </a:r>
            <a:r>
              <a:rPr lang="ru-RU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она нуждается в доступе к оперативной памяти (</a:t>
            </a:r>
            <a:r>
              <a:rPr lang="en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RAM)</a:t>
            </a:r>
            <a:r>
              <a:rPr lang="en" sz="2500" b="0" i="0" u="none" strike="noStrike" dirty="0">
                <a:effectLst/>
                <a:latin typeface="+mj-lt"/>
              </a:rPr>
              <a:t> </a:t>
            </a:r>
            <a:r>
              <a:rPr lang="ru-RU" sz="2500" b="0" i="0" u="none" strike="noStrike" dirty="0">
                <a:effectLst/>
                <a:latin typeface="+mj-lt"/>
              </a:rPr>
              <a:t>для того, чтобы: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загружать свой </a:t>
            </a:r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собственный байт-код </a:t>
            </a:r>
            <a:r>
              <a:rPr lang="ru-RU" sz="1500" b="0" i="0" u="none" strike="noStrike" dirty="0">
                <a:effectLst/>
                <a:latin typeface="+mj-lt"/>
              </a:rPr>
              <a:t>для выполнения;</a:t>
            </a:r>
          </a:p>
          <a:p>
            <a:pPr lvl="1"/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хранить значения переменных и структуры данных</a:t>
            </a:r>
            <a:r>
              <a:rPr lang="ru-RU" sz="1500" b="0" i="0" u="none" strike="noStrike" dirty="0">
                <a:effectLst/>
                <a:latin typeface="+mj-lt"/>
              </a:rPr>
              <a:t>, которые используются в процессе работы;</a:t>
            </a:r>
          </a:p>
          <a:p>
            <a:pPr lvl="1"/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загружать внешние модули</a:t>
            </a:r>
            <a:r>
              <a:rPr lang="ru-RU" sz="1500" b="0" i="0" u="none" strike="noStrike" dirty="0">
                <a:effectLst/>
                <a:latin typeface="+mj-lt"/>
              </a:rPr>
              <a:t>, которые необходимы программе для выполнения задач.</a:t>
            </a:r>
          </a:p>
          <a:p>
            <a:pPr lvl="1"/>
            <a:r>
              <a:rPr lang="ru-RU" sz="1500" dirty="0">
                <a:latin typeface="+mj-lt"/>
              </a:rPr>
              <a:t>выделять </a:t>
            </a:r>
            <a:r>
              <a:rPr lang="ru-RU" sz="1500" b="0" i="0" u="none" strike="noStrike" dirty="0">
                <a:effectLst/>
                <a:latin typeface="+mj-lt"/>
              </a:rPr>
              <a:t>область в оп</a:t>
            </a:r>
            <a:r>
              <a:rPr lang="ru-RU" sz="1500" dirty="0">
                <a:latin typeface="+mj-lt"/>
              </a:rPr>
              <a:t>еративной памяти </a:t>
            </a:r>
            <a:r>
              <a:rPr lang="ru-RU" sz="1500" dirty="0">
                <a:solidFill>
                  <a:srgbClr val="FF0000"/>
                </a:solidFill>
                <a:latin typeface="+mj-lt"/>
              </a:rPr>
              <a:t>для стека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выделять область в оп</a:t>
            </a:r>
            <a:r>
              <a:rPr lang="ru-RU" sz="1500" dirty="0">
                <a:latin typeface="+mj-lt"/>
              </a:rPr>
              <a:t>еративной памяти </a:t>
            </a:r>
            <a:r>
              <a:rPr lang="ru-RU" sz="1500" dirty="0">
                <a:solidFill>
                  <a:srgbClr val="FF0000"/>
                </a:solidFill>
                <a:latin typeface="+mj-lt"/>
              </a:rPr>
              <a:t>для кучи</a:t>
            </a:r>
          </a:p>
          <a:p>
            <a:pPr marL="457200" lvl="1" indent="0">
              <a:buNone/>
            </a:pPr>
            <a:br>
              <a:rPr lang="ru-RU" sz="800" b="0" i="0" u="none" strike="noStrike" dirty="0">
                <a:solidFill>
                  <a:srgbClr val="FF0000"/>
                </a:solidFill>
                <a:effectLst/>
                <a:latin typeface="+mj-lt"/>
              </a:rPr>
            </a:br>
            <a:br>
              <a:rPr lang="ru-RU" sz="800" dirty="0">
                <a:solidFill>
                  <a:srgbClr val="FF0000"/>
                </a:solidFill>
                <a:latin typeface="+mj-lt"/>
              </a:rPr>
            </a:br>
            <a:endParaRPr lang="ru-RU" sz="8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3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(Стек)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07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500" dirty="0">
                <a:solidFill>
                  <a:srgbClr val="FF0000"/>
                </a:solidFill>
                <a:latin typeface="+mj-lt"/>
              </a:rPr>
              <a:t>Стек - </a:t>
            </a:r>
            <a:r>
              <a:rPr lang="ru-RU" sz="2500" dirty="0">
                <a:latin typeface="+mj-lt"/>
              </a:rPr>
              <a:t>п</a:t>
            </a:r>
            <a:r>
              <a:rPr lang="ru-RU" sz="2500" b="0" i="0" u="none" strike="noStrike" dirty="0">
                <a:effectLst/>
                <a:latin typeface="+mj-lt"/>
              </a:rPr>
              <a:t>еременные, выделенные в стеке, хранятся непосредственно в памяти, и доступ к этой памяти очень быстрый, и ее выделение определяется при компиляции программы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Стек используется для статичного выделения памяти. Он организован по принципу «последним пришёл — первым вышел» (</a:t>
            </a:r>
            <a:r>
              <a:rPr lang="en" sz="1500" b="1" i="0" u="none" strike="noStrike" dirty="0">
                <a:effectLst/>
                <a:latin typeface="-apple-system"/>
              </a:rPr>
              <a:t>LIFO</a:t>
            </a:r>
            <a:r>
              <a:rPr lang="en" sz="1500" b="0" i="0" u="none" strike="noStrike" dirty="0">
                <a:effectLst/>
                <a:latin typeface="-apple-system"/>
              </a:rPr>
              <a:t>). </a:t>
            </a:r>
            <a:r>
              <a:rPr lang="ru-RU" sz="1500" b="0" i="0" u="none" strike="noStrike" dirty="0">
                <a:effectLst/>
                <a:latin typeface="-apple-system"/>
              </a:rPr>
              <a:t>Можно представить стек как стопку книг — разрешено взаимодействовать только с самой верхней книгой: прочитать её или положить на неё новую.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Стек позволяет очень быстро выполнять операции с данными — все манипуляции производятся с «верхней книгой в стопке». Книга добавляется в самый верх, если нужно сохранить данные, либо берётся сверху, если данные требуется прочитать;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Существует ограничение в том, что данные, которые предполагается хранить в стеке, обязаны быть конечными и статичными — их размер должен быть известен ещё на этапе компиляции;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Каждый поток многопоточного приложения имеет доступ к своему собственному стеку;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Когда функция вызывается, все локальные экземпляры этой функции будут помещены в текущий стек. И как только функция вернется, все экземпляры будут удалены из стека.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Если размер вашего </a:t>
            </a:r>
            <a:r>
              <a:rPr lang="en" sz="1500" b="0" i="0" u="none" strike="noStrike" dirty="0">
                <a:effectLst/>
                <a:latin typeface="-apple-system"/>
              </a:rPr>
              <a:t>value type </a:t>
            </a:r>
            <a:r>
              <a:rPr lang="ru-RU" sz="1500" b="0" i="0" u="none" strike="noStrike" dirty="0">
                <a:effectLst/>
                <a:latin typeface="-apple-system"/>
              </a:rPr>
              <a:t>может быть определен во время компиляции или если ваш </a:t>
            </a:r>
            <a:r>
              <a:rPr lang="en" sz="1500" b="0" i="0" u="none" strike="noStrike" dirty="0">
                <a:effectLst/>
                <a:latin typeface="-apple-system"/>
              </a:rPr>
              <a:t>value type </a:t>
            </a:r>
            <a:r>
              <a:rPr lang="ru-RU" sz="1500" b="0" i="0" u="none" strike="noStrike" dirty="0">
                <a:effectLst/>
                <a:latin typeface="-apple-system"/>
              </a:rPr>
              <a:t>не содержит рекурсию на себя или не находится в ссылочном типе, тогда потребуется выделение стека.</a:t>
            </a:r>
          </a:p>
          <a:p>
            <a:pPr algn="l"/>
            <a:endParaRPr lang="ru-RU" sz="1500" dirty="0">
              <a:latin typeface="+mj-lt"/>
            </a:endParaRPr>
          </a:p>
          <a:p>
            <a:pPr marL="457200" lvl="1" indent="0">
              <a:buNone/>
            </a:pPr>
            <a:br>
              <a:rPr lang="ru-RU" sz="800" b="0" i="0" u="none" strike="noStrike" dirty="0">
                <a:solidFill>
                  <a:srgbClr val="FF0000"/>
                </a:solidFill>
                <a:effectLst/>
                <a:latin typeface="+mj-lt"/>
              </a:rPr>
            </a:br>
            <a:br>
              <a:rPr lang="ru-RU" sz="800" dirty="0">
                <a:solidFill>
                  <a:srgbClr val="FF0000"/>
                </a:solidFill>
                <a:latin typeface="+mj-lt"/>
              </a:rPr>
            </a:br>
            <a:endParaRPr lang="ru-RU" sz="8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(Куча)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rgbClr val="FF0000"/>
                </a:solidFill>
                <a:latin typeface="+mj-lt"/>
              </a:rPr>
              <a:t>Куча - </a:t>
            </a:r>
            <a:r>
              <a:rPr lang="ru-RU" sz="2500" b="0" i="0" u="none" strike="noStrike" dirty="0">
                <a:effectLst/>
                <a:latin typeface="+mj-lt"/>
              </a:rPr>
              <a:t>используется для динамического выделения памяти, однако, в отличие от стека, данные в куче первым делом требуется найти с помощью «оглавления». Можно представить, что куча это такая большая многоуровневая библиотека, в которой, следуя определённым инструкциям, можно найти необходимую книгу.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Операции на куче производятся несколько медленнее, чем на стеке, так как требуют дополнительного этапа для поиска данных;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В куче хранятся данные динамических размеров, например, список, в который можно добавлять произвольное количество элементов;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Куча общая для всех потоков приложения;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Вследствие динамической природы, куча нетривиальна в управлении и с ней возникает большинство всех проблем и ошибок, связанных с памятью. Способы решения этих проблем предоставляются языками программирования;</a:t>
            </a: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Ручное управление памятью</a:t>
            </a:r>
            <a:endParaRPr lang="ru-RU" sz="2500" dirty="0">
              <a:latin typeface="+mj-lt"/>
            </a:endParaRPr>
          </a:p>
          <a:p>
            <a:pPr lvl="1"/>
            <a:r>
              <a:rPr lang="ru-RU" sz="1600" b="0" i="0" u="none" strike="noStrike" dirty="0">
                <a:effectLst/>
                <a:latin typeface="+mj-lt"/>
              </a:rPr>
              <a:t>Язык не предоставляет механизмов для автоматического управления памятью. Выделение и освобождение памяти для создаваемых объектов остаётся полностью на совести разработчика.</a:t>
            </a:r>
            <a:endParaRPr lang="ru-RU" sz="2100" b="0" i="0" u="none" strike="noStrike" dirty="0">
              <a:effectLst/>
              <a:latin typeface="+mj-lt"/>
            </a:endParaRPr>
          </a:p>
          <a:p>
            <a:pPr marL="0" indent="0">
              <a:buNone/>
            </a:pPr>
            <a:br>
              <a:rPr lang="en" sz="1050" dirty="0">
                <a:latin typeface="+mj-lt"/>
              </a:rPr>
            </a:b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Сборщик мусора</a:t>
            </a:r>
          </a:p>
          <a:p>
            <a:pPr lvl="1"/>
            <a:r>
              <a:rPr lang="ru-RU" sz="1600" b="0" i="0" u="none" strike="noStrike" dirty="0">
                <a:effectLst/>
                <a:latin typeface="+mj-lt"/>
              </a:rPr>
              <a:t>Сборка мусора — это процесс автоматического управления памятью в куче, который заключается в поиске </a:t>
            </a:r>
            <a:r>
              <a:rPr lang="ru-RU" sz="1600" b="0" i="0" u="none" strike="noStrike" dirty="0" err="1">
                <a:effectLst/>
                <a:latin typeface="+mj-lt"/>
              </a:rPr>
              <a:t>неиспользующихся</a:t>
            </a:r>
            <a:r>
              <a:rPr lang="ru-RU" sz="1600" b="0" i="0" u="none" strike="noStrike" dirty="0">
                <a:effectLst/>
                <a:latin typeface="+mj-lt"/>
              </a:rPr>
              <a:t> участков памяти, которые ранее были заняты под нужды программы. Это один из наиболее популярных вариантов механизма для управления памятью в современных языках программирования. Подпрограмма сборки мусора обычно запускается в заранее определённые интервалы времени и бывает, что её запуск совпадает с </a:t>
            </a:r>
            <a:r>
              <a:rPr lang="ru-RU" sz="1600" b="0" i="0" u="none" strike="noStrike" dirty="0" err="1">
                <a:effectLst/>
                <a:latin typeface="+mj-lt"/>
              </a:rPr>
              <a:t>ресурсозатратными</a:t>
            </a:r>
            <a:r>
              <a:rPr lang="ru-RU" sz="1600" b="0" i="0" u="none" strike="noStrike" dirty="0">
                <a:effectLst/>
                <a:latin typeface="+mj-lt"/>
              </a:rPr>
              <a:t> процессами, в результате чего происходит задержка в работе приложения.</a:t>
            </a:r>
            <a:endParaRPr lang="ru-RU" sz="2100" b="0" i="0" u="none" strike="noStrike" dirty="0">
              <a:effectLst/>
              <a:latin typeface="+mj-lt"/>
            </a:endParaRPr>
          </a:p>
          <a:p>
            <a:pPr lvl="1"/>
            <a:r>
              <a:rPr lang="ru-RU" sz="2100" b="0" i="0" u="none" strike="noStrike" dirty="0">
                <a:effectLst/>
                <a:latin typeface="+mj-lt"/>
              </a:rPr>
              <a:t>Сборщик мусора на основе алгоритма пометок </a:t>
            </a:r>
            <a:r>
              <a:rPr lang="en" sz="2100" i="0" u="none" strike="noStrike" dirty="0">
                <a:effectLst/>
                <a:latin typeface="+mj-lt"/>
              </a:rPr>
              <a:t>(Mark &amp; Sweep) </a:t>
            </a:r>
            <a:endParaRPr lang="ru-RU" sz="2100" i="0" u="none" strike="noStrike" dirty="0">
              <a:effectLst/>
              <a:latin typeface="+mj-lt"/>
            </a:endParaRPr>
          </a:p>
          <a:p>
            <a:pPr lvl="2"/>
            <a:r>
              <a:rPr lang="ru-RU" sz="1600" b="0" i="0" u="none" strike="noStrike" dirty="0">
                <a:effectLst/>
                <a:latin typeface="+mj-lt"/>
              </a:rPr>
              <a:t>Это алгоритм, работа которого происходит в две фазы: первым делом он помечает объекты в памяти, на которые имеются ссылки, а затем освобождает память от объектов, которые пометки не получили.</a:t>
            </a:r>
            <a:endParaRPr lang="ru-RU" sz="1600" i="0" u="none" strike="noStrike" dirty="0">
              <a:effectLst/>
              <a:latin typeface="+mj-lt"/>
            </a:endParaRPr>
          </a:p>
          <a:p>
            <a:pPr lvl="1"/>
            <a:r>
              <a:rPr lang="ru-RU" sz="2100" b="0" i="0" u="none" strike="noStrike" dirty="0">
                <a:effectLst/>
                <a:latin typeface="+mj-lt"/>
              </a:rPr>
              <a:t>Сборщик мусора с подсчётом ссылок</a:t>
            </a:r>
          </a:p>
          <a:p>
            <a:pPr lvl="2"/>
            <a:r>
              <a:rPr lang="ru-RU" sz="1600" b="0" i="0" u="none" strike="noStrike" dirty="0">
                <a:effectLst/>
                <a:latin typeface="+mj-lt"/>
              </a:rPr>
              <a:t>Для каждого объекта в куче ведётся счётчик ссылок на него — если счётчик достигает нуля, то память высвобождается. Данный алгоритм в чистом виде не способен корректно обрабатывать циклические ссылки объекта на самого себя. Сборщик мусора с подсчётом ссылок, вместе с дополнительными ухищрениями для выявления и обработки циклических ссылок</a:t>
            </a:r>
          </a:p>
          <a:p>
            <a:pPr marL="0" indent="0">
              <a:buNone/>
            </a:pPr>
            <a:br>
              <a:rPr lang="en" sz="1050" dirty="0">
                <a:latin typeface="+mj-lt"/>
              </a:rPr>
            </a:b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37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Автоматический подсчёт ссылок (</a:t>
            </a:r>
            <a:r>
              <a:rPr lang="en" sz="2500" b="0" i="0" u="none" strike="noStrike" dirty="0">
                <a:effectLst/>
                <a:latin typeface="+mj-lt"/>
              </a:rPr>
              <a:t>ARC</a:t>
            </a:r>
            <a:r>
              <a:rPr lang="ru-RU" sz="2500" dirty="0">
                <a:latin typeface="+mj-lt"/>
              </a:rPr>
              <a:t>)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Данный подход весьма похож на сборку мусора с подсчётом ссылок, однако, вместо запуска процесса подсчёта в определённые интервалы времени, инструкции выделения и освобождения памяти вставляются на этапе компиляции прямо в байт-код. Когда же счётчик ссылок достигает нуля, память освобождается как часть нормального потока выполнения программы.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Автоматический подсчёт ссылок всё так же не позволяет обрабатывать циклические ссылки и требует от разработчика использования специальных ключевых слов для дополнительной обработки таких ситуаций.</a:t>
            </a:r>
          </a:p>
          <a:p>
            <a:pPr lvl="1"/>
            <a:br>
              <a:rPr lang="en" sz="100" dirty="0">
                <a:latin typeface="+mj-lt"/>
              </a:rPr>
            </a:br>
            <a:endParaRPr lang="ru-RU" sz="1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3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7B1D4-EDCE-0203-C500-1206B27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(Концепция </a:t>
            </a:r>
            <a:r>
              <a:rPr lang="en-US" sz="2500" dirty="0">
                <a:solidFill>
                  <a:srgbClr val="FFFF00"/>
                </a:solidFill>
              </a:rPr>
              <a:t>Ownership</a:t>
            </a:r>
            <a:r>
              <a:rPr lang="ru-RU" sz="2500" dirty="0">
                <a:solidFill>
                  <a:srgbClr val="FFFF00"/>
                </a:solidFill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D352F-9389-5675-B04D-DEC8EFFE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Ownership – </a:t>
            </a:r>
            <a:r>
              <a:rPr lang="ru-RU" sz="2500" dirty="0">
                <a:latin typeface="+mj-lt"/>
              </a:rPr>
              <a:t>право собственности</a:t>
            </a:r>
          </a:p>
          <a:p>
            <a:r>
              <a:rPr lang="ru-RU" sz="2500" dirty="0">
                <a:latin typeface="+mj-lt"/>
              </a:rPr>
              <a:t>О</a:t>
            </a:r>
            <a:r>
              <a:rPr lang="ru-RU" sz="2500" b="0" i="0" u="none" strike="noStrike" dirty="0">
                <a:effectLst/>
                <a:latin typeface="+mj-lt"/>
              </a:rPr>
              <a:t>сновные идеи этой концепции: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Каждое значение в памяти должно иметь только одну переменную-владельца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Когда владелец уходит из области выполнения, память сразу же освобождается. (Можно сказать, что это примерно как подсчёт ссылок на этапе компиляции).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Каждая часть кода несет ответственность за то, чтобы в конечном итоге вызвать уничтожение объекта</a:t>
            </a:r>
          </a:p>
          <a:p>
            <a:r>
              <a:rPr lang="ru-RU" sz="2500" b="0" i="0" u="none" strike="noStrike" dirty="0">
                <a:effectLst/>
                <a:latin typeface="+mj-lt"/>
              </a:rPr>
              <a:t>В некоторых языках она </a:t>
            </a:r>
            <a:r>
              <a:rPr lang="ru-RU" sz="2500" dirty="0">
                <a:latin typeface="+mj-lt"/>
              </a:rPr>
              <a:t>явно контролируется программистами, в некоторых частично, в </a:t>
            </a:r>
            <a:r>
              <a:rPr lang="en" sz="2500" b="0" i="0" u="none" strike="noStrike" dirty="0">
                <a:effectLst/>
                <a:latin typeface="+mj-lt"/>
              </a:rPr>
              <a:t>Swift </a:t>
            </a:r>
            <a:r>
              <a:rPr lang="ru-RU" sz="2500" b="0" i="0" u="none" strike="noStrike" dirty="0">
                <a:effectLst/>
                <a:latin typeface="+mj-lt"/>
              </a:rPr>
              <a:t>уже есть система владения, но она «под прикрытием»: это деталь реализации, на которую программисты не могут повлиять</a:t>
            </a:r>
          </a:p>
          <a:p>
            <a:pPr lvl="1"/>
            <a:endParaRPr lang="ru-RU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85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1041</Words>
  <Application>Microsoft Macintosh PowerPoint</Application>
  <PresentationFormat>Широкоэкранный</PresentationFormat>
  <Paragraphs>79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Тема Office</vt:lpstr>
      <vt:lpstr>Управление памятью в языке Swift</vt:lpstr>
      <vt:lpstr>Структура доклада</vt:lpstr>
      <vt:lpstr>Управление памятью в современных ЯП  (Оперативная память – RAM)</vt:lpstr>
      <vt:lpstr>Управление памятью в современных ЯП (Стек)</vt:lpstr>
      <vt:lpstr>Управление памятью в современных ЯП (Куча)</vt:lpstr>
      <vt:lpstr>Управление памятью в современных ЯП (Подходы к управлению памятью)</vt:lpstr>
      <vt:lpstr>Управление памятью в современных ЯП (Подходы к управлению памятью)</vt:lpstr>
      <vt:lpstr>Управление памятью в современных ЯП (Подходы к управлению памятью)</vt:lpstr>
      <vt:lpstr>Управление памятью в современных ЯП (Концепция Ownership)</vt:lpstr>
      <vt:lpstr>Value/Reference types</vt:lpstr>
      <vt:lpstr>MRC</vt:lpstr>
      <vt:lpstr>ARC</vt:lpstr>
      <vt:lpstr>Weak, Strong, Unowned</vt:lpstr>
      <vt:lpstr>Swift Object Lifecycle</vt:lpstr>
      <vt:lpstr>Run Loop</vt:lpstr>
      <vt:lpstr>Autoreleasepool</vt:lpstr>
      <vt:lpstr>Вопросы с собеседований</vt:lpstr>
      <vt:lpstr>Вопросы с собеседований</vt:lpstr>
      <vt:lpstr>Вопросы с собеседований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22</cp:revision>
  <dcterms:created xsi:type="dcterms:W3CDTF">2023-01-20T09:26:55Z</dcterms:created>
  <dcterms:modified xsi:type="dcterms:W3CDTF">2023-01-20T14:54:02Z</dcterms:modified>
</cp:coreProperties>
</file>