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5d86aa4b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5d86aa4b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5d86aa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5d86aa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5d86aa4b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5d86aa4b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5d86aa4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5d86aa4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d86aa4b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d86aa4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5d86aa4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5d86aa4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5d86aa4b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5d86aa4b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5d86aa4b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5d86aa4b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5d86aa4b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5d86aa4b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abrown2404/Team-8-HOW-games" TargetMode="External"/><Relationship Id="rId4" Type="http://schemas.openxmlformats.org/officeDocument/2006/relationships/hyperlink" Target="https://github.com/abrown2404/Team-8-HOW-ga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AcKCn9xDrTw"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8 - </a:t>
            </a:r>
            <a:r>
              <a:rPr lang="en"/>
              <a:t>History of Open World Game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480"/>
              <a:t>By: Aidan Brown, Brandon Leung, Rudhnan Habib, Luke Magnotta</a:t>
            </a:r>
            <a:endParaRPr sz="14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87900" y="4467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Contribution</a:t>
            </a:r>
            <a:endParaRPr/>
          </a:p>
        </p:txBody>
      </p:sp>
      <p:sp>
        <p:nvSpPr>
          <p:cNvPr id="240" name="Google Shape;240;p22"/>
          <p:cNvSpPr txBox="1"/>
          <p:nvPr>
            <p:ph type="title"/>
          </p:nvPr>
        </p:nvSpPr>
        <p:spPr>
          <a:xfrm>
            <a:off x="220825" y="4789700"/>
            <a:ext cx="8368200" cy="409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000">
                <a:solidFill>
                  <a:schemeClr val="accent5"/>
                </a:solidFill>
              </a:rPr>
              <a:t>Github Repository:</a:t>
            </a:r>
            <a:r>
              <a:rPr lang="en" sz="2000" u="sng">
                <a:solidFill>
                  <a:schemeClr val="accent5"/>
                </a:solidFill>
                <a:hlinkClick r:id="rId3">
                  <a:extLst>
                    <a:ext uri="{A12FA001-AC4F-418D-AE19-62706E023703}">
                      <ahyp:hlinkClr val="tx"/>
                    </a:ext>
                  </a:extLst>
                </a:hlinkClick>
              </a:rPr>
              <a:t> </a:t>
            </a:r>
            <a:r>
              <a:rPr b="1" lang="en" sz="2000" u="sng">
                <a:solidFill>
                  <a:schemeClr val="accent5"/>
                </a:solidFill>
                <a:hlinkClick r:id="rId4">
                  <a:extLst>
                    <a:ext uri="{A12FA001-AC4F-418D-AE19-62706E023703}">
                      <ahyp:hlinkClr val="tx"/>
                    </a:ext>
                  </a:extLst>
                </a:hlinkClick>
              </a:rPr>
              <a:t>https://github.com/abrown2404/Team-8-HOW-games</a:t>
            </a:r>
            <a:endParaRPr b="1" sz="2000">
              <a:solidFill>
                <a:schemeClr val="accent5"/>
              </a:solidFill>
            </a:endParaRPr>
          </a:p>
          <a:p>
            <a:pPr indent="0" lvl="0" marL="0" rtl="0" algn="l">
              <a:spcBef>
                <a:spcPts val="0"/>
              </a:spcBef>
              <a:spcAft>
                <a:spcPts val="0"/>
              </a:spcAft>
              <a:buNone/>
            </a:pPr>
            <a:r>
              <a:rPr b="1" lang="en" sz="2000">
                <a:solidFill>
                  <a:schemeClr val="accent5"/>
                </a:solidFill>
              </a:rPr>
              <a:t>Tested on Google Chrome &amp; Brave</a:t>
            </a:r>
            <a:endParaRPr b="1" sz="2000">
              <a:solidFill>
                <a:schemeClr val="accent5"/>
              </a:solidFill>
            </a:endParaRPr>
          </a:p>
        </p:txBody>
      </p:sp>
      <p:sp>
        <p:nvSpPr>
          <p:cNvPr id="241" name="Google Shape;241;p22"/>
          <p:cNvSpPr txBox="1"/>
          <p:nvPr/>
        </p:nvSpPr>
        <p:spPr>
          <a:xfrm>
            <a:off x="345550" y="1382225"/>
            <a:ext cx="8368200" cy="29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Aidan Brown: </a:t>
            </a:r>
            <a:r>
              <a:rPr lang="en" sz="1500">
                <a:solidFill>
                  <a:schemeClr val="dk1"/>
                </a:solidFill>
                <a:latin typeface="Roboto"/>
                <a:ea typeface="Roboto"/>
                <a:cs typeface="Roboto"/>
                <a:sym typeface="Roboto"/>
              </a:rPr>
              <a:t>Made template for html subpages, made css stylesheet for subpages, helped with implementation within the index page, responsible for TOTK, BOTW, OOT, Zelda, and Elden Ring subpages.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Brandon Leung: </a:t>
            </a:r>
            <a:r>
              <a:rPr lang="en" sz="1500">
                <a:solidFill>
                  <a:schemeClr val="dk1"/>
                </a:solidFill>
                <a:latin typeface="Roboto"/>
                <a:ea typeface="Roboto"/>
                <a:cs typeface="Roboto"/>
                <a:sym typeface="Roboto"/>
              </a:rPr>
              <a:t>Implemented HTML, CSS structure for the index page. Implemented the JS structure for the Random Game Button and Slideshow..</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Rudhnan Habib: </a:t>
            </a:r>
            <a:r>
              <a:rPr lang="en" sz="1500">
                <a:solidFill>
                  <a:schemeClr val="dk1"/>
                </a:solidFill>
                <a:latin typeface="Roboto"/>
                <a:ea typeface="Roboto"/>
                <a:cs typeface="Roboto"/>
                <a:sym typeface="Roboto"/>
              </a:rPr>
              <a:t>Made and designed presentations (DOM Diagram,etc.), helped with implementing list of games, </a:t>
            </a:r>
            <a:r>
              <a:rPr lang="en" sz="1500">
                <a:solidFill>
                  <a:schemeClr val="dk1"/>
                </a:solidFill>
                <a:latin typeface="Roboto"/>
                <a:ea typeface="Roboto"/>
                <a:cs typeface="Roboto"/>
                <a:sym typeface="Roboto"/>
              </a:rPr>
              <a:t>collaborated on ideas from inception.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Luke Magnotta: </a:t>
            </a:r>
            <a:r>
              <a:rPr lang="en" sz="1500">
                <a:solidFill>
                  <a:schemeClr val="dk1"/>
                </a:solidFill>
                <a:latin typeface="Roboto"/>
                <a:ea typeface="Roboto"/>
                <a:cs typeface="Roboto"/>
                <a:sym typeface="Roboto"/>
              </a:rPr>
              <a:t>Made general outline of what games would be covered, responsible for Adventure, Super Metroid, Symphony of the Night, Mario 64, Banjo-Kazooie, Minecraft, No Man’s Sky, Spiderman, and Witcher 3 subpages</a:t>
            </a:r>
            <a:endParaRPr sz="15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70" name="Google Shape;70;p14"/>
          <p:cNvSpPr txBox="1"/>
          <p:nvPr/>
        </p:nvSpPr>
        <p:spPr>
          <a:xfrm>
            <a:off x="435925" y="1175375"/>
            <a:ext cx="8368200" cy="3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This website will outline the history of open world games, from the first non-linear adventures on Atari in the early 80s to massive modern games like Starfield and Tears of the Kingdom.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Users navigate through our index page, which includes a revolving carousel of images of all featured games, right next to a button that will take the user to a random subpage.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Right under that is our websites main focus, the timeline. It presents in order of release every game on the page, which are all games that impacted the open world genre in some way.</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Once an image for a game is clicked, the user is brought to that games subpage. There, the user can read more about the game, view an image from the game, and click on a link that brings them to an external website featuring more information about the game.</a:t>
            </a:r>
            <a:endParaRPr sz="15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Preliminary Sketch</a:t>
            </a:r>
            <a:endParaRPr/>
          </a:p>
        </p:txBody>
      </p:sp>
      <p:sp>
        <p:nvSpPr>
          <p:cNvPr id="76" name="Google Shape;76;p15"/>
          <p:cNvSpPr txBox="1"/>
          <p:nvPr/>
        </p:nvSpPr>
        <p:spPr>
          <a:xfrm>
            <a:off x="931575" y="3548625"/>
            <a:ext cx="2724600" cy="491700"/>
          </a:xfrm>
          <a:prstGeom prst="rect">
            <a:avLst/>
          </a:prstGeom>
          <a:noFill/>
          <a:ln>
            <a:noFill/>
          </a:ln>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Sketch for Main Page</a:t>
            </a:r>
            <a:endParaRPr sz="3000">
              <a:solidFill>
                <a:srgbClr val="FFFFFF"/>
              </a:solidFill>
              <a:latin typeface="Roboto Slab"/>
              <a:ea typeface="Roboto Slab"/>
              <a:cs typeface="Roboto Slab"/>
              <a:sym typeface="Roboto Slab"/>
            </a:endParaRPr>
          </a:p>
        </p:txBody>
      </p:sp>
      <p:pic>
        <p:nvPicPr>
          <p:cNvPr id="77" name="Google Shape;77;p15"/>
          <p:cNvPicPr preferRelativeResize="0"/>
          <p:nvPr/>
        </p:nvPicPr>
        <p:blipFill>
          <a:blip r:embed="rId3">
            <a:alphaModFix/>
          </a:blip>
          <a:stretch>
            <a:fillRect/>
          </a:stretch>
        </p:blipFill>
        <p:spPr>
          <a:xfrm>
            <a:off x="122100" y="1234325"/>
            <a:ext cx="4343574" cy="2314300"/>
          </a:xfrm>
          <a:prstGeom prst="rect">
            <a:avLst/>
          </a:prstGeom>
          <a:noFill/>
          <a:ln>
            <a:noFill/>
          </a:ln>
          <a:effectLst>
            <a:outerShdw blurRad="57150" rotWithShape="0" algn="bl" dir="5400000" dist="19050">
              <a:srgbClr val="000000">
                <a:alpha val="50000"/>
              </a:srgbClr>
            </a:outerShdw>
          </a:effectLst>
        </p:spPr>
      </p:pic>
      <p:pic>
        <p:nvPicPr>
          <p:cNvPr id="78" name="Google Shape;78;p15"/>
          <p:cNvPicPr preferRelativeResize="0"/>
          <p:nvPr/>
        </p:nvPicPr>
        <p:blipFill>
          <a:blip r:embed="rId4">
            <a:alphaModFix/>
          </a:blip>
          <a:stretch>
            <a:fillRect/>
          </a:stretch>
        </p:blipFill>
        <p:spPr>
          <a:xfrm>
            <a:off x="4572000" y="1234325"/>
            <a:ext cx="4343574" cy="2314300"/>
          </a:xfrm>
          <a:prstGeom prst="rect">
            <a:avLst/>
          </a:prstGeom>
          <a:noFill/>
          <a:ln>
            <a:noFill/>
          </a:ln>
          <a:effectLst>
            <a:outerShdw blurRad="57150" rotWithShape="0" algn="bl" dir="5400000" dist="19050">
              <a:srgbClr val="000000">
                <a:alpha val="50000"/>
              </a:srgbClr>
            </a:outerShdw>
          </a:effectLst>
        </p:spPr>
      </p:pic>
      <p:sp>
        <p:nvSpPr>
          <p:cNvPr id="79" name="Google Shape;79;p15"/>
          <p:cNvSpPr txBox="1"/>
          <p:nvPr/>
        </p:nvSpPr>
        <p:spPr>
          <a:xfrm>
            <a:off x="5381488" y="3548625"/>
            <a:ext cx="2724600" cy="491700"/>
          </a:xfrm>
          <a:prstGeom prst="rect">
            <a:avLst/>
          </a:prstGeom>
          <a:noFill/>
          <a:ln>
            <a:noFill/>
          </a:ln>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3000">
                <a:solidFill>
                  <a:srgbClr val="FFFFFF"/>
                </a:solidFill>
                <a:latin typeface="Roboto Slab"/>
                <a:ea typeface="Roboto Slab"/>
                <a:cs typeface="Roboto Slab"/>
                <a:sym typeface="Roboto Slab"/>
              </a:rPr>
              <a:t>Sketch for Sub Pages</a:t>
            </a:r>
            <a:endParaRPr sz="3000">
              <a:solidFill>
                <a:srgbClr val="FFFFFF"/>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Demonstration</a:t>
            </a:r>
            <a:endParaRPr/>
          </a:p>
        </p:txBody>
      </p:sp>
      <p:pic>
        <p:nvPicPr>
          <p:cNvPr id="85" name="Google Shape;85;p16" title="TEAM8VIDEOunlisted">
            <a:hlinkClick r:id="rId3"/>
          </p:cNvPr>
          <p:cNvPicPr preferRelativeResize="0"/>
          <p:nvPr/>
        </p:nvPicPr>
        <p:blipFill>
          <a:blip r:embed="rId4">
            <a:alphaModFix/>
          </a:blip>
          <a:stretch>
            <a:fillRect/>
          </a:stretch>
        </p:blipFill>
        <p:spPr>
          <a:xfrm>
            <a:off x="2574275" y="1543538"/>
            <a:ext cx="4147500" cy="233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HTML5</a:t>
            </a:r>
            <a:endParaRPr/>
          </a:p>
        </p:txBody>
      </p:sp>
      <p:sp>
        <p:nvSpPr>
          <p:cNvPr id="91" name="Google Shape;91;p17"/>
          <p:cNvSpPr txBox="1"/>
          <p:nvPr>
            <p:ph idx="1" type="body"/>
          </p:nvPr>
        </p:nvSpPr>
        <p:spPr>
          <a:xfrm>
            <a:off x="387900" y="1489825"/>
            <a:ext cx="8368200" cy="185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Main Page</a:t>
            </a:r>
            <a:endParaRPr/>
          </a:p>
          <a:p>
            <a:pPr indent="-334327" lvl="0" marL="457200" rtl="0" algn="l">
              <a:spcBef>
                <a:spcPts val="1200"/>
              </a:spcBef>
              <a:spcAft>
                <a:spcPts val="0"/>
              </a:spcAft>
              <a:buSzPct val="100000"/>
              <a:buChar char="●"/>
            </a:pPr>
            <a:r>
              <a:rPr lang="en"/>
              <a:t>The main page was split up into separate divs for the header, slideshow, and timeline. With both the slideshow and timeline having sub-divs for their respective elements. The main elements used within those divs consisted of h1, h3, a, &amp; img. Each of the timeline elements contained a image of the games cover art and a h3 displaying the date or year of the game’s first release.</a:t>
            </a:r>
            <a:endParaRPr/>
          </a:p>
        </p:txBody>
      </p:sp>
      <p:sp>
        <p:nvSpPr>
          <p:cNvPr id="92" name="Google Shape;92;p17"/>
          <p:cNvSpPr txBox="1"/>
          <p:nvPr>
            <p:ph idx="1" type="body"/>
          </p:nvPr>
        </p:nvSpPr>
        <p:spPr>
          <a:xfrm>
            <a:off x="387900" y="3104200"/>
            <a:ext cx="8368200" cy="185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Sub page</a:t>
            </a:r>
            <a:endParaRPr/>
          </a:p>
          <a:p>
            <a:pPr indent="-334327" lvl="0" marL="457200" rtl="0" algn="l">
              <a:spcBef>
                <a:spcPts val="1200"/>
              </a:spcBef>
              <a:spcAft>
                <a:spcPts val="0"/>
              </a:spcAft>
              <a:buSzPct val="100000"/>
              <a:buChar char="●"/>
            </a:pPr>
            <a:r>
              <a:rPr lang="en"/>
              <a:t>The main elements we used for the sub pages in regards to HTML were h1, h3, p, img, and a. These were all used to display information about the subpages given game, like screenshots and a information about a games release and insights on its impacts. Divs were used to organize the page itself and to help with the styling before css was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cxnSp>
        <p:nvCxnSpPr>
          <p:cNvPr id="97" name="Google Shape;97;p18"/>
          <p:cNvCxnSpPr>
            <a:stCxn id="98" idx="2"/>
            <a:endCxn id="99" idx="0"/>
          </p:cNvCxnSpPr>
          <p:nvPr/>
        </p:nvCxnSpPr>
        <p:spPr>
          <a:xfrm>
            <a:off x="6427185" y="2267415"/>
            <a:ext cx="1910700" cy="855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0" name="Google Shape;100;p18"/>
          <p:cNvCxnSpPr>
            <a:stCxn id="101" idx="2"/>
          </p:cNvCxnSpPr>
          <p:nvPr/>
        </p:nvCxnSpPr>
        <p:spPr>
          <a:xfrm>
            <a:off x="6282846" y="3305754"/>
            <a:ext cx="359400" cy="2322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2" name="Google Shape;102;p18"/>
          <p:cNvCxnSpPr>
            <a:stCxn id="101" idx="2"/>
          </p:cNvCxnSpPr>
          <p:nvPr/>
        </p:nvCxnSpPr>
        <p:spPr>
          <a:xfrm flipH="1">
            <a:off x="6166446" y="3305754"/>
            <a:ext cx="116400" cy="192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3" name="Google Shape;103;p18"/>
          <p:cNvCxnSpPr>
            <a:endCxn id="101" idx="0"/>
          </p:cNvCxnSpPr>
          <p:nvPr/>
        </p:nvCxnSpPr>
        <p:spPr>
          <a:xfrm flipH="1">
            <a:off x="6282846" y="2739354"/>
            <a:ext cx="3000" cy="189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4" name="Google Shape;104;p18"/>
          <p:cNvCxnSpPr>
            <a:endCxn id="105" idx="0"/>
          </p:cNvCxnSpPr>
          <p:nvPr/>
        </p:nvCxnSpPr>
        <p:spPr>
          <a:xfrm flipH="1">
            <a:off x="6282846" y="2190831"/>
            <a:ext cx="3000" cy="189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6" name="Google Shape;106;p18"/>
          <p:cNvCxnSpPr>
            <a:endCxn id="107" idx="2"/>
          </p:cNvCxnSpPr>
          <p:nvPr/>
        </p:nvCxnSpPr>
        <p:spPr>
          <a:xfrm rot="10800000">
            <a:off x="4569428" y="1697574"/>
            <a:ext cx="1616400" cy="2703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08" name="Google Shape;108;p18"/>
          <p:cNvCxnSpPr>
            <a:endCxn id="109" idx="0"/>
          </p:cNvCxnSpPr>
          <p:nvPr/>
        </p:nvCxnSpPr>
        <p:spPr>
          <a:xfrm flipH="1">
            <a:off x="2694059" y="2106697"/>
            <a:ext cx="21090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0" name="Google Shape;110;p18"/>
          <p:cNvCxnSpPr>
            <a:stCxn id="111" idx="2"/>
            <a:endCxn id="112" idx="0"/>
          </p:cNvCxnSpPr>
          <p:nvPr/>
        </p:nvCxnSpPr>
        <p:spPr>
          <a:xfrm flipH="1">
            <a:off x="2010256" y="2138390"/>
            <a:ext cx="2481300" cy="10977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3" name="Google Shape;113;p18"/>
          <p:cNvCxnSpPr>
            <a:stCxn id="111" idx="2"/>
            <a:endCxn id="114" idx="0"/>
          </p:cNvCxnSpPr>
          <p:nvPr/>
        </p:nvCxnSpPr>
        <p:spPr>
          <a:xfrm flipH="1">
            <a:off x="2724256" y="2138390"/>
            <a:ext cx="1767300" cy="10206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5" name="Google Shape;115;p18"/>
          <p:cNvCxnSpPr/>
          <p:nvPr/>
        </p:nvCxnSpPr>
        <p:spPr>
          <a:xfrm flipH="1">
            <a:off x="3601879" y="2677611"/>
            <a:ext cx="863700" cy="363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6" name="Google Shape;116;p18"/>
          <p:cNvCxnSpPr>
            <a:endCxn id="117" idx="0"/>
          </p:cNvCxnSpPr>
          <p:nvPr/>
        </p:nvCxnSpPr>
        <p:spPr>
          <a:xfrm flipH="1">
            <a:off x="4486030" y="2106966"/>
            <a:ext cx="39300" cy="273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18" name="Google Shape;118;p18"/>
          <p:cNvCxnSpPr>
            <a:stCxn id="107" idx="2"/>
            <a:endCxn id="119" idx="1"/>
          </p:cNvCxnSpPr>
          <p:nvPr/>
        </p:nvCxnSpPr>
        <p:spPr>
          <a:xfrm flipH="1">
            <a:off x="2521628" y="1697574"/>
            <a:ext cx="2047800" cy="291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20" name="Google Shape;120;p18"/>
          <p:cNvCxnSpPr>
            <a:stCxn id="107" idx="2"/>
            <a:endCxn id="111" idx="0"/>
          </p:cNvCxnSpPr>
          <p:nvPr/>
        </p:nvCxnSpPr>
        <p:spPr>
          <a:xfrm flipH="1">
            <a:off x="4491428" y="1697574"/>
            <a:ext cx="78000" cy="142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21" name="Google Shape;121;p18"/>
          <p:cNvCxnSpPr>
            <a:stCxn id="107" idx="2"/>
            <a:endCxn id="122" idx="2"/>
          </p:cNvCxnSpPr>
          <p:nvPr/>
        </p:nvCxnSpPr>
        <p:spPr>
          <a:xfrm rot="10800000">
            <a:off x="3854228" y="1069674"/>
            <a:ext cx="715200" cy="627900"/>
          </a:xfrm>
          <a:prstGeom prst="straightConnector1">
            <a:avLst/>
          </a:prstGeom>
          <a:noFill/>
          <a:ln cap="flat" cmpd="sng" w="381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23" name="Google Shape;123;p18"/>
          <p:cNvCxnSpPr/>
          <p:nvPr/>
        </p:nvCxnSpPr>
        <p:spPr>
          <a:xfrm flipH="1" rot="10800000">
            <a:off x="1145279" y="1009945"/>
            <a:ext cx="2208000" cy="801000"/>
          </a:xfrm>
          <a:prstGeom prst="straightConnector1">
            <a:avLst/>
          </a:prstGeom>
          <a:noFill/>
          <a:ln cap="flat" cmpd="sng" w="381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24" name="Google Shape;124;p18"/>
          <p:cNvSpPr txBox="1"/>
          <p:nvPr>
            <p:ph type="title"/>
          </p:nvPr>
        </p:nvSpPr>
        <p:spPr>
          <a:xfrm>
            <a:off x="0" y="0"/>
            <a:ext cx="3166800" cy="8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t>DOM Diagram</a:t>
            </a:r>
            <a:endParaRPr sz="2600"/>
          </a:p>
          <a:p>
            <a:pPr indent="0" lvl="0" marL="0" rtl="0" algn="l">
              <a:spcBef>
                <a:spcPts val="0"/>
              </a:spcBef>
              <a:spcAft>
                <a:spcPts val="0"/>
              </a:spcAft>
              <a:buNone/>
            </a:pPr>
            <a:r>
              <a:rPr lang="en" sz="1144"/>
              <a:t>(Main Page)</a:t>
            </a:r>
            <a:endParaRPr sz="1144"/>
          </a:p>
        </p:txBody>
      </p:sp>
      <p:sp>
        <p:nvSpPr>
          <p:cNvPr id="122" name="Google Shape;122;p18"/>
          <p:cNvSpPr/>
          <p:nvPr/>
        </p:nvSpPr>
        <p:spPr>
          <a:xfrm>
            <a:off x="3064029" y="722050"/>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&lt;html&gt; (root element) </a:t>
            </a:r>
            <a:endParaRPr sz="1000">
              <a:solidFill>
                <a:schemeClr val="lt1"/>
              </a:solidFill>
              <a:latin typeface="Roboto Slab"/>
              <a:ea typeface="Roboto Slab"/>
              <a:cs typeface="Roboto Slab"/>
              <a:sym typeface="Roboto Slab"/>
            </a:endParaRPr>
          </a:p>
        </p:txBody>
      </p:sp>
      <p:sp>
        <p:nvSpPr>
          <p:cNvPr id="125" name="Google Shape;125;p18"/>
          <p:cNvSpPr/>
          <p:nvPr/>
        </p:nvSpPr>
        <p:spPr>
          <a:xfrm>
            <a:off x="367500" y="1657521"/>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&lt;head&gt; (element) </a:t>
            </a:r>
            <a:endParaRPr sz="1000">
              <a:solidFill>
                <a:schemeClr val="lt1"/>
              </a:solidFill>
              <a:latin typeface="Roboto Slab"/>
              <a:ea typeface="Roboto Slab"/>
              <a:cs typeface="Roboto Slab"/>
              <a:sym typeface="Roboto Slab"/>
            </a:endParaRPr>
          </a:p>
        </p:txBody>
      </p:sp>
      <p:sp>
        <p:nvSpPr>
          <p:cNvPr id="126" name="Google Shape;126;p18"/>
          <p:cNvSpPr/>
          <p:nvPr/>
        </p:nvSpPr>
        <p:spPr>
          <a:xfrm>
            <a:off x="367500" y="2287647"/>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&lt;title&gt; (HowGames) </a:t>
            </a:r>
            <a:endParaRPr sz="1000">
              <a:solidFill>
                <a:schemeClr val="lt1"/>
              </a:solidFill>
              <a:latin typeface="Roboto Slab"/>
              <a:ea typeface="Roboto Slab"/>
              <a:cs typeface="Roboto Slab"/>
              <a:sym typeface="Roboto Slab"/>
            </a:endParaRPr>
          </a:p>
        </p:txBody>
      </p:sp>
      <p:sp>
        <p:nvSpPr>
          <p:cNvPr id="127" name="Google Shape;127;p18"/>
          <p:cNvSpPr/>
          <p:nvPr/>
        </p:nvSpPr>
        <p:spPr>
          <a:xfrm>
            <a:off x="373435" y="2859338"/>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chemeClr val="lt1"/>
                </a:solidFill>
                <a:latin typeface="Roboto Slab"/>
                <a:ea typeface="Roboto Slab"/>
                <a:cs typeface="Roboto Slab"/>
                <a:sym typeface="Roboto Slab"/>
              </a:rPr>
              <a:t>&lt;link&gt; (rel= “stylesheet”, href=’./css/ IndexPageStyleSheet.css) </a:t>
            </a:r>
            <a:endParaRPr b="1" sz="600">
              <a:solidFill>
                <a:schemeClr val="lt1"/>
              </a:solidFill>
              <a:latin typeface="Roboto Slab"/>
              <a:ea typeface="Roboto Slab"/>
              <a:cs typeface="Roboto Slab"/>
              <a:sym typeface="Roboto Slab"/>
            </a:endParaRPr>
          </a:p>
        </p:txBody>
      </p:sp>
      <p:cxnSp>
        <p:nvCxnSpPr>
          <p:cNvPr id="128" name="Google Shape;128;p18"/>
          <p:cNvCxnSpPr>
            <a:stCxn id="125" idx="2"/>
            <a:endCxn id="126" idx="0"/>
          </p:cNvCxnSpPr>
          <p:nvPr/>
        </p:nvCxnSpPr>
        <p:spPr>
          <a:xfrm>
            <a:off x="1157550" y="2005221"/>
            <a:ext cx="0" cy="2823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29" name="Google Shape;129;p18"/>
          <p:cNvCxnSpPr>
            <a:stCxn id="126" idx="2"/>
            <a:endCxn id="127" idx="0"/>
          </p:cNvCxnSpPr>
          <p:nvPr/>
        </p:nvCxnSpPr>
        <p:spPr>
          <a:xfrm>
            <a:off x="1157550" y="2635347"/>
            <a:ext cx="6000" cy="224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07" name="Google Shape;107;p18"/>
          <p:cNvSpPr/>
          <p:nvPr/>
        </p:nvSpPr>
        <p:spPr>
          <a:xfrm>
            <a:off x="3779378" y="1349874"/>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&lt;body&gt; (element) </a:t>
            </a:r>
            <a:endParaRPr sz="1000">
              <a:solidFill>
                <a:schemeClr val="lt1"/>
              </a:solidFill>
              <a:latin typeface="Roboto Slab"/>
              <a:ea typeface="Roboto Slab"/>
              <a:cs typeface="Roboto Slab"/>
              <a:sym typeface="Roboto Slab"/>
            </a:endParaRPr>
          </a:p>
        </p:txBody>
      </p:sp>
      <p:sp>
        <p:nvSpPr>
          <p:cNvPr id="119" name="Google Shape;119;p18"/>
          <p:cNvSpPr/>
          <p:nvPr/>
        </p:nvSpPr>
        <p:spPr>
          <a:xfrm>
            <a:off x="2521678" y="1840472"/>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&lt;div.header&gt; </a:t>
            </a:r>
            <a:endParaRPr sz="1000">
              <a:solidFill>
                <a:schemeClr val="lt1"/>
              </a:solidFill>
              <a:latin typeface="Roboto Slab"/>
              <a:ea typeface="Roboto Slab"/>
              <a:cs typeface="Roboto Slab"/>
              <a:sym typeface="Roboto Slab"/>
            </a:endParaRPr>
          </a:p>
        </p:txBody>
      </p:sp>
      <p:sp>
        <p:nvSpPr>
          <p:cNvPr id="111" name="Google Shape;111;p18"/>
          <p:cNvSpPr/>
          <p:nvPr/>
        </p:nvSpPr>
        <p:spPr>
          <a:xfrm>
            <a:off x="3844606" y="1840490"/>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&lt;div.slideshow&gt;</a:t>
            </a:r>
            <a:endParaRPr sz="1000">
              <a:solidFill>
                <a:schemeClr val="lt1"/>
              </a:solidFill>
              <a:latin typeface="Roboto Slab"/>
              <a:ea typeface="Roboto Slab"/>
              <a:cs typeface="Roboto Slab"/>
              <a:sym typeface="Roboto Slab"/>
            </a:endParaRPr>
          </a:p>
        </p:txBody>
      </p:sp>
      <p:sp>
        <p:nvSpPr>
          <p:cNvPr id="109" name="Google Shape;109;p18"/>
          <p:cNvSpPr/>
          <p:nvPr/>
        </p:nvSpPr>
        <p:spPr>
          <a:xfrm>
            <a:off x="1993559" y="234849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chemeClr val="lt1"/>
                </a:solidFill>
                <a:latin typeface="Roboto Slab"/>
                <a:ea typeface="Roboto Slab"/>
                <a:cs typeface="Roboto Slab"/>
                <a:sym typeface="Roboto Slab"/>
              </a:rPr>
              <a:t>               </a:t>
            </a:r>
            <a:r>
              <a:rPr lang="en" sz="600">
                <a:solidFill>
                  <a:schemeClr val="lt1"/>
                </a:solidFill>
                <a:latin typeface="Roboto Slab"/>
                <a:ea typeface="Roboto Slab"/>
                <a:cs typeface="Roboto Slab"/>
                <a:sym typeface="Roboto Slab"/>
              </a:rPr>
              <a:t>&lt;h1&gt; (element)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“The History of Open World Games</a:t>
            </a:r>
            <a:endParaRPr sz="600">
              <a:solidFill>
                <a:schemeClr val="lt1"/>
              </a:solidFill>
              <a:latin typeface="Roboto Slab"/>
              <a:ea typeface="Roboto Slab"/>
              <a:cs typeface="Roboto Slab"/>
              <a:sym typeface="Roboto Slab"/>
            </a:endParaRPr>
          </a:p>
        </p:txBody>
      </p:sp>
      <p:sp>
        <p:nvSpPr>
          <p:cNvPr id="130" name="Google Shape;130;p18"/>
          <p:cNvSpPr/>
          <p:nvPr/>
        </p:nvSpPr>
        <p:spPr>
          <a:xfrm>
            <a:off x="3116643" y="3040641"/>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400">
                <a:solidFill>
                  <a:schemeClr val="lt1"/>
                </a:solidFill>
                <a:latin typeface="Roboto Slab"/>
                <a:ea typeface="Roboto Slab"/>
                <a:cs typeface="Roboto Slab"/>
                <a:sym typeface="Roboto Slab"/>
              </a:rPr>
              <a:t>&lt;div.</a:t>
            </a:r>
            <a:r>
              <a:rPr lang="en" sz="500">
                <a:solidFill>
                  <a:schemeClr val="lt1"/>
                </a:solidFill>
                <a:latin typeface="Roboto Slab"/>
                <a:ea typeface="Roboto Slab"/>
                <a:cs typeface="Roboto Slab"/>
                <a:sym typeface="Roboto Slab"/>
              </a:rPr>
              <a:t>class =</a:t>
            </a:r>
            <a:r>
              <a:rPr lang="en" sz="400">
                <a:solidFill>
                  <a:schemeClr val="lt1"/>
                </a:solidFill>
                <a:latin typeface="Roboto Slab"/>
                <a:ea typeface="Roboto Slab"/>
                <a:cs typeface="Roboto Slab"/>
                <a:sym typeface="Roboto Slab"/>
              </a:rPr>
              <a:t>mySlidesFade&gt;</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sp>
        <p:nvSpPr>
          <p:cNvPr id="131" name="Google Shape;131;p18"/>
          <p:cNvSpPr/>
          <p:nvPr/>
        </p:nvSpPr>
        <p:spPr>
          <a:xfrm>
            <a:off x="3116643" y="3640621"/>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&lt;a&gt; (Hyperlink)&lt;a&gt;</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cxnSp>
        <p:nvCxnSpPr>
          <p:cNvPr id="132" name="Google Shape;132;p18"/>
          <p:cNvCxnSpPr>
            <a:stCxn id="130" idx="2"/>
            <a:endCxn id="131" idx="0"/>
          </p:cNvCxnSpPr>
          <p:nvPr/>
        </p:nvCxnSpPr>
        <p:spPr>
          <a:xfrm>
            <a:off x="3440043" y="3338541"/>
            <a:ext cx="0" cy="302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33" name="Google Shape;133;p18"/>
          <p:cNvCxnSpPr/>
          <p:nvPr/>
        </p:nvCxnSpPr>
        <p:spPr>
          <a:xfrm>
            <a:off x="3453925" y="3938277"/>
            <a:ext cx="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34" name="Google Shape;134;p18"/>
          <p:cNvSpPr/>
          <p:nvPr/>
        </p:nvSpPr>
        <p:spPr>
          <a:xfrm>
            <a:off x="3116643" y="4180842"/>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&lt;img&gt;</a:t>
            </a:r>
            <a:endParaRPr sz="400">
              <a:solidFill>
                <a:schemeClr val="lt1"/>
              </a:solidFill>
              <a:latin typeface="Roboto Slab"/>
              <a:ea typeface="Roboto Slab"/>
              <a:cs typeface="Roboto Slab"/>
              <a:sym typeface="Roboto Slab"/>
            </a:endParaRPr>
          </a:p>
        </p:txBody>
      </p:sp>
      <p:cxnSp>
        <p:nvCxnSpPr>
          <p:cNvPr id="135" name="Google Shape;135;p18"/>
          <p:cNvCxnSpPr/>
          <p:nvPr/>
        </p:nvCxnSpPr>
        <p:spPr>
          <a:xfrm flipH="1">
            <a:off x="4303879" y="2677611"/>
            <a:ext cx="161700" cy="4146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36" name="Google Shape;136;p18"/>
          <p:cNvSpPr/>
          <p:nvPr/>
        </p:nvSpPr>
        <p:spPr>
          <a:xfrm>
            <a:off x="3818575" y="3092590"/>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400">
                <a:solidFill>
                  <a:schemeClr val="lt1"/>
                </a:solidFill>
                <a:latin typeface="Roboto Slab"/>
                <a:ea typeface="Roboto Slab"/>
                <a:cs typeface="Roboto Slab"/>
                <a:sym typeface="Roboto Slab"/>
              </a:rPr>
              <a:t>&lt;div.</a:t>
            </a:r>
            <a:r>
              <a:rPr lang="en" sz="500">
                <a:solidFill>
                  <a:schemeClr val="lt1"/>
                </a:solidFill>
                <a:latin typeface="Roboto Slab"/>
                <a:ea typeface="Roboto Slab"/>
                <a:cs typeface="Roboto Slab"/>
                <a:sym typeface="Roboto Slab"/>
              </a:rPr>
              <a:t>class =</a:t>
            </a:r>
            <a:r>
              <a:rPr lang="en" sz="400">
                <a:solidFill>
                  <a:schemeClr val="lt1"/>
                </a:solidFill>
                <a:latin typeface="Roboto Slab"/>
                <a:ea typeface="Roboto Slab"/>
                <a:cs typeface="Roboto Slab"/>
                <a:sym typeface="Roboto Slab"/>
              </a:rPr>
              <a:t>mySlidesFade&gt;</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sp>
        <p:nvSpPr>
          <p:cNvPr id="137" name="Google Shape;137;p18"/>
          <p:cNvSpPr/>
          <p:nvPr/>
        </p:nvSpPr>
        <p:spPr>
          <a:xfrm>
            <a:off x="3818575" y="3692570"/>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&lt;a&gt; (Hyperlink)</a:t>
            </a:r>
            <a:r>
              <a:rPr lang="en" sz="600">
                <a:solidFill>
                  <a:schemeClr val="lt1"/>
                </a:solidFill>
                <a:latin typeface="Roboto Slab"/>
                <a:ea typeface="Roboto Slab"/>
                <a:cs typeface="Roboto Slab"/>
                <a:sym typeface="Roboto Slab"/>
              </a:rPr>
              <a:t>&lt;a&gt;</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cxnSp>
        <p:nvCxnSpPr>
          <p:cNvPr id="138" name="Google Shape;138;p18"/>
          <p:cNvCxnSpPr>
            <a:stCxn id="136" idx="2"/>
            <a:endCxn id="137" idx="0"/>
          </p:cNvCxnSpPr>
          <p:nvPr/>
        </p:nvCxnSpPr>
        <p:spPr>
          <a:xfrm>
            <a:off x="4141975" y="3390490"/>
            <a:ext cx="0" cy="302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39" name="Google Shape;139;p18"/>
          <p:cNvCxnSpPr/>
          <p:nvPr/>
        </p:nvCxnSpPr>
        <p:spPr>
          <a:xfrm>
            <a:off x="4155857" y="3990226"/>
            <a:ext cx="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40" name="Google Shape;140;p18"/>
          <p:cNvSpPr/>
          <p:nvPr/>
        </p:nvSpPr>
        <p:spPr>
          <a:xfrm>
            <a:off x="3818575" y="4232791"/>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&lt;img&gt;</a:t>
            </a:r>
            <a:endParaRPr sz="400">
              <a:solidFill>
                <a:schemeClr val="lt1"/>
              </a:solidFill>
              <a:latin typeface="Roboto Slab"/>
              <a:ea typeface="Roboto Slab"/>
              <a:cs typeface="Roboto Slab"/>
              <a:sym typeface="Roboto Slab"/>
            </a:endParaRPr>
          </a:p>
        </p:txBody>
      </p:sp>
      <p:cxnSp>
        <p:nvCxnSpPr>
          <p:cNvPr id="141" name="Google Shape;141;p18"/>
          <p:cNvCxnSpPr/>
          <p:nvPr/>
        </p:nvCxnSpPr>
        <p:spPr>
          <a:xfrm>
            <a:off x="4465579" y="2677611"/>
            <a:ext cx="567600" cy="4374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42" name="Google Shape;142;p18"/>
          <p:cNvSpPr/>
          <p:nvPr/>
        </p:nvSpPr>
        <p:spPr>
          <a:xfrm>
            <a:off x="4548079" y="3114952"/>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500">
                <a:solidFill>
                  <a:schemeClr val="lt1"/>
                </a:solidFill>
                <a:latin typeface="Roboto Slab"/>
                <a:ea typeface="Roboto Slab"/>
                <a:cs typeface="Roboto Slab"/>
                <a:sym typeface="Roboto Slab"/>
              </a:rPr>
              <a:t>&lt;div.</a:t>
            </a:r>
            <a:r>
              <a:rPr lang="en" sz="600">
                <a:solidFill>
                  <a:schemeClr val="lt1"/>
                </a:solidFill>
                <a:latin typeface="Roboto Slab"/>
                <a:ea typeface="Roboto Slab"/>
                <a:cs typeface="Roboto Slab"/>
                <a:sym typeface="Roboto Slab"/>
              </a:rPr>
              <a:t>class =</a:t>
            </a:r>
            <a:r>
              <a:rPr lang="en" sz="500">
                <a:solidFill>
                  <a:schemeClr val="lt1"/>
                </a:solidFill>
                <a:latin typeface="Roboto Slab"/>
                <a:ea typeface="Roboto Slab"/>
                <a:cs typeface="Roboto Slab"/>
                <a:sym typeface="Roboto Slab"/>
              </a:rPr>
              <a:t>mySlidesFade&gt;</a:t>
            </a:r>
            <a:endParaRPr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3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p:txBody>
      </p:sp>
      <p:sp>
        <p:nvSpPr>
          <p:cNvPr id="143" name="Google Shape;143;p18"/>
          <p:cNvSpPr/>
          <p:nvPr/>
        </p:nvSpPr>
        <p:spPr>
          <a:xfrm>
            <a:off x="4548079" y="3714932"/>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&lt;a&gt; (Hyperlink)</a:t>
            </a:r>
            <a:r>
              <a:rPr lang="en" sz="600">
                <a:solidFill>
                  <a:schemeClr val="lt1"/>
                </a:solidFill>
                <a:latin typeface="Roboto Slab"/>
                <a:ea typeface="Roboto Slab"/>
                <a:cs typeface="Roboto Slab"/>
                <a:sym typeface="Roboto Slab"/>
              </a:rPr>
              <a:t>&lt;a&gt;</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cxnSp>
        <p:nvCxnSpPr>
          <p:cNvPr id="144" name="Google Shape;144;p18"/>
          <p:cNvCxnSpPr>
            <a:stCxn id="142" idx="2"/>
            <a:endCxn id="143" idx="0"/>
          </p:cNvCxnSpPr>
          <p:nvPr/>
        </p:nvCxnSpPr>
        <p:spPr>
          <a:xfrm>
            <a:off x="4871479" y="3412852"/>
            <a:ext cx="0" cy="302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45" name="Google Shape;145;p18"/>
          <p:cNvCxnSpPr/>
          <p:nvPr/>
        </p:nvCxnSpPr>
        <p:spPr>
          <a:xfrm>
            <a:off x="4885360" y="4012588"/>
            <a:ext cx="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46" name="Google Shape;146;p18"/>
          <p:cNvSpPr/>
          <p:nvPr/>
        </p:nvSpPr>
        <p:spPr>
          <a:xfrm>
            <a:off x="4548079" y="4255153"/>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&lt;img&gt;</a:t>
            </a:r>
            <a:endParaRPr sz="400">
              <a:solidFill>
                <a:schemeClr val="lt1"/>
              </a:solidFill>
              <a:latin typeface="Roboto Slab"/>
              <a:ea typeface="Roboto Slab"/>
              <a:cs typeface="Roboto Slab"/>
              <a:sym typeface="Roboto Slab"/>
            </a:endParaRPr>
          </a:p>
        </p:txBody>
      </p:sp>
      <p:cxnSp>
        <p:nvCxnSpPr>
          <p:cNvPr id="147" name="Google Shape;147;p18"/>
          <p:cNvCxnSpPr>
            <a:endCxn id="148" idx="0"/>
          </p:cNvCxnSpPr>
          <p:nvPr/>
        </p:nvCxnSpPr>
        <p:spPr>
          <a:xfrm>
            <a:off x="4465511" y="2677601"/>
            <a:ext cx="1107900" cy="4893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48" name="Google Shape;148;p18"/>
          <p:cNvSpPr/>
          <p:nvPr/>
        </p:nvSpPr>
        <p:spPr>
          <a:xfrm>
            <a:off x="5250011" y="3166901"/>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400">
                <a:solidFill>
                  <a:schemeClr val="lt1"/>
                </a:solidFill>
                <a:latin typeface="Roboto Slab"/>
                <a:ea typeface="Roboto Slab"/>
                <a:cs typeface="Roboto Slab"/>
                <a:sym typeface="Roboto Slab"/>
              </a:rPr>
              <a:t>&lt;div.</a:t>
            </a:r>
            <a:r>
              <a:rPr lang="en" sz="500">
                <a:solidFill>
                  <a:schemeClr val="lt1"/>
                </a:solidFill>
                <a:latin typeface="Roboto Slab"/>
                <a:ea typeface="Roboto Slab"/>
                <a:cs typeface="Roboto Slab"/>
                <a:sym typeface="Roboto Slab"/>
              </a:rPr>
              <a:t>class =</a:t>
            </a:r>
            <a:r>
              <a:rPr lang="en" sz="400">
                <a:solidFill>
                  <a:schemeClr val="lt1"/>
                </a:solidFill>
                <a:latin typeface="Roboto Slab"/>
                <a:ea typeface="Roboto Slab"/>
                <a:cs typeface="Roboto Slab"/>
                <a:sym typeface="Roboto Slab"/>
              </a:rPr>
              <a:t>mySlidesFade&gt;</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2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200">
              <a:solidFill>
                <a:schemeClr val="lt1"/>
              </a:solidFill>
              <a:latin typeface="Roboto Slab"/>
              <a:ea typeface="Roboto Slab"/>
              <a:cs typeface="Roboto Slab"/>
              <a:sym typeface="Roboto Slab"/>
            </a:endParaRPr>
          </a:p>
        </p:txBody>
      </p:sp>
      <p:sp>
        <p:nvSpPr>
          <p:cNvPr id="149" name="Google Shape;149;p18"/>
          <p:cNvSpPr/>
          <p:nvPr/>
        </p:nvSpPr>
        <p:spPr>
          <a:xfrm>
            <a:off x="5250011" y="3766880"/>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&lt;a&gt; (Hyperlink)</a:t>
            </a:r>
            <a:r>
              <a:rPr lang="en" sz="600">
                <a:solidFill>
                  <a:schemeClr val="lt1"/>
                </a:solidFill>
                <a:latin typeface="Roboto Slab"/>
                <a:ea typeface="Roboto Slab"/>
                <a:cs typeface="Roboto Slab"/>
                <a:sym typeface="Roboto Slab"/>
              </a:rPr>
              <a:t>&lt;a&gt;</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cxnSp>
        <p:nvCxnSpPr>
          <p:cNvPr id="150" name="Google Shape;150;p18"/>
          <p:cNvCxnSpPr>
            <a:stCxn id="148" idx="2"/>
            <a:endCxn id="149" idx="0"/>
          </p:cNvCxnSpPr>
          <p:nvPr/>
        </p:nvCxnSpPr>
        <p:spPr>
          <a:xfrm>
            <a:off x="5573411" y="3464801"/>
            <a:ext cx="0" cy="302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51" name="Google Shape;151;p18"/>
          <p:cNvCxnSpPr/>
          <p:nvPr/>
        </p:nvCxnSpPr>
        <p:spPr>
          <a:xfrm>
            <a:off x="5587292" y="4064537"/>
            <a:ext cx="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52" name="Google Shape;152;p18"/>
          <p:cNvSpPr/>
          <p:nvPr/>
        </p:nvSpPr>
        <p:spPr>
          <a:xfrm>
            <a:off x="5250011" y="4307101"/>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&lt;img&gt;</a:t>
            </a:r>
            <a:endParaRPr sz="400">
              <a:solidFill>
                <a:schemeClr val="lt1"/>
              </a:solidFill>
              <a:latin typeface="Roboto Slab"/>
              <a:ea typeface="Roboto Slab"/>
              <a:cs typeface="Roboto Slab"/>
              <a:sym typeface="Roboto Slab"/>
            </a:endParaRPr>
          </a:p>
        </p:txBody>
      </p:sp>
      <p:sp>
        <p:nvSpPr>
          <p:cNvPr id="112" name="Google Shape;112;p18"/>
          <p:cNvSpPr/>
          <p:nvPr/>
        </p:nvSpPr>
        <p:spPr>
          <a:xfrm>
            <a:off x="1686736" y="3235952"/>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&lt;a.prev&gt;</a:t>
            </a:r>
            <a:endParaRPr sz="400">
              <a:solidFill>
                <a:schemeClr val="lt1"/>
              </a:solidFill>
              <a:latin typeface="Roboto Slab"/>
              <a:ea typeface="Roboto Slab"/>
              <a:cs typeface="Roboto Slab"/>
              <a:sym typeface="Roboto Slab"/>
            </a:endParaRPr>
          </a:p>
        </p:txBody>
      </p:sp>
      <p:sp>
        <p:nvSpPr>
          <p:cNvPr id="114" name="Google Shape;114;p18"/>
          <p:cNvSpPr/>
          <p:nvPr/>
        </p:nvSpPr>
        <p:spPr>
          <a:xfrm>
            <a:off x="2400925" y="3159116"/>
            <a:ext cx="6468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&lt;a.next&gt;</a:t>
            </a:r>
            <a:endParaRPr sz="400">
              <a:solidFill>
                <a:schemeClr val="lt1"/>
              </a:solidFill>
              <a:latin typeface="Roboto Slab"/>
              <a:ea typeface="Roboto Slab"/>
              <a:cs typeface="Roboto Slab"/>
              <a:sym typeface="Roboto Slab"/>
            </a:endParaRPr>
          </a:p>
        </p:txBody>
      </p:sp>
      <p:sp>
        <p:nvSpPr>
          <p:cNvPr id="117" name="Google Shape;117;p18"/>
          <p:cNvSpPr/>
          <p:nvPr/>
        </p:nvSpPr>
        <p:spPr>
          <a:xfrm>
            <a:off x="4142080" y="2379966"/>
            <a:ext cx="687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&lt;div.outer-slideshow&gt;</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sz="400">
              <a:solidFill>
                <a:schemeClr val="lt1"/>
              </a:solidFill>
              <a:latin typeface="Roboto Slab"/>
              <a:ea typeface="Roboto Slab"/>
              <a:cs typeface="Roboto Slab"/>
              <a:sym typeface="Roboto Slab"/>
            </a:endParaRPr>
          </a:p>
        </p:txBody>
      </p:sp>
      <p:sp>
        <p:nvSpPr>
          <p:cNvPr id="98" name="Google Shape;98;p18"/>
          <p:cNvSpPr/>
          <p:nvPr/>
        </p:nvSpPr>
        <p:spPr>
          <a:xfrm>
            <a:off x="5780235" y="1969515"/>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Roboto Slab"/>
                <a:ea typeface="Roboto Slab"/>
                <a:cs typeface="Roboto Slab"/>
                <a:sym typeface="Roboto Slab"/>
              </a:rPr>
              <a:t>&lt;div. class =main-timeline&gt;</a:t>
            </a:r>
            <a:endParaRPr sz="700">
              <a:solidFill>
                <a:schemeClr val="lt1"/>
              </a:solidFill>
              <a:latin typeface="Roboto Slab"/>
              <a:ea typeface="Roboto Slab"/>
              <a:cs typeface="Roboto Slab"/>
              <a:sym typeface="Roboto Slab"/>
            </a:endParaRPr>
          </a:p>
        </p:txBody>
      </p:sp>
      <p:sp>
        <p:nvSpPr>
          <p:cNvPr id="105" name="Google Shape;105;p18"/>
          <p:cNvSpPr/>
          <p:nvPr/>
        </p:nvSpPr>
        <p:spPr>
          <a:xfrm>
            <a:off x="6040596" y="2380731"/>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&lt;div </a:t>
            </a:r>
            <a:r>
              <a:rPr b="1" lang="en" sz="600">
                <a:solidFill>
                  <a:schemeClr val="lt1"/>
                </a:solidFill>
                <a:latin typeface="Roboto Slab"/>
                <a:ea typeface="Roboto Slab"/>
                <a:cs typeface="Roboto Slab"/>
                <a:sym typeface="Roboto Slab"/>
              </a:rPr>
              <a:t>class =</a:t>
            </a:r>
            <a:r>
              <a:rPr b="1" lang="en" sz="500">
                <a:solidFill>
                  <a:schemeClr val="lt1"/>
                </a:solidFill>
                <a:latin typeface="Roboto Slab"/>
                <a:ea typeface="Roboto Slab"/>
                <a:cs typeface="Roboto Slab"/>
                <a:sym typeface="Roboto Slab"/>
              </a:rPr>
              <a:t>.timeline-cluster&gt;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01" name="Google Shape;101;p18"/>
          <p:cNvSpPr/>
          <p:nvPr/>
        </p:nvSpPr>
        <p:spPr>
          <a:xfrm>
            <a:off x="6040596" y="2929254"/>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&lt;div </a:t>
            </a:r>
            <a:r>
              <a:rPr b="1" lang="en" sz="600">
                <a:solidFill>
                  <a:schemeClr val="lt1"/>
                </a:solidFill>
                <a:latin typeface="Roboto Slab"/>
                <a:ea typeface="Roboto Slab"/>
                <a:cs typeface="Roboto Slab"/>
                <a:sym typeface="Roboto Slab"/>
              </a:rPr>
              <a:t>class =</a:t>
            </a:r>
            <a:r>
              <a:rPr b="1" lang="en" sz="500">
                <a:solidFill>
                  <a:schemeClr val="lt1"/>
                </a:solidFill>
                <a:latin typeface="Roboto Slab"/>
                <a:ea typeface="Roboto Slab"/>
                <a:cs typeface="Roboto Slab"/>
                <a:sym typeface="Roboto Slab"/>
              </a:rPr>
              <a:t>.timeline-game&gt;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53" name="Google Shape;153;p18"/>
          <p:cNvSpPr/>
          <p:nvPr/>
        </p:nvSpPr>
        <p:spPr>
          <a:xfrm>
            <a:off x="5938913" y="3477772"/>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&lt;a&gt; </a:t>
            </a:r>
            <a:r>
              <a:rPr b="1" lang="en" sz="500">
                <a:solidFill>
                  <a:schemeClr val="lt1"/>
                </a:solidFill>
                <a:latin typeface="Roboto Slab"/>
                <a:ea typeface="Roboto Slab"/>
                <a:cs typeface="Roboto Slab"/>
                <a:sym typeface="Roboto Slab"/>
              </a:rPr>
              <a:t>(Hyperlink)&lt;a&gt;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54" name="Google Shape;154;p18"/>
          <p:cNvSpPr/>
          <p:nvPr/>
        </p:nvSpPr>
        <p:spPr>
          <a:xfrm>
            <a:off x="6424122" y="3510716"/>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&lt;h3&gt; (Game Name&lt;h3&gt;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cxnSp>
        <p:nvCxnSpPr>
          <p:cNvPr id="155" name="Google Shape;155;p18"/>
          <p:cNvCxnSpPr/>
          <p:nvPr/>
        </p:nvCxnSpPr>
        <p:spPr>
          <a:xfrm>
            <a:off x="6186901" y="3672789"/>
            <a:ext cx="3600" cy="21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56" name="Google Shape;156;p18"/>
          <p:cNvSpPr/>
          <p:nvPr/>
        </p:nvSpPr>
        <p:spPr>
          <a:xfrm>
            <a:off x="5960932" y="3857137"/>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&lt;img&gt;&lt;img&gt;</a:t>
            </a:r>
            <a:endParaRPr b="1" sz="400">
              <a:solidFill>
                <a:schemeClr val="lt1"/>
              </a:solidFill>
              <a:latin typeface="Roboto Slab"/>
              <a:ea typeface="Roboto Slab"/>
              <a:cs typeface="Roboto Slab"/>
              <a:sym typeface="Roboto Slab"/>
            </a:endParaRPr>
          </a:p>
        </p:txBody>
      </p:sp>
      <p:cxnSp>
        <p:nvCxnSpPr>
          <p:cNvPr id="157" name="Google Shape;157;p18"/>
          <p:cNvCxnSpPr>
            <a:stCxn id="158" idx="2"/>
          </p:cNvCxnSpPr>
          <p:nvPr/>
        </p:nvCxnSpPr>
        <p:spPr>
          <a:xfrm>
            <a:off x="7277530" y="3346880"/>
            <a:ext cx="359400" cy="2322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59" name="Google Shape;159;p18"/>
          <p:cNvCxnSpPr>
            <a:stCxn id="158" idx="2"/>
          </p:cNvCxnSpPr>
          <p:nvPr/>
        </p:nvCxnSpPr>
        <p:spPr>
          <a:xfrm flipH="1">
            <a:off x="7161130" y="3346880"/>
            <a:ext cx="116400" cy="192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0" name="Google Shape;160;p18"/>
          <p:cNvCxnSpPr>
            <a:endCxn id="158" idx="0"/>
          </p:cNvCxnSpPr>
          <p:nvPr/>
        </p:nvCxnSpPr>
        <p:spPr>
          <a:xfrm flipH="1">
            <a:off x="7277530" y="2780480"/>
            <a:ext cx="3000" cy="189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1" name="Google Shape;161;p18"/>
          <p:cNvCxnSpPr>
            <a:stCxn id="98" idx="2"/>
            <a:endCxn id="162" idx="0"/>
          </p:cNvCxnSpPr>
          <p:nvPr/>
        </p:nvCxnSpPr>
        <p:spPr>
          <a:xfrm>
            <a:off x="6427185" y="2267415"/>
            <a:ext cx="850200" cy="1545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62" name="Google Shape;162;p18"/>
          <p:cNvSpPr/>
          <p:nvPr/>
        </p:nvSpPr>
        <p:spPr>
          <a:xfrm>
            <a:off x="7035280" y="2421857"/>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&lt;div </a:t>
            </a:r>
            <a:r>
              <a:rPr b="1" lang="en" sz="600">
                <a:solidFill>
                  <a:schemeClr val="lt1"/>
                </a:solidFill>
                <a:latin typeface="Roboto Slab"/>
                <a:ea typeface="Roboto Slab"/>
                <a:cs typeface="Roboto Slab"/>
                <a:sym typeface="Roboto Slab"/>
              </a:rPr>
              <a:t>class =</a:t>
            </a:r>
            <a:r>
              <a:rPr b="1" lang="en" sz="500">
                <a:solidFill>
                  <a:schemeClr val="lt1"/>
                </a:solidFill>
                <a:latin typeface="Roboto Slab"/>
                <a:ea typeface="Roboto Slab"/>
                <a:cs typeface="Roboto Slab"/>
                <a:sym typeface="Roboto Slab"/>
              </a:rPr>
              <a:t>.timeline-cluster&gt;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58" name="Google Shape;158;p18"/>
          <p:cNvSpPr/>
          <p:nvPr/>
        </p:nvSpPr>
        <p:spPr>
          <a:xfrm>
            <a:off x="7035280" y="2970380"/>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&lt;div </a:t>
            </a:r>
            <a:r>
              <a:rPr b="1" lang="en" sz="600">
                <a:solidFill>
                  <a:schemeClr val="lt1"/>
                </a:solidFill>
                <a:latin typeface="Roboto Slab"/>
                <a:ea typeface="Roboto Slab"/>
                <a:cs typeface="Roboto Slab"/>
                <a:sym typeface="Roboto Slab"/>
              </a:rPr>
              <a:t>class =</a:t>
            </a:r>
            <a:r>
              <a:rPr b="1" lang="en" sz="500">
                <a:solidFill>
                  <a:schemeClr val="lt1"/>
                </a:solidFill>
                <a:latin typeface="Roboto Slab"/>
                <a:ea typeface="Roboto Slab"/>
                <a:cs typeface="Roboto Slab"/>
                <a:sym typeface="Roboto Slab"/>
              </a:rPr>
              <a:t>.timeline-game&gt;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63" name="Google Shape;163;p18"/>
          <p:cNvSpPr/>
          <p:nvPr/>
        </p:nvSpPr>
        <p:spPr>
          <a:xfrm>
            <a:off x="6933597" y="3518899"/>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&lt;a&gt; (Hyperlink)&lt;a&gt;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64" name="Google Shape;164;p18"/>
          <p:cNvSpPr/>
          <p:nvPr/>
        </p:nvSpPr>
        <p:spPr>
          <a:xfrm>
            <a:off x="7418806" y="3551843"/>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&lt;h3&gt; (Game Name&lt;h3&gt;</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cxnSp>
        <p:nvCxnSpPr>
          <p:cNvPr id="165" name="Google Shape;165;p18"/>
          <p:cNvCxnSpPr/>
          <p:nvPr/>
        </p:nvCxnSpPr>
        <p:spPr>
          <a:xfrm>
            <a:off x="7181585" y="3713916"/>
            <a:ext cx="3600" cy="21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66" name="Google Shape;166;p18"/>
          <p:cNvSpPr/>
          <p:nvPr/>
        </p:nvSpPr>
        <p:spPr>
          <a:xfrm>
            <a:off x="6955616" y="3898264"/>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500">
                <a:solidFill>
                  <a:schemeClr val="lt1"/>
                </a:solidFill>
                <a:latin typeface="Roboto Slab"/>
                <a:ea typeface="Roboto Slab"/>
                <a:cs typeface="Roboto Slab"/>
                <a:sym typeface="Roboto Slab"/>
              </a:rPr>
              <a:t>&lt;img&gt;&lt;img&gt;</a:t>
            </a:r>
            <a:endParaRPr b="1" sz="400">
              <a:solidFill>
                <a:schemeClr val="lt1"/>
              </a:solidFill>
              <a:latin typeface="Roboto Slab"/>
              <a:ea typeface="Roboto Slab"/>
              <a:cs typeface="Roboto Slab"/>
              <a:sym typeface="Roboto Slab"/>
            </a:endParaRPr>
          </a:p>
        </p:txBody>
      </p:sp>
      <p:cxnSp>
        <p:nvCxnSpPr>
          <p:cNvPr id="167" name="Google Shape;167;p18"/>
          <p:cNvCxnSpPr>
            <a:stCxn id="168" idx="2"/>
          </p:cNvCxnSpPr>
          <p:nvPr/>
        </p:nvCxnSpPr>
        <p:spPr>
          <a:xfrm>
            <a:off x="8337823" y="3277969"/>
            <a:ext cx="359400" cy="2322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69" name="Google Shape;169;p18"/>
          <p:cNvCxnSpPr>
            <a:stCxn id="168" idx="2"/>
          </p:cNvCxnSpPr>
          <p:nvPr/>
        </p:nvCxnSpPr>
        <p:spPr>
          <a:xfrm flipH="1">
            <a:off x="8221423" y="3277969"/>
            <a:ext cx="116400" cy="192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70" name="Google Shape;170;p18"/>
          <p:cNvCxnSpPr>
            <a:endCxn id="168" idx="0"/>
          </p:cNvCxnSpPr>
          <p:nvPr/>
        </p:nvCxnSpPr>
        <p:spPr>
          <a:xfrm flipH="1">
            <a:off x="8337823" y="2711569"/>
            <a:ext cx="3000" cy="189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99" name="Google Shape;99;p18"/>
          <p:cNvSpPr/>
          <p:nvPr/>
        </p:nvSpPr>
        <p:spPr>
          <a:xfrm>
            <a:off x="8095573" y="2352946"/>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Repeated 8 more times</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p:txBody>
      </p:sp>
      <p:sp>
        <p:nvSpPr>
          <p:cNvPr id="168" name="Google Shape;168;p18"/>
          <p:cNvSpPr/>
          <p:nvPr/>
        </p:nvSpPr>
        <p:spPr>
          <a:xfrm>
            <a:off x="8095573" y="2901469"/>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Repeated 8 more times</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p:txBody>
      </p:sp>
      <p:sp>
        <p:nvSpPr>
          <p:cNvPr id="171" name="Google Shape;171;p18"/>
          <p:cNvSpPr/>
          <p:nvPr/>
        </p:nvSpPr>
        <p:spPr>
          <a:xfrm>
            <a:off x="7993888" y="3415768"/>
            <a:ext cx="455700" cy="2418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Repeated 8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more times</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l">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p:txBody>
      </p:sp>
      <p:sp>
        <p:nvSpPr>
          <p:cNvPr id="172" name="Google Shape;172;p18"/>
          <p:cNvSpPr/>
          <p:nvPr/>
        </p:nvSpPr>
        <p:spPr>
          <a:xfrm>
            <a:off x="8479099" y="3482932"/>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Repeated 8 more times</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p:txBody>
      </p:sp>
      <p:cxnSp>
        <p:nvCxnSpPr>
          <p:cNvPr id="173" name="Google Shape;173;p18"/>
          <p:cNvCxnSpPr/>
          <p:nvPr/>
        </p:nvCxnSpPr>
        <p:spPr>
          <a:xfrm>
            <a:off x="8241878" y="3645005"/>
            <a:ext cx="3600" cy="21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4" name="Google Shape;174;p18"/>
          <p:cNvSpPr/>
          <p:nvPr/>
        </p:nvSpPr>
        <p:spPr>
          <a:xfrm>
            <a:off x="8015909" y="3829353"/>
            <a:ext cx="455700" cy="207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500">
                <a:solidFill>
                  <a:schemeClr val="lt1"/>
                </a:solidFill>
                <a:latin typeface="Roboto Slab"/>
                <a:ea typeface="Roboto Slab"/>
                <a:cs typeface="Roboto Slab"/>
                <a:sym typeface="Roboto Slab"/>
              </a:rPr>
              <a:t>Repeated 8 more times</a:t>
            </a:r>
            <a:endParaRPr b="1" sz="5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4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500">
              <a:solidFill>
                <a:schemeClr val="lt1"/>
              </a:solidFill>
              <a:latin typeface="Roboto Slab"/>
              <a:ea typeface="Roboto Slab"/>
              <a:cs typeface="Roboto Slab"/>
              <a:sym typeface="Roboto Slab"/>
            </a:endParaRPr>
          </a:p>
        </p:txBody>
      </p:sp>
      <p:cxnSp>
        <p:nvCxnSpPr>
          <p:cNvPr id="175" name="Google Shape;175;p18"/>
          <p:cNvCxnSpPr>
            <a:stCxn id="176" idx="1"/>
          </p:cNvCxnSpPr>
          <p:nvPr/>
        </p:nvCxnSpPr>
        <p:spPr>
          <a:xfrm rot="10800000">
            <a:off x="4525419" y="1672764"/>
            <a:ext cx="2994300" cy="1707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6" name="Google Shape;176;p18"/>
          <p:cNvSpPr/>
          <p:nvPr/>
        </p:nvSpPr>
        <p:spPr>
          <a:xfrm>
            <a:off x="7519719" y="1694514"/>
            <a:ext cx="5676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latin typeface="Roboto Slab"/>
                <a:ea typeface="Roboto Slab"/>
                <a:cs typeface="Roboto Slab"/>
                <a:sym typeface="Roboto Slab"/>
              </a:rPr>
              <a:t>&lt;script&gt;Radom Game button</a:t>
            </a:r>
            <a:endParaRPr b="1" sz="600">
              <a:solidFill>
                <a:schemeClr val="lt1"/>
              </a:solidFill>
              <a:latin typeface="Roboto Slab"/>
              <a:ea typeface="Roboto Slab"/>
              <a:cs typeface="Roboto Slab"/>
              <a:sym typeface="Roboto Slab"/>
            </a:endParaRPr>
          </a:p>
        </p:txBody>
      </p:sp>
      <p:cxnSp>
        <p:nvCxnSpPr>
          <p:cNvPr id="177" name="Google Shape;177;p18"/>
          <p:cNvCxnSpPr>
            <a:stCxn id="178" idx="1"/>
            <a:endCxn id="176" idx="3"/>
          </p:cNvCxnSpPr>
          <p:nvPr/>
        </p:nvCxnSpPr>
        <p:spPr>
          <a:xfrm flipH="1">
            <a:off x="8087457" y="1820710"/>
            <a:ext cx="275400" cy="22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78" name="Google Shape;178;p18"/>
          <p:cNvSpPr/>
          <p:nvPr/>
        </p:nvSpPr>
        <p:spPr>
          <a:xfrm>
            <a:off x="8362857" y="1632460"/>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800">
                <a:solidFill>
                  <a:schemeClr val="lt1"/>
                </a:solidFill>
                <a:latin typeface="Roboto Slab"/>
                <a:ea typeface="Roboto Slab"/>
                <a:cs typeface="Roboto Slab"/>
                <a:sym typeface="Roboto Slab"/>
              </a:rPr>
              <a:t>&lt;img&gt;</a:t>
            </a:r>
            <a:endParaRPr b="1" sz="8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7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700">
              <a:solidFill>
                <a:schemeClr val="lt1"/>
              </a:solidFill>
              <a:latin typeface="Roboto Slab"/>
              <a:ea typeface="Roboto Slab"/>
              <a:cs typeface="Roboto Slab"/>
              <a:sym typeface="Roboto Slab"/>
            </a:endParaRPr>
          </a:p>
        </p:txBody>
      </p:sp>
      <p:sp>
        <p:nvSpPr>
          <p:cNvPr id="179" name="Google Shape;179;p18"/>
          <p:cNvSpPr/>
          <p:nvPr/>
        </p:nvSpPr>
        <p:spPr>
          <a:xfrm>
            <a:off x="7519719" y="1207058"/>
            <a:ext cx="5676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latin typeface="Roboto Slab"/>
                <a:ea typeface="Roboto Slab"/>
                <a:cs typeface="Roboto Slab"/>
                <a:sym typeface="Roboto Slab"/>
              </a:rPr>
              <a:t>&lt;script&gt;SlideShow</a:t>
            </a:r>
            <a:endParaRPr b="1" sz="600">
              <a:solidFill>
                <a:schemeClr val="lt1"/>
              </a:solidFill>
              <a:latin typeface="Roboto Slab"/>
              <a:ea typeface="Roboto Slab"/>
              <a:cs typeface="Roboto Slab"/>
              <a:sym typeface="Roboto Slab"/>
            </a:endParaRPr>
          </a:p>
        </p:txBody>
      </p:sp>
      <p:sp>
        <p:nvSpPr>
          <p:cNvPr id="180" name="Google Shape;180;p18"/>
          <p:cNvSpPr/>
          <p:nvPr/>
        </p:nvSpPr>
        <p:spPr>
          <a:xfrm>
            <a:off x="8362857" y="1145003"/>
            <a:ext cx="484500" cy="376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800">
              <a:solidFill>
                <a:schemeClr val="lt1"/>
              </a:solidFill>
              <a:latin typeface="Roboto Slab"/>
              <a:ea typeface="Roboto Slab"/>
              <a:cs typeface="Roboto Slab"/>
              <a:sym typeface="Roboto Slab"/>
            </a:endParaRPr>
          </a:p>
          <a:p>
            <a:pPr indent="0" lvl="0" marL="0" rtl="0" algn="l">
              <a:spcBef>
                <a:spcPts val="0"/>
              </a:spcBef>
              <a:spcAft>
                <a:spcPts val="0"/>
              </a:spcAft>
              <a:buNone/>
            </a:pPr>
            <a:r>
              <a:rPr b="1" lang="en" sz="800">
                <a:solidFill>
                  <a:schemeClr val="lt1"/>
                </a:solidFill>
                <a:latin typeface="Roboto Slab"/>
                <a:ea typeface="Roboto Slab"/>
                <a:cs typeface="Roboto Slab"/>
                <a:sym typeface="Roboto Slab"/>
              </a:rPr>
              <a:t>&lt;img&gt;</a:t>
            </a:r>
            <a:endParaRPr b="1" sz="8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700">
              <a:solidFill>
                <a:schemeClr val="lt1"/>
              </a:solidFill>
              <a:latin typeface="Roboto Slab"/>
              <a:ea typeface="Roboto Slab"/>
              <a:cs typeface="Roboto Slab"/>
              <a:sym typeface="Roboto Slab"/>
            </a:endParaRPr>
          </a:p>
          <a:p>
            <a:pPr indent="0" lvl="0" marL="0" rtl="0" algn="ctr">
              <a:spcBef>
                <a:spcPts val="0"/>
              </a:spcBef>
              <a:spcAft>
                <a:spcPts val="0"/>
              </a:spcAft>
              <a:buNone/>
            </a:pPr>
            <a:r>
              <a:t/>
            </a:r>
            <a:endParaRPr b="1" sz="700">
              <a:solidFill>
                <a:schemeClr val="lt1"/>
              </a:solidFill>
              <a:latin typeface="Roboto Slab"/>
              <a:ea typeface="Roboto Slab"/>
              <a:cs typeface="Roboto Slab"/>
              <a:sym typeface="Roboto Slab"/>
            </a:endParaRPr>
          </a:p>
        </p:txBody>
      </p:sp>
      <p:cxnSp>
        <p:nvCxnSpPr>
          <p:cNvPr id="181" name="Google Shape;181;p18"/>
          <p:cNvCxnSpPr/>
          <p:nvPr/>
        </p:nvCxnSpPr>
        <p:spPr>
          <a:xfrm flipH="1">
            <a:off x="8083932" y="1374230"/>
            <a:ext cx="275400" cy="23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82" name="Google Shape;182;p18"/>
          <p:cNvCxnSpPr>
            <a:stCxn id="176" idx="0"/>
            <a:endCxn id="179" idx="2"/>
          </p:cNvCxnSpPr>
          <p:nvPr/>
        </p:nvCxnSpPr>
        <p:spPr>
          <a:xfrm rot="10800000">
            <a:off x="7803519" y="1504914"/>
            <a:ext cx="0" cy="1896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cxnSp>
        <p:nvCxnSpPr>
          <p:cNvPr id="187" name="Google Shape;187;p19"/>
          <p:cNvCxnSpPr>
            <a:stCxn id="188" idx="2"/>
            <a:endCxn id="189" idx="2"/>
          </p:cNvCxnSpPr>
          <p:nvPr/>
        </p:nvCxnSpPr>
        <p:spPr>
          <a:xfrm>
            <a:off x="1828250" y="1982671"/>
            <a:ext cx="0" cy="630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0" name="Google Shape;190;p19"/>
          <p:cNvCxnSpPr>
            <a:stCxn id="191" idx="2"/>
            <a:endCxn id="192" idx="0"/>
          </p:cNvCxnSpPr>
          <p:nvPr/>
        </p:nvCxnSpPr>
        <p:spPr>
          <a:xfrm>
            <a:off x="5240128" y="1675024"/>
            <a:ext cx="3031200" cy="36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3" name="Google Shape;193;p19"/>
          <p:cNvCxnSpPr>
            <a:stCxn id="194" idx="2"/>
            <a:endCxn id="195" idx="0"/>
          </p:cNvCxnSpPr>
          <p:nvPr/>
        </p:nvCxnSpPr>
        <p:spPr>
          <a:xfrm>
            <a:off x="4827334" y="2856922"/>
            <a:ext cx="0" cy="359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6" name="Google Shape;196;p19"/>
          <p:cNvCxnSpPr>
            <a:endCxn id="194" idx="0"/>
          </p:cNvCxnSpPr>
          <p:nvPr/>
        </p:nvCxnSpPr>
        <p:spPr>
          <a:xfrm flipH="1">
            <a:off x="4827334" y="2317222"/>
            <a:ext cx="21090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7" name="Google Shape;197;p19"/>
          <p:cNvCxnSpPr>
            <a:stCxn id="191" idx="2"/>
            <a:endCxn id="198" idx="1"/>
          </p:cNvCxnSpPr>
          <p:nvPr/>
        </p:nvCxnSpPr>
        <p:spPr>
          <a:xfrm flipH="1">
            <a:off x="4654828" y="1675024"/>
            <a:ext cx="585300" cy="5250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199" name="Google Shape;199;p19"/>
          <p:cNvCxnSpPr>
            <a:stCxn id="191" idx="2"/>
            <a:endCxn id="200" idx="0"/>
          </p:cNvCxnSpPr>
          <p:nvPr/>
        </p:nvCxnSpPr>
        <p:spPr>
          <a:xfrm>
            <a:off x="5240128" y="1675024"/>
            <a:ext cx="1465200" cy="375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1" name="Google Shape;201;p19"/>
          <p:cNvCxnSpPr>
            <a:stCxn id="191" idx="2"/>
            <a:endCxn id="202" idx="2"/>
          </p:cNvCxnSpPr>
          <p:nvPr/>
        </p:nvCxnSpPr>
        <p:spPr>
          <a:xfrm rot="10800000">
            <a:off x="4524928" y="1047124"/>
            <a:ext cx="715200" cy="627900"/>
          </a:xfrm>
          <a:prstGeom prst="straightConnector1">
            <a:avLst/>
          </a:prstGeom>
          <a:noFill/>
          <a:ln cap="flat" cmpd="sng" w="381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3" name="Google Shape;203;p19"/>
          <p:cNvCxnSpPr/>
          <p:nvPr/>
        </p:nvCxnSpPr>
        <p:spPr>
          <a:xfrm flipH="1" rot="10800000">
            <a:off x="1815979" y="987395"/>
            <a:ext cx="2208000" cy="801000"/>
          </a:xfrm>
          <a:prstGeom prst="straightConnector1">
            <a:avLst/>
          </a:prstGeom>
          <a:noFill/>
          <a:ln cap="flat" cmpd="sng" w="38100">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2" name="Google Shape;202;p19"/>
          <p:cNvSpPr/>
          <p:nvPr/>
        </p:nvSpPr>
        <p:spPr>
          <a:xfrm>
            <a:off x="3734729" y="699500"/>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&lt;html&gt; (root element) </a:t>
            </a:r>
            <a:endParaRPr sz="1000">
              <a:solidFill>
                <a:schemeClr val="lt1"/>
              </a:solidFill>
              <a:latin typeface="Roboto Slab"/>
              <a:ea typeface="Roboto Slab"/>
              <a:cs typeface="Roboto Slab"/>
              <a:sym typeface="Roboto Slab"/>
            </a:endParaRPr>
          </a:p>
        </p:txBody>
      </p:sp>
      <p:sp>
        <p:nvSpPr>
          <p:cNvPr id="188" name="Google Shape;188;p19"/>
          <p:cNvSpPr/>
          <p:nvPr/>
        </p:nvSpPr>
        <p:spPr>
          <a:xfrm>
            <a:off x="1038200" y="1634971"/>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&lt;head&gt; (element) </a:t>
            </a:r>
            <a:endParaRPr sz="1000">
              <a:solidFill>
                <a:schemeClr val="lt1"/>
              </a:solidFill>
              <a:latin typeface="Roboto Slab"/>
              <a:ea typeface="Roboto Slab"/>
              <a:cs typeface="Roboto Slab"/>
              <a:sym typeface="Roboto Slab"/>
            </a:endParaRPr>
          </a:p>
        </p:txBody>
      </p:sp>
      <p:sp>
        <p:nvSpPr>
          <p:cNvPr id="189" name="Google Shape;189;p19"/>
          <p:cNvSpPr/>
          <p:nvPr/>
        </p:nvSpPr>
        <p:spPr>
          <a:xfrm>
            <a:off x="1038200" y="2265097"/>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Roboto Slab"/>
                <a:ea typeface="Roboto Slab"/>
                <a:cs typeface="Roboto Slab"/>
                <a:sym typeface="Roboto Slab"/>
              </a:rPr>
              <a:t>&lt;title&gt; (SampleGameTemplate) </a:t>
            </a:r>
            <a:endParaRPr sz="900">
              <a:solidFill>
                <a:schemeClr val="lt1"/>
              </a:solidFill>
              <a:latin typeface="Roboto Slab"/>
              <a:ea typeface="Roboto Slab"/>
              <a:cs typeface="Roboto Slab"/>
              <a:sym typeface="Roboto Slab"/>
            </a:endParaRPr>
          </a:p>
        </p:txBody>
      </p:sp>
      <p:sp>
        <p:nvSpPr>
          <p:cNvPr id="191" name="Google Shape;191;p19"/>
          <p:cNvSpPr/>
          <p:nvPr/>
        </p:nvSpPr>
        <p:spPr>
          <a:xfrm>
            <a:off x="4450078" y="1327324"/>
            <a:ext cx="1580100" cy="34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&lt;body&gt; (element) </a:t>
            </a:r>
            <a:endParaRPr sz="1000">
              <a:solidFill>
                <a:schemeClr val="lt1"/>
              </a:solidFill>
              <a:latin typeface="Roboto Slab"/>
              <a:ea typeface="Roboto Slab"/>
              <a:cs typeface="Roboto Slab"/>
              <a:sym typeface="Roboto Slab"/>
            </a:endParaRPr>
          </a:p>
        </p:txBody>
      </p:sp>
      <p:sp>
        <p:nvSpPr>
          <p:cNvPr id="198" name="Google Shape;198;p19"/>
          <p:cNvSpPr/>
          <p:nvPr/>
        </p:nvSpPr>
        <p:spPr>
          <a:xfrm>
            <a:off x="4654953" y="2050997"/>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&lt;div&gt; </a:t>
            </a:r>
            <a:endParaRPr sz="1000">
              <a:solidFill>
                <a:schemeClr val="lt1"/>
              </a:solidFill>
              <a:latin typeface="Roboto Slab"/>
              <a:ea typeface="Roboto Slab"/>
              <a:cs typeface="Roboto Slab"/>
              <a:sym typeface="Roboto Slab"/>
            </a:endParaRPr>
          </a:p>
        </p:txBody>
      </p:sp>
      <p:sp>
        <p:nvSpPr>
          <p:cNvPr id="200" name="Google Shape;200;p19"/>
          <p:cNvSpPr/>
          <p:nvPr/>
        </p:nvSpPr>
        <p:spPr>
          <a:xfrm>
            <a:off x="6058331" y="2051015"/>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&lt;div&gt;</a:t>
            </a:r>
            <a:endParaRPr sz="1000">
              <a:solidFill>
                <a:schemeClr val="lt1"/>
              </a:solidFill>
              <a:latin typeface="Roboto Slab"/>
              <a:ea typeface="Roboto Slab"/>
              <a:cs typeface="Roboto Slab"/>
              <a:sym typeface="Roboto Slab"/>
            </a:endParaRPr>
          </a:p>
        </p:txBody>
      </p:sp>
      <p:sp>
        <p:nvSpPr>
          <p:cNvPr id="194" name="Google Shape;194;p19"/>
          <p:cNvSpPr/>
          <p:nvPr/>
        </p:nvSpPr>
        <p:spPr>
          <a:xfrm>
            <a:off x="4126834" y="2559022"/>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Roboto Slab"/>
                <a:ea typeface="Roboto Slab"/>
                <a:cs typeface="Roboto Slab"/>
                <a:sym typeface="Roboto Slab"/>
              </a:rPr>
              <a:t>              </a:t>
            </a:r>
            <a:r>
              <a:rPr lang="en" sz="700">
                <a:solidFill>
                  <a:schemeClr val="lt1"/>
                </a:solidFill>
                <a:latin typeface="Roboto Slab"/>
                <a:ea typeface="Roboto Slab"/>
                <a:cs typeface="Roboto Slab"/>
                <a:sym typeface="Roboto Slab"/>
              </a:rPr>
              <a:t>&lt;h1&gt; (element) </a:t>
            </a:r>
            <a:endParaRPr sz="7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700">
                <a:solidFill>
                  <a:schemeClr val="lt1"/>
                </a:solidFill>
                <a:latin typeface="Roboto Slab"/>
                <a:ea typeface="Roboto Slab"/>
                <a:cs typeface="Roboto Slab"/>
                <a:sym typeface="Roboto Slab"/>
              </a:rPr>
              <a:t>“Name of Game here”</a:t>
            </a:r>
            <a:endParaRPr sz="700">
              <a:solidFill>
                <a:schemeClr val="lt1"/>
              </a:solidFill>
              <a:latin typeface="Roboto Slab"/>
              <a:ea typeface="Roboto Slab"/>
              <a:cs typeface="Roboto Slab"/>
              <a:sym typeface="Roboto Slab"/>
            </a:endParaRPr>
          </a:p>
        </p:txBody>
      </p:sp>
      <p:sp>
        <p:nvSpPr>
          <p:cNvPr id="195" name="Google Shape;195;p19"/>
          <p:cNvSpPr/>
          <p:nvPr/>
        </p:nvSpPr>
        <p:spPr>
          <a:xfrm>
            <a:off x="4126834" y="321594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Roboto Slab"/>
                <a:ea typeface="Roboto Slab"/>
                <a:cs typeface="Roboto Slab"/>
                <a:sym typeface="Roboto Slab"/>
              </a:rPr>
              <a:t>              </a:t>
            </a:r>
            <a:r>
              <a:rPr lang="en" sz="700">
                <a:solidFill>
                  <a:schemeClr val="lt1"/>
                </a:solidFill>
                <a:latin typeface="Roboto Slab"/>
                <a:ea typeface="Roboto Slab"/>
                <a:cs typeface="Roboto Slab"/>
                <a:sym typeface="Roboto Slab"/>
              </a:rPr>
              <a:t>&lt;img&gt; (element) </a:t>
            </a:r>
            <a:endParaRPr sz="7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700">
                <a:solidFill>
                  <a:schemeClr val="lt1"/>
                </a:solidFill>
                <a:latin typeface="Roboto Slab"/>
                <a:ea typeface="Roboto Slab"/>
                <a:cs typeface="Roboto Slab"/>
                <a:sym typeface="Roboto Slab"/>
              </a:rPr>
              <a:t>“Specific Game.jpg</a:t>
            </a:r>
            <a:endParaRPr sz="700">
              <a:solidFill>
                <a:schemeClr val="lt1"/>
              </a:solidFill>
              <a:latin typeface="Roboto Slab"/>
              <a:ea typeface="Roboto Slab"/>
              <a:cs typeface="Roboto Slab"/>
              <a:sym typeface="Roboto Slab"/>
            </a:endParaRPr>
          </a:p>
        </p:txBody>
      </p:sp>
      <p:cxnSp>
        <p:nvCxnSpPr>
          <p:cNvPr id="204" name="Google Shape;204;p19"/>
          <p:cNvCxnSpPr>
            <a:endCxn id="205" idx="0"/>
          </p:cNvCxnSpPr>
          <p:nvPr/>
        </p:nvCxnSpPr>
        <p:spPr>
          <a:xfrm>
            <a:off x="4827334" y="3513922"/>
            <a:ext cx="0" cy="359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5" name="Google Shape;205;p19"/>
          <p:cNvSpPr/>
          <p:nvPr/>
        </p:nvSpPr>
        <p:spPr>
          <a:xfrm>
            <a:off x="4126834" y="3873022"/>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&lt;audio&gt;specific-game-audio&lt;audio&gt;</a:t>
            </a:r>
            <a:endParaRPr sz="600">
              <a:solidFill>
                <a:schemeClr val="lt1"/>
              </a:solidFill>
              <a:latin typeface="Roboto Slab"/>
              <a:ea typeface="Roboto Slab"/>
              <a:cs typeface="Roboto Slab"/>
              <a:sym typeface="Roboto Slab"/>
            </a:endParaRPr>
          </a:p>
        </p:txBody>
      </p:sp>
      <p:cxnSp>
        <p:nvCxnSpPr>
          <p:cNvPr id="206" name="Google Shape;206;p19"/>
          <p:cNvCxnSpPr>
            <a:stCxn id="207" idx="2"/>
            <a:endCxn id="208" idx="0"/>
          </p:cNvCxnSpPr>
          <p:nvPr/>
        </p:nvCxnSpPr>
        <p:spPr>
          <a:xfrm>
            <a:off x="6705284" y="2977747"/>
            <a:ext cx="0" cy="359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09" name="Google Shape;209;p19"/>
          <p:cNvCxnSpPr>
            <a:stCxn id="200" idx="2"/>
            <a:endCxn id="207" idx="0"/>
          </p:cNvCxnSpPr>
          <p:nvPr/>
        </p:nvCxnSpPr>
        <p:spPr>
          <a:xfrm>
            <a:off x="6705281" y="2348915"/>
            <a:ext cx="0" cy="33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07" name="Google Shape;207;p19"/>
          <p:cNvSpPr/>
          <p:nvPr/>
        </p:nvSpPr>
        <p:spPr>
          <a:xfrm>
            <a:off x="6004784" y="267984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Roboto Slab"/>
                <a:ea typeface="Roboto Slab"/>
                <a:cs typeface="Roboto Slab"/>
                <a:sym typeface="Roboto Slab"/>
              </a:rPr>
              <a:t>        </a:t>
            </a:r>
            <a:r>
              <a:rPr lang="en" sz="800">
                <a:solidFill>
                  <a:schemeClr val="lt1"/>
                </a:solidFill>
                <a:latin typeface="Roboto Slab"/>
                <a:ea typeface="Roboto Slab"/>
                <a:cs typeface="Roboto Slab"/>
                <a:sym typeface="Roboto Slab"/>
              </a:rPr>
              <a:t>&lt;h3&gt; (element) </a:t>
            </a:r>
            <a:endParaRPr sz="8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800">
                <a:solidFill>
                  <a:schemeClr val="lt1"/>
                </a:solidFill>
                <a:latin typeface="Roboto Slab"/>
                <a:ea typeface="Roboto Slab"/>
                <a:cs typeface="Roboto Slab"/>
                <a:sym typeface="Roboto Slab"/>
              </a:rPr>
              <a:t>“Released Date:---”</a:t>
            </a:r>
            <a:endParaRPr sz="800">
              <a:solidFill>
                <a:schemeClr val="lt1"/>
              </a:solidFill>
              <a:latin typeface="Roboto Slab"/>
              <a:ea typeface="Roboto Slab"/>
              <a:cs typeface="Roboto Slab"/>
              <a:sym typeface="Roboto Slab"/>
            </a:endParaRPr>
          </a:p>
        </p:txBody>
      </p:sp>
      <p:sp>
        <p:nvSpPr>
          <p:cNvPr id="208" name="Google Shape;208;p19"/>
          <p:cNvSpPr/>
          <p:nvPr/>
        </p:nvSpPr>
        <p:spPr>
          <a:xfrm>
            <a:off x="6004784" y="3336772"/>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Roboto Slab"/>
                <a:ea typeface="Roboto Slab"/>
                <a:cs typeface="Roboto Slab"/>
                <a:sym typeface="Roboto Slab"/>
              </a:rPr>
              <a:t>&lt;p&gt;description&lt;/p&gt;</a:t>
            </a:r>
            <a:endParaRPr sz="900">
              <a:solidFill>
                <a:schemeClr val="lt1"/>
              </a:solidFill>
              <a:latin typeface="Roboto Slab"/>
              <a:ea typeface="Roboto Slab"/>
              <a:cs typeface="Roboto Slab"/>
              <a:sym typeface="Roboto Slab"/>
            </a:endParaRPr>
          </a:p>
        </p:txBody>
      </p:sp>
      <p:sp>
        <p:nvSpPr>
          <p:cNvPr id="192" name="Google Shape;192;p19"/>
          <p:cNvSpPr/>
          <p:nvPr/>
        </p:nvSpPr>
        <p:spPr>
          <a:xfrm>
            <a:off x="7624431" y="2036965"/>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Slab"/>
              <a:ea typeface="Roboto Slab"/>
              <a:cs typeface="Roboto Slab"/>
              <a:sym typeface="Roboto Slab"/>
            </a:endParaRPr>
          </a:p>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&lt;div&gt;</a:t>
            </a:r>
            <a:endParaRPr sz="1000">
              <a:solidFill>
                <a:schemeClr val="lt1"/>
              </a:solidFill>
              <a:latin typeface="Roboto Slab"/>
              <a:ea typeface="Roboto Slab"/>
              <a:cs typeface="Roboto Slab"/>
              <a:sym typeface="Roboto Slab"/>
            </a:endParaRPr>
          </a:p>
        </p:txBody>
      </p:sp>
      <p:sp>
        <p:nvSpPr>
          <p:cNvPr id="210" name="Google Shape;210;p19"/>
          <p:cNvSpPr/>
          <p:nvPr/>
        </p:nvSpPr>
        <p:spPr>
          <a:xfrm>
            <a:off x="7701209" y="267984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&lt;p&gt;You can find more information about the game here:&lt;/p&gt;</a:t>
            </a:r>
            <a:endParaRPr sz="600">
              <a:solidFill>
                <a:schemeClr val="lt1"/>
              </a:solidFill>
              <a:latin typeface="Roboto Slab"/>
              <a:ea typeface="Roboto Slab"/>
              <a:cs typeface="Roboto Slab"/>
              <a:sym typeface="Roboto Slab"/>
            </a:endParaRPr>
          </a:p>
        </p:txBody>
      </p:sp>
      <p:cxnSp>
        <p:nvCxnSpPr>
          <p:cNvPr id="211" name="Google Shape;211;p19"/>
          <p:cNvCxnSpPr/>
          <p:nvPr/>
        </p:nvCxnSpPr>
        <p:spPr>
          <a:xfrm>
            <a:off x="8401706" y="2348915"/>
            <a:ext cx="0" cy="33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2" name="Google Shape;212;p19"/>
          <p:cNvSpPr txBox="1"/>
          <p:nvPr/>
        </p:nvSpPr>
        <p:spPr>
          <a:xfrm>
            <a:off x="0" y="124000"/>
            <a:ext cx="3000000" cy="76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Roboto Slab"/>
                <a:ea typeface="Roboto Slab"/>
                <a:cs typeface="Roboto Slab"/>
                <a:sym typeface="Roboto Slab"/>
              </a:rPr>
              <a:t>DOM Diagram</a:t>
            </a:r>
            <a:endParaRPr sz="2600">
              <a:solidFill>
                <a:schemeClr val="dk1"/>
              </a:solidFill>
              <a:latin typeface="Roboto Slab"/>
              <a:ea typeface="Roboto Slab"/>
              <a:cs typeface="Roboto Slab"/>
              <a:sym typeface="Roboto Slab"/>
            </a:endParaRPr>
          </a:p>
          <a:p>
            <a:pPr indent="0" lvl="0" marL="0" rtl="0" algn="l">
              <a:spcBef>
                <a:spcPts val="0"/>
              </a:spcBef>
              <a:spcAft>
                <a:spcPts val="0"/>
              </a:spcAft>
              <a:buNone/>
            </a:pPr>
            <a:r>
              <a:rPr lang="en" sz="1144">
                <a:solidFill>
                  <a:schemeClr val="dk1"/>
                </a:solidFill>
                <a:latin typeface="Roboto Slab"/>
                <a:ea typeface="Roboto Slab"/>
                <a:cs typeface="Roboto Slab"/>
                <a:sym typeface="Roboto Slab"/>
              </a:rPr>
              <a:t>(Sub Pages)</a:t>
            </a:r>
            <a:endParaRPr sz="1144">
              <a:solidFill>
                <a:schemeClr val="dk1"/>
              </a:solidFill>
              <a:latin typeface="Roboto Slab"/>
              <a:ea typeface="Roboto Slab"/>
              <a:cs typeface="Roboto Slab"/>
              <a:sym typeface="Roboto Slab"/>
            </a:endParaRPr>
          </a:p>
        </p:txBody>
      </p:sp>
      <p:cxnSp>
        <p:nvCxnSpPr>
          <p:cNvPr id="213" name="Google Shape;213;p19"/>
          <p:cNvCxnSpPr/>
          <p:nvPr/>
        </p:nvCxnSpPr>
        <p:spPr>
          <a:xfrm>
            <a:off x="8346706" y="2991840"/>
            <a:ext cx="0" cy="3309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4" name="Google Shape;214;p19"/>
          <p:cNvSpPr/>
          <p:nvPr/>
        </p:nvSpPr>
        <p:spPr>
          <a:xfrm>
            <a:off x="7743009" y="333684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lt1"/>
                </a:solidFill>
                <a:latin typeface="Roboto Slab"/>
                <a:ea typeface="Roboto Slab"/>
                <a:cs typeface="Roboto Slab"/>
                <a:sym typeface="Roboto Slab"/>
              </a:rPr>
              <a:t>&lt;a&gt;href="linkinserthere"&gt;Text that is shown for link:&lt;/a&gt;</a:t>
            </a:r>
            <a:endParaRPr sz="600">
              <a:solidFill>
                <a:schemeClr val="lt1"/>
              </a:solidFill>
              <a:latin typeface="Roboto Slab"/>
              <a:ea typeface="Roboto Slab"/>
              <a:cs typeface="Roboto Slab"/>
              <a:sym typeface="Roboto Slab"/>
            </a:endParaRPr>
          </a:p>
        </p:txBody>
      </p:sp>
      <p:cxnSp>
        <p:nvCxnSpPr>
          <p:cNvPr id="215" name="Google Shape;215;p19"/>
          <p:cNvCxnSpPr>
            <a:stCxn id="216" idx="2"/>
            <a:endCxn id="217" idx="0"/>
          </p:cNvCxnSpPr>
          <p:nvPr/>
        </p:nvCxnSpPr>
        <p:spPr>
          <a:xfrm>
            <a:off x="3323684" y="2842747"/>
            <a:ext cx="0" cy="3591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218" name="Google Shape;218;p19"/>
          <p:cNvCxnSpPr>
            <a:endCxn id="216" idx="0"/>
          </p:cNvCxnSpPr>
          <p:nvPr/>
        </p:nvCxnSpPr>
        <p:spPr>
          <a:xfrm flipH="1">
            <a:off x="3323684" y="2303047"/>
            <a:ext cx="210900" cy="2418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19" name="Google Shape;219;p19"/>
          <p:cNvSpPr/>
          <p:nvPr/>
        </p:nvSpPr>
        <p:spPr>
          <a:xfrm>
            <a:off x="3151303" y="2036822"/>
            <a:ext cx="12939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Slab"/>
                <a:ea typeface="Roboto Slab"/>
                <a:cs typeface="Roboto Slab"/>
                <a:sym typeface="Roboto Slab"/>
              </a:rPr>
              <a:t>&lt;div&gt; </a:t>
            </a:r>
            <a:endParaRPr sz="1000">
              <a:solidFill>
                <a:schemeClr val="lt1"/>
              </a:solidFill>
              <a:latin typeface="Roboto Slab"/>
              <a:ea typeface="Roboto Slab"/>
              <a:cs typeface="Roboto Slab"/>
              <a:sym typeface="Roboto Slab"/>
            </a:endParaRPr>
          </a:p>
        </p:txBody>
      </p:sp>
      <p:sp>
        <p:nvSpPr>
          <p:cNvPr id="216" name="Google Shape;216;p19"/>
          <p:cNvSpPr/>
          <p:nvPr/>
        </p:nvSpPr>
        <p:spPr>
          <a:xfrm>
            <a:off x="2623184" y="2544847"/>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500">
                <a:solidFill>
                  <a:schemeClr val="lt1"/>
                </a:solidFill>
                <a:latin typeface="Roboto Slab"/>
                <a:ea typeface="Roboto Slab"/>
                <a:cs typeface="Roboto Slab"/>
                <a:sym typeface="Roboto Slab"/>
              </a:rPr>
              <a:t>      </a:t>
            </a:r>
            <a:r>
              <a:rPr lang="en" sz="500">
                <a:solidFill>
                  <a:schemeClr val="lt1"/>
                </a:solidFill>
                <a:latin typeface="Roboto Slab"/>
                <a:ea typeface="Roboto Slab"/>
                <a:cs typeface="Roboto Slab"/>
                <a:sym typeface="Roboto Slab"/>
              </a:rPr>
              <a:t>   &lt;div&gt;&lt;a href="../index.html"&gt;&lt;h1 class = "TitleText"&gt;The History of Open World Games&lt;/h1&gt;&lt;/a&gt;&lt;/div&gt;</a:t>
            </a:r>
            <a:endParaRPr sz="500">
              <a:solidFill>
                <a:schemeClr val="lt1"/>
              </a:solidFill>
              <a:latin typeface="Roboto Slab"/>
              <a:ea typeface="Roboto Slab"/>
              <a:cs typeface="Roboto Slab"/>
              <a:sym typeface="Roboto Slab"/>
            </a:endParaRPr>
          </a:p>
        </p:txBody>
      </p:sp>
      <p:sp>
        <p:nvSpPr>
          <p:cNvPr id="217" name="Google Shape;217;p19"/>
          <p:cNvSpPr/>
          <p:nvPr/>
        </p:nvSpPr>
        <p:spPr>
          <a:xfrm>
            <a:off x="2623184" y="3201772"/>
            <a:ext cx="1401000" cy="29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500">
                <a:solidFill>
                  <a:schemeClr val="lt1"/>
                </a:solidFill>
                <a:latin typeface="Roboto Slab"/>
                <a:ea typeface="Roboto Slab"/>
                <a:cs typeface="Roboto Slab"/>
                <a:sym typeface="Roboto Slab"/>
              </a:rPr>
              <a:t>             </a:t>
            </a:r>
            <a:r>
              <a:rPr lang="en" sz="500">
                <a:solidFill>
                  <a:schemeClr val="lt1"/>
                </a:solidFill>
                <a:latin typeface="Roboto Slab"/>
                <a:ea typeface="Roboto Slab"/>
                <a:cs typeface="Roboto Slab"/>
                <a:sym typeface="Roboto Slab"/>
              </a:rPr>
              <a:t>&lt;button class="randomGame" id="randomGame"&gt;Go to a Random Game&lt;/button&gt;</a:t>
            </a:r>
            <a:endParaRPr sz="500">
              <a:solidFill>
                <a:schemeClr val="lt1"/>
              </a:solidFill>
              <a:latin typeface="Roboto Slab"/>
              <a:ea typeface="Roboto Slab"/>
              <a:cs typeface="Roboto Slab"/>
              <a:sym typeface="Roboto Slab"/>
            </a:endParaRPr>
          </a:p>
        </p:txBody>
      </p:sp>
      <p:cxnSp>
        <p:nvCxnSpPr>
          <p:cNvPr id="220" name="Google Shape;220;p19"/>
          <p:cNvCxnSpPr/>
          <p:nvPr/>
        </p:nvCxnSpPr>
        <p:spPr>
          <a:xfrm flipH="1">
            <a:off x="4189353" y="1634974"/>
            <a:ext cx="465600" cy="397500"/>
          </a:xfrm>
          <a:prstGeom prst="straightConnector1">
            <a:avLst/>
          </a:prstGeom>
          <a:noFill/>
          <a:ln cap="flat" cmpd="sng" w="28575">
            <a:solidFill>
              <a:schemeClr val="dk1"/>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CSS</a:t>
            </a:r>
            <a:endParaRPr/>
          </a:p>
        </p:txBody>
      </p:sp>
      <p:sp>
        <p:nvSpPr>
          <p:cNvPr id="226" name="Google Shape;226;p20"/>
          <p:cNvSpPr txBox="1"/>
          <p:nvPr>
            <p:ph idx="1" type="body"/>
          </p:nvPr>
        </p:nvSpPr>
        <p:spPr>
          <a:xfrm>
            <a:off x="387900" y="1489825"/>
            <a:ext cx="8368200" cy="1859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Main Page</a:t>
            </a:r>
            <a:endParaRPr/>
          </a:p>
          <a:p>
            <a:pPr indent="-317182" lvl="0" marL="457200" rtl="0" algn="l">
              <a:spcBef>
                <a:spcPts val="1200"/>
              </a:spcBef>
              <a:spcAft>
                <a:spcPts val="0"/>
              </a:spcAft>
              <a:buSzPct val="100000"/>
              <a:buChar char="●"/>
            </a:pPr>
            <a:r>
              <a:rPr lang="en"/>
              <a:t>An emphasis of the main page’s CSS design was of the main timeline feature on the page. Utilizing the HTML5 divs, we made it so each horizontal row of video games were aligned to the center but still had two on each row, one on the left and one on the right. However to account for lower width screens like on tablets and phones, the horizontal stacking would be omitted so only one game would be displayed per row, which allowed for a better viewing experience for the user.</a:t>
            </a:r>
            <a:endParaRPr/>
          </a:p>
        </p:txBody>
      </p:sp>
      <p:sp>
        <p:nvSpPr>
          <p:cNvPr id="227" name="Google Shape;227;p20"/>
          <p:cNvSpPr txBox="1"/>
          <p:nvPr>
            <p:ph idx="1" type="body"/>
          </p:nvPr>
        </p:nvSpPr>
        <p:spPr>
          <a:xfrm>
            <a:off x="387900" y="3104200"/>
            <a:ext cx="8368200" cy="1859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300"/>
              <a:t>Sub page</a:t>
            </a:r>
            <a:endParaRPr sz="2300"/>
          </a:p>
          <a:p>
            <a:pPr indent="-317182" lvl="0" marL="457200" rtl="0" algn="l">
              <a:spcBef>
                <a:spcPts val="1200"/>
              </a:spcBef>
              <a:spcAft>
                <a:spcPts val="0"/>
              </a:spcAft>
              <a:buSzPct val="100000"/>
              <a:buChar char="●"/>
            </a:pPr>
            <a:r>
              <a:rPr lang="en"/>
              <a:t>Like the main page, the CSS for our subpages was used to incorporate responsive design.It adapts to PC, tablet, and phone displays using @media and display: flex;. We used it to put the primary text next to the image , and to style elements to the left or right of the page using the float element.  Using elements like background-color and color, we were able to style our pages to the colors we chose. We also took advantage of CSS classes to </a:t>
            </a:r>
            <a:r>
              <a:rPr lang="en"/>
              <a:t>differentiate</a:t>
            </a:r>
            <a:r>
              <a:rPr lang="en"/>
              <a:t> style rules our main text and our link 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JavaScript</a:t>
            </a:r>
            <a:endParaRPr/>
          </a:p>
        </p:txBody>
      </p:sp>
      <p:sp>
        <p:nvSpPr>
          <p:cNvPr id="233" name="Google Shape;233;p21"/>
          <p:cNvSpPr txBox="1"/>
          <p:nvPr>
            <p:ph idx="1" type="body"/>
          </p:nvPr>
        </p:nvSpPr>
        <p:spPr>
          <a:xfrm>
            <a:off x="493125" y="1477075"/>
            <a:ext cx="8368200" cy="18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Game Button</a:t>
            </a:r>
            <a:endParaRPr/>
          </a:p>
          <a:p>
            <a:pPr indent="-323850" lvl="0" marL="457200" rtl="0" algn="l">
              <a:spcBef>
                <a:spcPts val="1200"/>
              </a:spcBef>
              <a:spcAft>
                <a:spcPts val="0"/>
              </a:spcAft>
              <a:buSzPts val="1500"/>
              <a:buChar char="●"/>
            </a:pPr>
            <a:r>
              <a:rPr lang="en" sz="1500"/>
              <a:t>To implement a button that takes you to a random game, we made an array of the relative path to all the individual video game subpages and used a random number generator to select a random element of this list to redirect the user to. This button was added to both the main page and subpages.</a:t>
            </a:r>
            <a:endParaRPr sz="1500"/>
          </a:p>
        </p:txBody>
      </p:sp>
      <p:sp>
        <p:nvSpPr>
          <p:cNvPr id="234" name="Google Shape;234;p21"/>
          <p:cNvSpPr txBox="1"/>
          <p:nvPr>
            <p:ph idx="1" type="body"/>
          </p:nvPr>
        </p:nvSpPr>
        <p:spPr>
          <a:xfrm>
            <a:off x="387900" y="3104200"/>
            <a:ext cx="8368200" cy="1859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sz="2300"/>
              <a:t>Main Page Slideshow</a:t>
            </a:r>
            <a:endParaRPr sz="2300"/>
          </a:p>
          <a:p>
            <a:pPr indent="-317182" lvl="0" marL="457200" rtl="0" algn="l">
              <a:spcBef>
                <a:spcPts val="1200"/>
              </a:spcBef>
              <a:spcAft>
                <a:spcPts val="0"/>
              </a:spcAft>
              <a:buSzPct val="100000"/>
              <a:buChar char="●"/>
            </a:pPr>
            <a:r>
              <a:rPr lang="en"/>
              <a:t>To allow for an interactive and dynamic experience, we implemented a slideshow at the top of the timeline. This uses DOM elements to allow different images to be displayed in order via the arrow buttons, and also automatically scrolls through the images at a 5 second interval. The images displayed are of gameplay screenshots of a certain video game and will subsequently link to that game’s respective subpage for the user to 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