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4"/>
  </p:notesMasterIdLst>
  <p:handoutMasterIdLst>
    <p:handoutMasterId r:id="rId15"/>
  </p:handoutMasterIdLst>
  <p:sldIdLst>
    <p:sldId id="284" r:id="rId2"/>
    <p:sldId id="305" r:id="rId3"/>
    <p:sldId id="264" r:id="rId4"/>
    <p:sldId id="306" r:id="rId5"/>
    <p:sldId id="307" r:id="rId6"/>
    <p:sldId id="310" r:id="rId7"/>
    <p:sldId id="311" r:id="rId8"/>
    <p:sldId id="309" r:id="rId9"/>
    <p:sldId id="312" r:id="rId10"/>
    <p:sldId id="308" r:id="rId11"/>
    <p:sldId id="302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8C4CB40-5E39-4681-A031-46B1BC64AB32}">
          <p14:sldIdLst>
            <p14:sldId id="284"/>
            <p14:sldId id="305"/>
            <p14:sldId id="264"/>
            <p14:sldId id="306"/>
            <p14:sldId id="307"/>
            <p14:sldId id="310"/>
            <p14:sldId id="311"/>
            <p14:sldId id="309"/>
            <p14:sldId id="312"/>
            <p14:sldId id="308"/>
          </p14:sldIdLst>
        </p14:section>
        <p14:section name="Tugas" id="{422F4F61-6424-43D8-BEFF-F5B4E8545CC9}">
          <p14:sldIdLst>
            <p14:sldId id="302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i Azzahra" initials="HA" lastIdx="1" clrIdx="0">
    <p:extLst>
      <p:ext uri="{19B8F6BF-5375-455C-9EA6-DF929625EA0E}">
        <p15:presenceInfo xmlns:p15="http://schemas.microsoft.com/office/powerpoint/2012/main" userId="Hani Azzahr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8312"/>
    <a:srgbClr val="FF59C5"/>
    <a:srgbClr val="942290"/>
    <a:srgbClr val="2F369B"/>
    <a:srgbClr val="9F2200"/>
    <a:srgbClr val="FF5515"/>
    <a:srgbClr val="FF9313"/>
    <a:srgbClr val="47B652"/>
    <a:srgbClr val="5596F5"/>
    <a:srgbClr val="6EBE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0" autoAdjust="0"/>
    <p:restoredTop sz="94533" autoAdjust="0"/>
  </p:normalViewPr>
  <p:slideViewPr>
    <p:cSldViewPr snapToGrid="0">
      <p:cViewPr varScale="1">
        <p:scale>
          <a:sx n="56" d="100"/>
          <a:sy n="56" d="100"/>
        </p:scale>
        <p:origin x="15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772" y="4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ngsanaUPC" panose="02020603050405020304" pitchFamily="18" charset="-34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CB4CF-CD1F-4600-B72A-CEA73C67D149}" type="datetimeFigureOut">
              <a:rPr lang="en-US" smtClean="0">
                <a:latin typeface="AngsanaUPC" panose="02020603050405020304" pitchFamily="18" charset="-34"/>
              </a:rPr>
              <a:t>9/23/2025</a:t>
            </a:fld>
            <a:endParaRPr lang="en-US" dirty="0">
              <a:latin typeface="AngsanaUPC" panose="02020603050405020304" pitchFamily="18" charset="-34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ngsanaUPC" panose="02020603050405020304" pitchFamily="18" charset="-3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7ECF9-4839-4EAE-99AB-52F02544FDC2}" type="slidenum">
              <a:rPr lang="en-US" smtClean="0">
                <a:latin typeface="AngsanaUPC" panose="02020603050405020304" pitchFamily="18" charset="-34"/>
              </a:rPr>
              <a:t>‹#›</a:t>
            </a:fld>
            <a:endParaRPr lang="en-US" dirty="0">
              <a:latin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341942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ngsanaUPC" panose="02020603050405020304" pitchFamily="18" charset="-34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ngsanaUPC" panose="02020603050405020304" pitchFamily="18" charset="-34"/>
              </a:defRPr>
            </a:lvl1pPr>
          </a:lstStyle>
          <a:p>
            <a:fld id="{532D94EC-0B68-4379-A886-499D10BCFA43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ngsanaUPC" panose="02020603050405020304" pitchFamily="18" charset="-34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ngsanaUPC" panose="02020603050405020304" pitchFamily="18" charset="-34"/>
              </a:defRPr>
            </a:lvl1pPr>
          </a:lstStyle>
          <a:p>
            <a:fld id="{3B0A0B92-B94A-404A-9242-63DAC5A76D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37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ngsanaUPC" panose="02020603050405020304" pitchFamily="18" charset="-34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ngsanaUPC" panose="02020603050405020304" pitchFamily="18" charset="-34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ngsanaUPC" panose="02020603050405020304" pitchFamily="18" charset="-34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ngsanaUPC" panose="02020603050405020304" pitchFamily="18" charset="-34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ngsanaUPC" panose="02020603050405020304" pitchFamily="18" charset="-34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92-B94A-404A-9242-63DAC5A76D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744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92-B94A-404A-9242-63DAC5A76D2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60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92-B94A-404A-9242-63DAC5A76D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06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92-B94A-404A-9242-63DAC5A76D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8399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92-B94A-404A-9242-63DAC5A76D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932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92-B94A-404A-9242-63DAC5A76D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357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92-B94A-404A-9242-63DAC5A76D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64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http://www.materidosen.com/2017/03/perbedaan-kebutuhan-fungsional-dan-non.html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92-B94A-404A-9242-63DAC5A76D2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973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http://www.materidosen.com/2017/03/perbedaan-kebutuhan-fungsional-dan-non.html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92-B94A-404A-9242-63DAC5A76D2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203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http://www.materidosen.com/2017/03/perbedaan-kebutuhan-fungsional-dan-non.html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92-B94A-404A-9242-63DAC5A76D23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110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http://www.materidosen.com/2017/03/perbedaan-kebutuhan-fungsional-dan-non.html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0A0B92-B94A-404A-9242-63DAC5A76D2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90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spc="-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Adobe Caslon Pro" panose="0205050205050A020403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74BE-5EF0-4088-9743-BC300E06D4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B167-2DEB-48F9-83CF-22CA7A80F1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icacsis.filkom.ub.ac.id/assets/ptiik/icacsis/img/logo-filkom-ub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01" y="6456562"/>
            <a:ext cx="1197844" cy="3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340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74BE-5EF0-4088-9743-BC300E06D4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B167-2DEB-48F9-83CF-22CA7A80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74BE-5EF0-4088-9743-BC300E06D4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B167-2DEB-48F9-83CF-22CA7A80F17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2" descr="http://icacsis.filkom.ub.ac.id/assets/ptiik/icacsis/img/logo-filkom-ub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01" y="6456562"/>
            <a:ext cx="1197844" cy="3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082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60363" indent="-269875">
              <a:buFont typeface="Arial" panose="020B0604020202020204" pitchFamily="34" charset="0"/>
              <a:buChar char="•"/>
              <a:defRPr sz="2400" b="1"/>
            </a:lvl1pPr>
            <a:lvl2pPr marL="539750" indent="-179388">
              <a:defRPr sz="2000"/>
            </a:lvl2pPr>
            <a:lvl3pPr marL="719138" indent="-179388" defTabSz="809625">
              <a:defRPr sz="1600"/>
            </a:lvl3pPr>
            <a:lvl4pPr marL="900113" indent="-180975">
              <a:defRPr sz="1600"/>
            </a:lvl4pPr>
            <a:lvl5pPr marL="1079500" indent="-179388"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74BE-5EF0-4088-9743-BC300E06D4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B167-2DEB-48F9-83CF-22CA7A80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5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72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0" baseline="0">
                <a:solidFill>
                  <a:schemeClr val="tx2"/>
                </a:solidFill>
                <a:latin typeface="Adobe Caslon Pro" panose="0205050205050A020403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74BE-5EF0-4088-9743-BC300E06D4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B167-2DEB-48F9-83CF-22CA7A80F17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 descr="http://icacsis.filkom.ub.ac.id/assets/ptiik/icacsis/img/logo-filkom-ub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01" y="6456562"/>
            <a:ext cx="1197844" cy="3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543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980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632857"/>
            <a:ext cx="3703320" cy="423623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632860"/>
            <a:ext cx="3703320" cy="42362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74BE-5EF0-4088-9743-BC300E06D4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B167-2DEB-48F9-83CF-22CA7A80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005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980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623501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359783"/>
            <a:ext cx="3703320" cy="35093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623501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359783"/>
            <a:ext cx="3703320" cy="3509311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74BE-5EF0-4088-9743-BC300E06D4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B167-2DEB-48F9-83CF-22CA7A80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0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74BE-5EF0-4088-9743-BC300E06D4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B167-2DEB-48F9-83CF-22CA7A80F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72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74BE-5EF0-4088-9743-BC300E06D4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B167-2DEB-48F9-83CF-22CA7A80F17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ttp://icacsis.filkom.ub.ac.id/assets/ptiik/icacsis/img/logo-filkom-ub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01" y="6456562"/>
            <a:ext cx="1197844" cy="3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0199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54C74BE-5EF0-4088-9743-BC300E06D4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F9B167-2DEB-48F9-83CF-22CA7A80F17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ttp://icacsis.filkom.ub.ac.id/assets/ptiik/icacsis/img/logo-filkom-u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01" y="6456562"/>
            <a:ext cx="1197844" cy="3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042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897880"/>
            <a:ext cx="7589520" cy="603504"/>
          </a:xfrm>
        </p:spPr>
        <p:txBody>
          <a:bodyPr lIns="91440" tIns="0" rIns="91440" bIns="0" anchor="ctr" anchorCtr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200">
                <a:solidFill>
                  <a:srgbClr val="FFFFFF"/>
                </a:solidFill>
                <a:latin typeface="Adobe Caslon Pro" panose="0205050205050A020403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C74BE-5EF0-4088-9743-BC300E06D41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9B167-2DEB-48F9-83CF-22CA7A80F17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 descr="http://icacsis.filkom.ub.ac.id/assets/ptiik/icacsis/img/logo-filkom-ub.png"/>
          <p:cNvPicPr>
            <a:picLocks noChangeAspect="1" noChangeArrowheads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01" y="6456562"/>
            <a:ext cx="1197844" cy="3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 Placeholder 21"/>
          <p:cNvSpPr>
            <a:spLocks noGrp="1"/>
          </p:cNvSpPr>
          <p:nvPr>
            <p:ph type="body" sz="quarter" idx="13" hasCustomPrompt="1"/>
          </p:nvPr>
        </p:nvSpPr>
        <p:spPr>
          <a:xfrm>
            <a:off x="3582202" y="4629473"/>
            <a:ext cx="5559417" cy="273743"/>
          </a:xfrm>
        </p:spPr>
        <p:txBody>
          <a:bodyPr rIns="108000" anchor="ctr" anchorCtr="0">
            <a:normAutofit/>
          </a:bodyPr>
          <a:lstStyle>
            <a:lvl1pPr marL="0" indent="0" algn="r">
              <a:buNone/>
              <a:defRPr sz="1000" baseline="0">
                <a:solidFill>
                  <a:schemeClr val="tx1">
                    <a:lumMod val="75000"/>
                    <a:lumOff val="25000"/>
                  </a:schemeClr>
                </a:solidFill>
                <a:latin typeface="AngsanaUPC" panose="02020603050405020304" pitchFamily="18" charset="-34"/>
              </a:defRPr>
            </a:lvl1pPr>
          </a:lstStyle>
          <a:p>
            <a:pPr lvl="0"/>
            <a:r>
              <a:rPr lang="id-ID" dirty="0"/>
              <a:t>Gambar: (sumber gambar)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155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0939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711234"/>
            <a:ext cx="7543801" cy="427155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latin typeface="AngsanaUPC" panose="02020603050405020304" pitchFamily="18" charset="-34"/>
              </a:defRPr>
            </a:lvl1pPr>
          </a:lstStyle>
          <a:p>
            <a:fld id="{D54C74BE-5EF0-4088-9743-BC300E06D41D}" type="datetimeFigureOut">
              <a:rPr lang="en-US" smtClean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latin typeface="AngsanaUPC" panose="02020603050405020304" pitchFamily="18" charset="-34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69217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  <a:latin typeface="AngsanaUPC" panose="02020603050405020304" pitchFamily="18" charset="-34"/>
              </a:defRPr>
            </a:lvl1pPr>
          </a:lstStyle>
          <a:p>
            <a:fld id="{4AF9B167-2DEB-48F9-83CF-22CA7A80F17D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80998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://icacsis.filkom.ub.ac.id/assets/ptiik/icacsis/img/logo-filkom-ub.png"/>
          <p:cNvPicPr>
            <a:picLocks noChangeAspect="1" noChangeArrowheads="1"/>
          </p:cNvPicPr>
          <p:nvPr userDrawn="1"/>
        </p:nvPicPr>
        <p:blipFill>
          <a:blip r:embed="rId1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401" y="6456562"/>
            <a:ext cx="1197844" cy="36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5151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Adobe Caslon Pro" panose="0205050205050A020403" pitchFamily="18" charset="0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AngsanaUPC" panose="02020603050405020304" pitchFamily="18" charset="-34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AngsanaUPC" panose="02020603050405020304" pitchFamily="18" charset="-34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ngsanaUPC" panose="02020603050405020304" pitchFamily="18" charset="-34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ngsanaUPC" panose="02020603050405020304" pitchFamily="18" charset="-34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AngsanaUPC" panose="02020603050405020304" pitchFamily="18" charset="-34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hsevi.ir/RI_Standard/File/7436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50000"/>
                  </a:schemeClr>
                </a:solidFill>
              </a:rPr>
              <a:t>Tahap</a:t>
            </a:r>
            <a:r>
              <a:rPr lang="en-US" sz="3200" dirty="0">
                <a:solidFill>
                  <a:schemeClr val="accent1">
                    <a:lumMod val="50000"/>
                  </a:schemeClr>
                </a:solidFill>
              </a:rPr>
              <a:t> 2:</a:t>
            </a:r>
            <a:br>
              <a:rPr lang="en-US" sz="32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en-US" sz="6000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sz="6000" dirty="0">
                <a:solidFill>
                  <a:schemeClr val="accent1">
                    <a:lumMod val="50000"/>
                  </a:schemeClr>
                </a:solidFill>
              </a:rPr>
              <a:t>Specify the user requirement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kern="600" dirty="0">
                <a:solidFill>
                  <a:schemeClr val="accent1">
                    <a:lumMod val="50000"/>
                  </a:schemeClr>
                </a:solidFill>
                <a:ea typeface="Roboto Condensed Light" pitchFamily="50" charset="0"/>
                <a:cs typeface="Roboto Condensed Light" pitchFamily="50" charset="0"/>
              </a:rPr>
              <a:t>PERTEMUAN 7 – </a:t>
            </a:r>
            <a:r>
              <a:rPr lang="en-US" kern="600" dirty="0" err="1">
                <a:solidFill>
                  <a:schemeClr val="accent1">
                    <a:lumMod val="50000"/>
                  </a:schemeClr>
                </a:solidFill>
                <a:ea typeface="Roboto Condensed Light" pitchFamily="50" charset="0"/>
                <a:cs typeface="Roboto Condensed Light" pitchFamily="50" charset="0"/>
              </a:rPr>
              <a:t>desain</a:t>
            </a:r>
            <a:r>
              <a:rPr lang="en-US" kern="600" dirty="0">
                <a:solidFill>
                  <a:schemeClr val="accent1">
                    <a:lumMod val="50000"/>
                  </a:schemeClr>
                </a:solidFill>
                <a:ea typeface="Roboto Condensed Light" pitchFamily="50" charset="0"/>
                <a:cs typeface="Roboto Condensed Light" pitchFamily="50" charset="0"/>
              </a:rPr>
              <a:t> </a:t>
            </a:r>
            <a:r>
              <a:rPr lang="en-US" kern="600" dirty="0" err="1">
                <a:solidFill>
                  <a:schemeClr val="accent1">
                    <a:lumMod val="50000"/>
                  </a:schemeClr>
                </a:solidFill>
                <a:ea typeface="Roboto Condensed Light" pitchFamily="50" charset="0"/>
                <a:cs typeface="Roboto Condensed Light" pitchFamily="50" charset="0"/>
              </a:rPr>
              <a:t>antar</a:t>
            </a:r>
            <a:r>
              <a:rPr lang="en-US" kern="600" dirty="0">
                <a:solidFill>
                  <a:schemeClr val="accent1">
                    <a:lumMod val="50000"/>
                  </a:schemeClr>
                </a:solidFill>
                <a:ea typeface="Roboto Condensed Light" pitchFamily="50" charset="0"/>
                <a:cs typeface="Roboto Condensed Light" pitchFamily="50" charset="0"/>
              </a:rPr>
              <a:t> </a:t>
            </a:r>
            <a:r>
              <a:rPr lang="en-US" kern="600" dirty="0" err="1">
                <a:solidFill>
                  <a:schemeClr val="accent1">
                    <a:lumMod val="50000"/>
                  </a:schemeClr>
                </a:solidFill>
                <a:ea typeface="Roboto Condensed Light" pitchFamily="50" charset="0"/>
                <a:cs typeface="Roboto Condensed Light" pitchFamily="50" charset="0"/>
              </a:rPr>
              <a:t>muka</a:t>
            </a:r>
            <a:r>
              <a:rPr lang="en-US" kern="600" dirty="0">
                <a:solidFill>
                  <a:schemeClr val="accent1">
                    <a:lumMod val="50000"/>
                  </a:schemeClr>
                </a:solidFill>
                <a:ea typeface="Roboto Condensed Light" pitchFamily="50" charset="0"/>
                <a:cs typeface="Roboto Condensed Light" pitchFamily="50" charset="0"/>
              </a:rPr>
              <a:t> </a:t>
            </a:r>
            <a:r>
              <a:rPr lang="en-US" kern="600" dirty="0" err="1">
                <a:solidFill>
                  <a:schemeClr val="accent1">
                    <a:lumMod val="50000"/>
                  </a:schemeClr>
                </a:solidFill>
                <a:ea typeface="Roboto Condensed Light" pitchFamily="50" charset="0"/>
                <a:cs typeface="Roboto Condensed Light" pitchFamily="50" charset="0"/>
              </a:rPr>
              <a:t>pengguna</a:t>
            </a:r>
            <a:endParaRPr lang="en-US" kern="600" dirty="0">
              <a:solidFill>
                <a:schemeClr val="accent1">
                  <a:lumMod val="50000"/>
                </a:schemeClr>
              </a:solidFill>
              <a:ea typeface="Roboto Condensed Light" pitchFamily="50" charset="0"/>
              <a:cs typeface="Roboto Condensed Light" pitchFamily="50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251439" y="5729130"/>
            <a:ext cx="33020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400" kern="600" dirty="0">
                <a:solidFill>
                  <a:schemeClr val="accent1">
                    <a:lumMod val="50000"/>
                  </a:schemeClr>
                </a:solidFill>
                <a:latin typeface="Adobe Caslon Pro" panose="0205050205050A020403" pitchFamily="18" charset="0"/>
                <a:ea typeface="Roboto Condensed Light" pitchFamily="50" charset="0"/>
                <a:cs typeface="Roboto Condensed Light" pitchFamily="50" charset="0"/>
              </a:rPr>
              <a:t>HANIFAH M AZ-ZAHRA, </a:t>
            </a:r>
            <a:r>
              <a:rPr lang="en-US" sz="1400" kern="600" dirty="0" err="1">
                <a:solidFill>
                  <a:schemeClr val="accent1">
                    <a:lumMod val="50000"/>
                  </a:schemeClr>
                </a:solidFill>
                <a:latin typeface="Adobe Caslon Pro" panose="0205050205050A020403" pitchFamily="18" charset="0"/>
                <a:ea typeface="Roboto Condensed Light" pitchFamily="50" charset="0"/>
                <a:cs typeface="Roboto Condensed Light" pitchFamily="50" charset="0"/>
              </a:rPr>
              <a:t>S.Sn</a:t>
            </a:r>
            <a:r>
              <a:rPr lang="en-US" sz="1400" kern="600" dirty="0">
                <a:solidFill>
                  <a:schemeClr val="accent1">
                    <a:lumMod val="50000"/>
                  </a:schemeClr>
                </a:solidFill>
                <a:latin typeface="Adobe Caslon Pro" panose="0205050205050A020403" pitchFamily="18" charset="0"/>
                <a:ea typeface="Roboto Condensed Light" pitchFamily="50" charset="0"/>
                <a:cs typeface="Roboto Condensed Light" pitchFamily="50" charset="0"/>
              </a:rPr>
              <a:t>., M.Ds</a:t>
            </a:r>
          </a:p>
        </p:txBody>
      </p:sp>
    </p:spTree>
    <p:extLst>
      <p:ext uri="{BB962C8B-B14F-4D97-AF65-F5344CB8AC3E}">
        <p14:creationId xmlns:p14="http://schemas.microsoft.com/office/powerpoint/2010/main" val="29237114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How-to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0">
              <a:buNone/>
            </a:pP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Spesifikasi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kebutuhan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harus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:</a:t>
            </a:r>
          </a:p>
          <a:p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dinyatakan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dalam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penyataan-pernyataan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yang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dapat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terukur</a:t>
            </a:r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  <a:p>
            <a:pPr lvl="1"/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Misal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: </a:t>
            </a:r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sistem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harus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1" dirty="0" err="1">
                <a:ea typeface="Roboto" pitchFamily="50" charset="0"/>
                <a:cs typeface="AngsanaUPC" panose="02020603050405020304" pitchFamily="18" charset="-34"/>
              </a:rPr>
              <a:t>mudah</a:t>
            </a:r>
            <a:r>
              <a:rPr lang="en-US" b="1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1" dirty="0" err="1">
                <a:ea typeface="Roboto" pitchFamily="50" charset="0"/>
                <a:cs typeface="AngsanaUPC" panose="02020603050405020304" pitchFamily="18" charset="-34"/>
              </a:rPr>
              <a:t>digunakan</a:t>
            </a:r>
            <a:r>
              <a:rPr lang="en-US" b="1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oleh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 user – </a:t>
            </a:r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cara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mengukur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dengan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melakukan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1" dirty="0" err="1">
                <a:ea typeface="Roboto" pitchFamily="50" charset="0"/>
                <a:cs typeface="AngsanaUPC" panose="02020603050405020304" pitchFamily="18" charset="-34"/>
              </a:rPr>
              <a:t>pengujian</a:t>
            </a:r>
            <a:r>
              <a:rPr lang="en-US" b="1" dirty="0">
                <a:ea typeface="Roboto" pitchFamily="50" charset="0"/>
                <a:cs typeface="AngsanaUPC" panose="02020603050405020304" pitchFamily="18" charset="-34"/>
              </a:rPr>
              <a:t> usability</a:t>
            </a:r>
          </a:p>
          <a:p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diverifikasi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oleh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pemangku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kepentingan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terkait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,</a:t>
            </a:r>
          </a:p>
          <a:p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konsisten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</a:p>
          <a:p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dapat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diperbarui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i="1" dirty="0">
                <a:ea typeface="Roboto" pitchFamily="50" charset="0"/>
                <a:cs typeface="AngsanaUPC" panose="02020603050405020304" pitchFamily="18" charset="-34"/>
              </a:rPr>
              <a:t>(update)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seperlunya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selama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proyek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berlangsung</a:t>
            </a:r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830306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Tugas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2 -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Proyek</a:t>
            </a: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r>
              <a:rPr lang="en-US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Akhir</a:t>
            </a:r>
            <a:endParaRPr lang="en-US" sz="3200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47688" indent="-457200">
              <a:buFont typeface="+mj-lt"/>
              <a:buAutoNum type="arabicPeriod"/>
            </a:pPr>
            <a:r>
              <a:rPr lang="en-US" b="0" dirty="0" err="1"/>
              <a:t>Lakukan</a:t>
            </a:r>
            <a:r>
              <a:rPr lang="en-US" b="0" dirty="0"/>
              <a:t> </a:t>
            </a:r>
            <a:r>
              <a:rPr lang="en-US" b="0" dirty="0" err="1"/>
              <a:t>analisis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hasil</a:t>
            </a:r>
            <a:r>
              <a:rPr lang="en-US" b="0" dirty="0"/>
              <a:t> </a:t>
            </a:r>
            <a:r>
              <a:rPr lang="en-US" b="0" dirty="0" err="1"/>
              <a:t>penggalian</a:t>
            </a:r>
            <a:r>
              <a:rPr lang="en-US" b="0" dirty="0"/>
              <a:t> data </a:t>
            </a:r>
            <a:r>
              <a:rPr lang="en-US" b="0" dirty="0" err="1"/>
              <a:t>dengan</a:t>
            </a:r>
            <a:r>
              <a:rPr lang="en-US" b="0" dirty="0"/>
              <a:t> </a:t>
            </a:r>
            <a:r>
              <a:rPr lang="en-US" dirty="0" err="1"/>
              <a:t>observasi</a:t>
            </a:r>
            <a:r>
              <a:rPr lang="en-US" dirty="0"/>
              <a:t> </a:t>
            </a:r>
            <a:r>
              <a:rPr lang="en-US" b="0" dirty="0" err="1"/>
              <a:t>maupun</a:t>
            </a:r>
            <a:r>
              <a:rPr lang="en-US" b="0" dirty="0"/>
              <a:t> </a:t>
            </a:r>
            <a:r>
              <a:rPr lang="en-US" dirty="0" err="1"/>
              <a:t>wawancara</a:t>
            </a:r>
            <a:r>
              <a:rPr lang="en-US" b="0" dirty="0"/>
              <a:t> </a:t>
            </a:r>
            <a:r>
              <a:rPr lang="en-US" b="0" dirty="0" err="1"/>
              <a:t>kepada</a:t>
            </a:r>
            <a:r>
              <a:rPr lang="en-US" b="0" dirty="0"/>
              <a:t> user </a:t>
            </a:r>
            <a:r>
              <a:rPr lang="en-US" b="0" dirty="0" err="1"/>
              <a:t>dan</a:t>
            </a:r>
            <a:r>
              <a:rPr lang="en-US" b="0" dirty="0"/>
              <a:t> stakeholder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mendeskripsikan</a:t>
            </a:r>
            <a:r>
              <a:rPr lang="en-US" b="0" dirty="0"/>
              <a:t> </a:t>
            </a:r>
            <a:r>
              <a:rPr lang="en-US" b="0" dirty="0" err="1"/>
              <a:t>kebutuhan</a:t>
            </a:r>
            <a:r>
              <a:rPr lang="en-US" b="0" dirty="0"/>
              <a:t> </a:t>
            </a:r>
            <a:r>
              <a:rPr lang="en-US" b="0" dirty="0" err="1"/>
              <a:t>pengguna</a:t>
            </a:r>
            <a:r>
              <a:rPr lang="en-US" b="0" dirty="0"/>
              <a:t> </a:t>
            </a:r>
            <a:r>
              <a:rPr lang="en-US" b="0" i="1" dirty="0"/>
              <a:t>(user requirement)</a:t>
            </a:r>
          </a:p>
          <a:p>
            <a:pPr marL="547688" indent="-457200">
              <a:buFont typeface="+mj-lt"/>
              <a:buAutoNum type="arabicPeriod"/>
            </a:pPr>
            <a:r>
              <a:rPr lang="en-US" b="0" dirty="0" err="1"/>
              <a:t>Deskripsikan</a:t>
            </a:r>
            <a:r>
              <a:rPr lang="en-US" b="0" dirty="0"/>
              <a:t> </a:t>
            </a:r>
            <a:r>
              <a:rPr lang="en-US" b="0" dirty="0" err="1"/>
              <a:t>kebutuhan</a:t>
            </a:r>
            <a:r>
              <a:rPr lang="en-US" b="0" dirty="0"/>
              <a:t> </a:t>
            </a:r>
            <a:r>
              <a:rPr lang="en-US" b="0" dirty="0" err="1"/>
              <a:t>fungsional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non-</a:t>
            </a:r>
            <a:r>
              <a:rPr lang="en-US" b="0" dirty="0" err="1"/>
              <a:t>fungsional</a:t>
            </a:r>
            <a:r>
              <a:rPr lang="en-US" b="0" dirty="0"/>
              <a:t> </a:t>
            </a:r>
            <a:r>
              <a:rPr lang="en-US" b="0" dirty="0" err="1"/>
              <a:t>pengguna</a:t>
            </a:r>
            <a:endParaRPr lang="en-US" b="0" dirty="0"/>
          </a:p>
          <a:p>
            <a:pPr marL="547688" indent="-457200">
              <a:buFont typeface="+mj-lt"/>
              <a:buAutoNum type="arabicPeriod"/>
            </a:pP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Lakukan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verifikasi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hasil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deskripsi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kebutuhan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kepada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/>
              <a:t>user </a:t>
            </a:r>
            <a:r>
              <a:rPr lang="en-US" b="0" dirty="0" err="1"/>
              <a:t>dan</a:t>
            </a:r>
            <a:r>
              <a:rPr lang="en-US" b="0" dirty="0"/>
              <a:t> stakeholder </a:t>
            </a:r>
          </a:p>
          <a:p>
            <a:pPr marL="547688" indent="-457200">
              <a:buFont typeface="+mj-lt"/>
              <a:buAutoNum type="arabicPeriod"/>
            </a:pPr>
            <a:r>
              <a:rPr lang="en-US" b="0" dirty="0" err="1"/>
              <a:t>Buat</a:t>
            </a:r>
            <a:r>
              <a:rPr lang="en-US" b="0" dirty="0"/>
              <a:t> </a:t>
            </a:r>
            <a:r>
              <a:rPr lang="en-US" dirty="0" err="1"/>
              <a:t>perbaikan</a:t>
            </a:r>
            <a:r>
              <a:rPr lang="en-US" b="0" dirty="0"/>
              <a:t> </a:t>
            </a:r>
            <a:r>
              <a:rPr lang="en-US" b="0" dirty="0" err="1"/>
              <a:t>deskripsi</a:t>
            </a:r>
            <a:r>
              <a:rPr lang="en-US" b="0" dirty="0"/>
              <a:t> </a:t>
            </a:r>
            <a:r>
              <a:rPr lang="en-US" b="0" dirty="0" err="1"/>
              <a:t>kebutuhan</a:t>
            </a:r>
            <a:r>
              <a:rPr lang="en-US" b="0" dirty="0"/>
              <a:t> </a:t>
            </a:r>
            <a:r>
              <a:rPr lang="en-US" b="0" dirty="0" err="1"/>
              <a:t>pengguna</a:t>
            </a:r>
            <a:r>
              <a:rPr lang="en-US" b="0" dirty="0"/>
              <a:t> </a:t>
            </a:r>
            <a:r>
              <a:rPr lang="en-US" b="0" dirty="0" err="1"/>
              <a:t>berdasarkan</a:t>
            </a:r>
            <a:r>
              <a:rPr lang="en-US" b="0" dirty="0"/>
              <a:t> </a:t>
            </a:r>
            <a:r>
              <a:rPr lang="en-US" b="0" dirty="0" err="1"/>
              <a:t>hasil</a:t>
            </a:r>
            <a:r>
              <a:rPr lang="en-US" b="0" dirty="0"/>
              <a:t> </a:t>
            </a:r>
            <a:r>
              <a:rPr lang="en-US" b="0" dirty="0" err="1"/>
              <a:t>verifikasi</a:t>
            </a:r>
            <a:r>
              <a:rPr lang="en-US" b="0" dirty="0"/>
              <a:t> </a:t>
            </a:r>
            <a:r>
              <a:rPr lang="en-US" b="0" dirty="0" err="1"/>
              <a:t>dengan</a:t>
            </a:r>
            <a:r>
              <a:rPr lang="en-US" b="0" dirty="0"/>
              <a:t> user/stakeholder</a:t>
            </a:r>
          </a:p>
          <a:p>
            <a:pPr marL="547688" indent="-457200">
              <a:buFont typeface="+mj-lt"/>
              <a:buAutoNum type="arabicPeriod"/>
            </a:pPr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  <a:p>
            <a:pPr marL="534988" lvl="1" indent="-258763"/>
            <a:endParaRPr lang="en-US" dirty="0">
              <a:ea typeface="Roboto" pitchFamily="50" charset="0"/>
              <a:cs typeface="AngsanaUPC" panose="02020603050405020304" pitchFamily="18" charset="-34"/>
            </a:endParaRPr>
          </a:p>
          <a:p>
            <a:pPr marL="534988" lvl="1" indent="-258763"/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693377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b="0" dirty="0"/>
              <a:t>ISO 9241-210:2010 Ergonomics of human-system interaction -- Part 210: </a:t>
            </a:r>
            <a:r>
              <a:rPr lang="en-US" dirty="0"/>
              <a:t>Human-centered design</a:t>
            </a:r>
            <a:r>
              <a:rPr lang="en-US" b="0" dirty="0"/>
              <a:t> for interactive systems </a:t>
            </a:r>
            <a:br>
              <a:rPr lang="en-US" b="0" dirty="0"/>
            </a:br>
            <a:r>
              <a:rPr lang="en-US" sz="1800" b="0" u="sng" dirty="0">
                <a:hlinkClick r:id="rId2"/>
              </a:rPr>
              <a:t>http://hsevi.ir/RI_Standard/File/7436</a:t>
            </a:r>
            <a:r>
              <a:rPr lang="en-US" sz="1800" b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8001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/>
        </p:nvSpPr>
        <p:spPr>
          <a:xfrm>
            <a:off x="5869941" y="3946282"/>
            <a:ext cx="2390336" cy="1012920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dobe Caslon Pro" panose="0205050205050A020403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HCD Process (ISO)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0">
              <a:lnSpc>
                <a:spcPct val="100000"/>
              </a:lnSpc>
              <a:buNone/>
            </a:pPr>
            <a:br>
              <a:rPr lang="en-US" dirty="0">
                <a:solidFill>
                  <a:schemeClr val="accent2"/>
                </a:solidFill>
                <a:ea typeface="Roboto" pitchFamily="50" charset="0"/>
                <a:cs typeface="AngsanaUPC" panose="02020603050405020304" pitchFamily="18" charset="-34"/>
              </a:rPr>
            </a:br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</p:txBody>
      </p:sp>
      <p:grpSp>
        <p:nvGrpSpPr>
          <p:cNvPr id="2103" name="Group 88"/>
          <p:cNvGrpSpPr>
            <a:grpSpLocks/>
          </p:cNvGrpSpPr>
          <p:nvPr/>
        </p:nvGrpSpPr>
        <p:grpSpPr bwMode="auto">
          <a:xfrm>
            <a:off x="1313781" y="1711234"/>
            <a:ext cx="6516438" cy="4236720"/>
            <a:chOff x="1570" y="-6542"/>
            <a:chExt cx="9440" cy="6136"/>
          </a:xfrm>
        </p:grpSpPr>
        <p:grpSp>
          <p:nvGrpSpPr>
            <p:cNvPr id="2104" name="Group 89"/>
            <p:cNvGrpSpPr>
              <a:grpSpLocks/>
            </p:cNvGrpSpPr>
            <p:nvPr/>
          </p:nvGrpSpPr>
          <p:grpSpPr bwMode="auto">
            <a:xfrm>
              <a:off x="1639" y="-6532"/>
              <a:ext cx="2311" cy="633"/>
              <a:chOff x="1639" y="-6532"/>
              <a:chExt cx="2311" cy="633"/>
            </a:xfrm>
          </p:grpSpPr>
          <p:sp>
            <p:nvSpPr>
              <p:cNvPr id="2188" name="Freeform 90"/>
              <p:cNvSpPr>
                <a:spLocks/>
              </p:cNvSpPr>
              <p:nvPr/>
            </p:nvSpPr>
            <p:spPr bwMode="auto">
              <a:xfrm>
                <a:off x="1639" y="-6532"/>
                <a:ext cx="2311" cy="633"/>
              </a:xfrm>
              <a:custGeom>
                <a:avLst/>
                <a:gdLst>
                  <a:gd name="T0" fmla="+- 0 3950 1639"/>
                  <a:gd name="T1" fmla="*/ T0 w 2311"/>
                  <a:gd name="T2" fmla="+- 0 -5900 -6532"/>
                  <a:gd name="T3" fmla="*/ -5900 h 633"/>
                  <a:gd name="T4" fmla="+- 0 1639 1639"/>
                  <a:gd name="T5" fmla="*/ T4 w 2311"/>
                  <a:gd name="T6" fmla="+- 0 -5900 -6532"/>
                  <a:gd name="T7" fmla="*/ -5900 h 633"/>
                  <a:gd name="T8" fmla="+- 0 1639 1639"/>
                  <a:gd name="T9" fmla="*/ T8 w 2311"/>
                  <a:gd name="T10" fmla="+- 0 -6532 -6532"/>
                  <a:gd name="T11" fmla="*/ -6532 h 633"/>
                  <a:gd name="T12" fmla="+- 0 3950 1639"/>
                  <a:gd name="T13" fmla="*/ T12 w 2311"/>
                  <a:gd name="T14" fmla="+- 0 -6532 -6532"/>
                  <a:gd name="T15" fmla="*/ -6532 h 633"/>
                  <a:gd name="T16" fmla="+- 0 3950 1639"/>
                  <a:gd name="T17" fmla="*/ T16 w 2311"/>
                  <a:gd name="T18" fmla="+- 0 -5900 -6532"/>
                  <a:gd name="T19" fmla="*/ -5900 h 63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311" h="633">
                    <a:moveTo>
                      <a:pt x="2311" y="632"/>
                    </a:moveTo>
                    <a:lnTo>
                      <a:pt x="0" y="632"/>
                    </a:lnTo>
                    <a:lnTo>
                      <a:pt x="0" y="0"/>
                    </a:lnTo>
                    <a:lnTo>
                      <a:pt x="2311" y="0"/>
                    </a:lnTo>
                    <a:lnTo>
                      <a:pt x="2311" y="632"/>
                    </a:lnTo>
                    <a:close/>
                  </a:path>
                </a:pathLst>
              </a:custGeom>
              <a:noFill/>
              <a:ln w="1224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05" name="Group 91"/>
            <p:cNvGrpSpPr>
              <a:grpSpLocks/>
            </p:cNvGrpSpPr>
            <p:nvPr/>
          </p:nvGrpSpPr>
          <p:grpSpPr bwMode="auto">
            <a:xfrm>
              <a:off x="5960" y="-4976"/>
              <a:ext cx="2328" cy="608"/>
              <a:chOff x="5960" y="-4976"/>
              <a:chExt cx="2328" cy="608"/>
            </a:xfrm>
          </p:grpSpPr>
          <p:sp>
            <p:nvSpPr>
              <p:cNvPr id="2187" name="Freeform 92"/>
              <p:cNvSpPr>
                <a:spLocks/>
              </p:cNvSpPr>
              <p:nvPr/>
            </p:nvSpPr>
            <p:spPr bwMode="auto">
              <a:xfrm>
                <a:off x="5960" y="-4976"/>
                <a:ext cx="2328" cy="608"/>
              </a:xfrm>
              <a:custGeom>
                <a:avLst/>
                <a:gdLst>
                  <a:gd name="T0" fmla="+- 0 8288 5960"/>
                  <a:gd name="T1" fmla="*/ T0 w 2328"/>
                  <a:gd name="T2" fmla="+- 0 -4368 -4976"/>
                  <a:gd name="T3" fmla="*/ -4368 h 608"/>
                  <a:gd name="T4" fmla="+- 0 5960 5960"/>
                  <a:gd name="T5" fmla="*/ T4 w 2328"/>
                  <a:gd name="T6" fmla="+- 0 -4368 -4976"/>
                  <a:gd name="T7" fmla="*/ -4368 h 608"/>
                  <a:gd name="T8" fmla="+- 0 5960 5960"/>
                  <a:gd name="T9" fmla="*/ T8 w 2328"/>
                  <a:gd name="T10" fmla="+- 0 -4976 -4976"/>
                  <a:gd name="T11" fmla="*/ -4976 h 608"/>
                  <a:gd name="T12" fmla="+- 0 8288 5960"/>
                  <a:gd name="T13" fmla="*/ T12 w 2328"/>
                  <a:gd name="T14" fmla="+- 0 -4976 -4976"/>
                  <a:gd name="T15" fmla="*/ -4976 h 608"/>
                  <a:gd name="T16" fmla="+- 0 8288 5960"/>
                  <a:gd name="T17" fmla="*/ T16 w 2328"/>
                  <a:gd name="T18" fmla="+- 0 -4368 -4976"/>
                  <a:gd name="T19" fmla="*/ -4368 h 6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328" h="608">
                    <a:moveTo>
                      <a:pt x="2328" y="608"/>
                    </a:moveTo>
                    <a:lnTo>
                      <a:pt x="0" y="608"/>
                    </a:lnTo>
                    <a:lnTo>
                      <a:pt x="0" y="0"/>
                    </a:lnTo>
                    <a:lnTo>
                      <a:pt x="2328" y="0"/>
                    </a:lnTo>
                    <a:lnTo>
                      <a:pt x="2328" y="608"/>
                    </a:lnTo>
                    <a:close/>
                  </a:path>
                </a:pathLst>
              </a:custGeom>
              <a:noFill/>
              <a:ln w="1224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06" name="Group 93"/>
            <p:cNvGrpSpPr>
              <a:grpSpLocks/>
            </p:cNvGrpSpPr>
            <p:nvPr/>
          </p:nvGrpSpPr>
          <p:grpSpPr bwMode="auto">
            <a:xfrm>
              <a:off x="8698" y="-2888"/>
              <a:ext cx="2302" cy="590"/>
              <a:chOff x="8698" y="-2888"/>
              <a:chExt cx="2302" cy="590"/>
            </a:xfrm>
          </p:grpSpPr>
          <p:sp>
            <p:nvSpPr>
              <p:cNvPr id="2186" name="Freeform 94"/>
              <p:cNvSpPr>
                <a:spLocks/>
              </p:cNvSpPr>
              <p:nvPr/>
            </p:nvSpPr>
            <p:spPr bwMode="auto">
              <a:xfrm>
                <a:off x="8698" y="-2888"/>
                <a:ext cx="2302" cy="590"/>
              </a:xfrm>
              <a:custGeom>
                <a:avLst/>
                <a:gdLst>
                  <a:gd name="T0" fmla="+- 0 10999 8698"/>
                  <a:gd name="T1" fmla="*/ T0 w 2302"/>
                  <a:gd name="T2" fmla="+- 0 -2298 -2888"/>
                  <a:gd name="T3" fmla="*/ -2298 h 590"/>
                  <a:gd name="T4" fmla="+- 0 8698 8698"/>
                  <a:gd name="T5" fmla="*/ T4 w 2302"/>
                  <a:gd name="T6" fmla="+- 0 -2298 -2888"/>
                  <a:gd name="T7" fmla="*/ -2298 h 590"/>
                  <a:gd name="T8" fmla="+- 0 8698 8698"/>
                  <a:gd name="T9" fmla="*/ T8 w 2302"/>
                  <a:gd name="T10" fmla="+- 0 -2888 -2888"/>
                  <a:gd name="T11" fmla="*/ -2888 h 590"/>
                  <a:gd name="T12" fmla="+- 0 10999 8698"/>
                  <a:gd name="T13" fmla="*/ T12 w 2302"/>
                  <a:gd name="T14" fmla="+- 0 -2888 -2888"/>
                  <a:gd name="T15" fmla="*/ -2888 h 590"/>
                  <a:gd name="T16" fmla="+- 0 10999 8698"/>
                  <a:gd name="T17" fmla="*/ T16 w 2302"/>
                  <a:gd name="T18" fmla="+- 0 -2298 -2888"/>
                  <a:gd name="T19" fmla="*/ -2298 h 59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302" h="590">
                    <a:moveTo>
                      <a:pt x="2301" y="590"/>
                    </a:moveTo>
                    <a:lnTo>
                      <a:pt x="0" y="590"/>
                    </a:lnTo>
                    <a:lnTo>
                      <a:pt x="0" y="0"/>
                    </a:lnTo>
                    <a:lnTo>
                      <a:pt x="2301" y="0"/>
                    </a:lnTo>
                    <a:lnTo>
                      <a:pt x="2301" y="590"/>
                    </a:lnTo>
                    <a:close/>
                  </a:path>
                </a:pathLst>
              </a:custGeom>
              <a:noFill/>
              <a:ln w="1224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07" name="Group 95"/>
            <p:cNvGrpSpPr>
              <a:grpSpLocks/>
            </p:cNvGrpSpPr>
            <p:nvPr/>
          </p:nvGrpSpPr>
          <p:grpSpPr bwMode="auto">
            <a:xfrm>
              <a:off x="3265" y="-2880"/>
              <a:ext cx="2311" cy="634"/>
              <a:chOff x="3265" y="-2880"/>
              <a:chExt cx="2311" cy="634"/>
            </a:xfrm>
          </p:grpSpPr>
          <p:sp>
            <p:nvSpPr>
              <p:cNvPr id="2185" name="Freeform 96"/>
              <p:cNvSpPr>
                <a:spLocks/>
              </p:cNvSpPr>
              <p:nvPr/>
            </p:nvSpPr>
            <p:spPr bwMode="auto">
              <a:xfrm>
                <a:off x="3265" y="-2880"/>
                <a:ext cx="2311" cy="634"/>
              </a:xfrm>
              <a:custGeom>
                <a:avLst/>
                <a:gdLst>
                  <a:gd name="T0" fmla="+- 0 5575 3265"/>
                  <a:gd name="T1" fmla="*/ T0 w 2311"/>
                  <a:gd name="T2" fmla="+- 0 -2246 -2880"/>
                  <a:gd name="T3" fmla="*/ -2246 h 634"/>
                  <a:gd name="T4" fmla="+- 0 3265 3265"/>
                  <a:gd name="T5" fmla="*/ T4 w 2311"/>
                  <a:gd name="T6" fmla="+- 0 -2246 -2880"/>
                  <a:gd name="T7" fmla="*/ -2246 h 634"/>
                  <a:gd name="T8" fmla="+- 0 3265 3265"/>
                  <a:gd name="T9" fmla="*/ T8 w 2311"/>
                  <a:gd name="T10" fmla="+- 0 -2880 -2880"/>
                  <a:gd name="T11" fmla="*/ -2880 h 634"/>
                  <a:gd name="T12" fmla="+- 0 5575 3265"/>
                  <a:gd name="T13" fmla="*/ T12 w 2311"/>
                  <a:gd name="T14" fmla="+- 0 -2880 -2880"/>
                  <a:gd name="T15" fmla="*/ -2880 h 634"/>
                  <a:gd name="T16" fmla="+- 0 5575 3265"/>
                  <a:gd name="T17" fmla="*/ T16 w 2311"/>
                  <a:gd name="T18" fmla="+- 0 -2246 -2880"/>
                  <a:gd name="T19" fmla="*/ -2246 h 6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311" h="634">
                    <a:moveTo>
                      <a:pt x="2310" y="634"/>
                    </a:moveTo>
                    <a:lnTo>
                      <a:pt x="0" y="634"/>
                    </a:lnTo>
                    <a:lnTo>
                      <a:pt x="0" y="0"/>
                    </a:lnTo>
                    <a:lnTo>
                      <a:pt x="2310" y="0"/>
                    </a:lnTo>
                    <a:lnTo>
                      <a:pt x="2310" y="634"/>
                    </a:lnTo>
                    <a:close/>
                  </a:path>
                </a:pathLst>
              </a:custGeom>
              <a:noFill/>
              <a:ln w="1224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08" name="Group 97"/>
            <p:cNvGrpSpPr>
              <a:grpSpLocks/>
            </p:cNvGrpSpPr>
            <p:nvPr/>
          </p:nvGrpSpPr>
          <p:grpSpPr bwMode="auto">
            <a:xfrm>
              <a:off x="1579" y="-4959"/>
              <a:ext cx="2302" cy="967"/>
              <a:chOff x="1579" y="-4959"/>
              <a:chExt cx="2302" cy="967"/>
            </a:xfrm>
          </p:grpSpPr>
          <p:sp>
            <p:nvSpPr>
              <p:cNvPr id="2184" name="Freeform 98"/>
              <p:cNvSpPr>
                <a:spLocks/>
              </p:cNvSpPr>
              <p:nvPr/>
            </p:nvSpPr>
            <p:spPr bwMode="auto">
              <a:xfrm>
                <a:off x="1579" y="-4959"/>
                <a:ext cx="2302" cy="967"/>
              </a:xfrm>
              <a:custGeom>
                <a:avLst/>
                <a:gdLst>
                  <a:gd name="T0" fmla="+- 0 3880 1579"/>
                  <a:gd name="T1" fmla="*/ T0 w 2302"/>
                  <a:gd name="T2" fmla="+- 0 -4475 -4959"/>
                  <a:gd name="T3" fmla="*/ -4475 h 967"/>
                  <a:gd name="T4" fmla="+- 0 3868 1579"/>
                  <a:gd name="T5" fmla="*/ T4 w 2302"/>
                  <a:gd name="T6" fmla="+- 0 -4401 -4959"/>
                  <a:gd name="T7" fmla="*/ -4401 h 967"/>
                  <a:gd name="T8" fmla="+- 0 3829 1579"/>
                  <a:gd name="T9" fmla="*/ T8 w 2302"/>
                  <a:gd name="T10" fmla="+- 0 -4332 -4959"/>
                  <a:gd name="T11" fmla="*/ -4332 h 967"/>
                  <a:gd name="T12" fmla="+- 0 3767 1579"/>
                  <a:gd name="T13" fmla="*/ T12 w 2302"/>
                  <a:gd name="T14" fmla="+- 0 -4265 -4959"/>
                  <a:gd name="T15" fmla="*/ -4265 h 967"/>
                  <a:gd name="T16" fmla="+- 0 3714 1579"/>
                  <a:gd name="T17" fmla="*/ T16 w 2302"/>
                  <a:gd name="T18" fmla="+- 0 -4224 -4959"/>
                  <a:gd name="T19" fmla="*/ -4224 h 967"/>
                  <a:gd name="T20" fmla="+- 0 3653 1579"/>
                  <a:gd name="T21" fmla="*/ T20 w 2302"/>
                  <a:gd name="T22" fmla="+- 0 -4186 -4959"/>
                  <a:gd name="T23" fmla="*/ -4186 h 967"/>
                  <a:gd name="T24" fmla="+- 0 3582 1579"/>
                  <a:gd name="T25" fmla="*/ T24 w 2302"/>
                  <a:gd name="T26" fmla="+- 0 -4151 -4959"/>
                  <a:gd name="T27" fmla="*/ -4151 h 967"/>
                  <a:gd name="T28" fmla="+- 0 3504 1579"/>
                  <a:gd name="T29" fmla="*/ T28 w 2302"/>
                  <a:gd name="T30" fmla="+- 0 -4118 -4959"/>
                  <a:gd name="T31" fmla="*/ -4118 h 967"/>
                  <a:gd name="T32" fmla="+- 0 3419 1579"/>
                  <a:gd name="T33" fmla="*/ T32 w 2302"/>
                  <a:gd name="T34" fmla="+- 0 -4088 -4959"/>
                  <a:gd name="T35" fmla="*/ -4088 h 967"/>
                  <a:gd name="T36" fmla="+- 0 3327 1579"/>
                  <a:gd name="T37" fmla="*/ T36 w 2302"/>
                  <a:gd name="T38" fmla="+- 0 -4062 -4959"/>
                  <a:gd name="T39" fmla="*/ -4062 h 967"/>
                  <a:gd name="T40" fmla="+- 0 3229 1579"/>
                  <a:gd name="T41" fmla="*/ T40 w 2302"/>
                  <a:gd name="T42" fmla="+- 0 -4040 -4959"/>
                  <a:gd name="T43" fmla="*/ -4040 h 967"/>
                  <a:gd name="T44" fmla="+- 0 3125 1579"/>
                  <a:gd name="T45" fmla="*/ T44 w 2302"/>
                  <a:gd name="T46" fmla="+- 0 -4021 -4959"/>
                  <a:gd name="T47" fmla="*/ -4021 h 967"/>
                  <a:gd name="T48" fmla="+- 0 3018 1579"/>
                  <a:gd name="T49" fmla="*/ T48 w 2302"/>
                  <a:gd name="T50" fmla="+- 0 -4007 -4959"/>
                  <a:gd name="T51" fmla="*/ -4007 h 967"/>
                  <a:gd name="T52" fmla="+- 0 2905 1579"/>
                  <a:gd name="T53" fmla="*/ T52 w 2302"/>
                  <a:gd name="T54" fmla="+- 0 -3998 -4959"/>
                  <a:gd name="T55" fmla="*/ -3998 h 967"/>
                  <a:gd name="T56" fmla="+- 0 2790 1579"/>
                  <a:gd name="T57" fmla="*/ T56 w 2302"/>
                  <a:gd name="T58" fmla="+- 0 -3992 -4959"/>
                  <a:gd name="T59" fmla="*/ -3992 h 967"/>
                  <a:gd name="T60" fmla="+- 0 2671 1579"/>
                  <a:gd name="T61" fmla="*/ T60 w 2302"/>
                  <a:gd name="T62" fmla="+- 0 -3992 -4959"/>
                  <a:gd name="T63" fmla="*/ -3992 h 967"/>
                  <a:gd name="T64" fmla="+- 0 2555 1579"/>
                  <a:gd name="T65" fmla="*/ T64 w 2302"/>
                  <a:gd name="T66" fmla="+- 0 -3998 -4959"/>
                  <a:gd name="T67" fmla="*/ -3998 h 967"/>
                  <a:gd name="T68" fmla="+- 0 2443 1579"/>
                  <a:gd name="T69" fmla="*/ T68 w 2302"/>
                  <a:gd name="T70" fmla="+- 0 -4007 -4959"/>
                  <a:gd name="T71" fmla="*/ -4007 h 967"/>
                  <a:gd name="T72" fmla="+- 0 2334 1579"/>
                  <a:gd name="T73" fmla="*/ T72 w 2302"/>
                  <a:gd name="T74" fmla="+- 0 -4021 -4959"/>
                  <a:gd name="T75" fmla="*/ -4021 h 967"/>
                  <a:gd name="T76" fmla="+- 0 2231 1579"/>
                  <a:gd name="T77" fmla="*/ T76 w 2302"/>
                  <a:gd name="T78" fmla="+- 0 -4040 -4959"/>
                  <a:gd name="T79" fmla="*/ -4040 h 967"/>
                  <a:gd name="T80" fmla="+- 0 2134 1579"/>
                  <a:gd name="T81" fmla="*/ T80 w 2302"/>
                  <a:gd name="T82" fmla="+- 0 -4062 -4959"/>
                  <a:gd name="T83" fmla="*/ -4062 h 967"/>
                  <a:gd name="T84" fmla="+- 0 2042 1579"/>
                  <a:gd name="T85" fmla="*/ T84 w 2302"/>
                  <a:gd name="T86" fmla="+- 0 -4088 -4959"/>
                  <a:gd name="T87" fmla="*/ -4088 h 967"/>
                  <a:gd name="T88" fmla="+- 0 1957 1579"/>
                  <a:gd name="T89" fmla="*/ T88 w 2302"/>
                  <a:gd name="T90" fmla="+- 0 -4118 -4959"/>
                  <a:gd name="T91" fmla="*/ -4118 h 967"/>
                  <a:gd name="T92" fmla="+- 0 1878 1579"/>
                  <a:gd name="T93" fmla="*/ T92 w 2302"/>
                  <a:gd name="T94" fmla="+- 0 -4151 -4959"/>
                  <a:gd name="T95" fmla="*/ -4151 h 967"/>
                  <a:gd name="T96" fmla="+- 0 1808 1579"/>
                  <a:gd name="T97" fmla="*/ T96 w 2302"/>
                  <a:gd name="T98" fmla="+- 0 -4186 -4959"/>
                  <a:gd name="T99" fmla="*/ -4186 h 967"/>
                  <a:gd name="T100" fmla="+- 0 1746 1579"/>
                  <a:gd name="T101" fmla="*/ T100 w 2302"/>
                  <a:gd name="T102" fmla="+- 0 -4224 -4959"/>
                  <a:gd name="T103" fmla="*/ -4224 h 967"/>
                  <a:gd name="T104" fmla="+- 0 1693 1579"/>
                  <a:gd name="T105" fmla="*/ T104 w 2302"/>
                  <a:gd name="T106" fmla="+- 0 -4265 -4959"/>
                  <a:gd name="T107" fmla="*/ -4265 h 967"/>
                  <a:gd name="T108" fmla="+- 0 1649 1579"/>
                  <a:gd name="T109" fmla="*/ T108 w 2302"/>
                  <a:gd name="T110" fmla="+- 0 -4309 -4959"/>
                  <a:gd name="T111" fmla="*/ -4309 h 967"/>
                  <a:gd name="T112" fmla="+- 0 1603 1579"/>
                  <a:gd name="T113" fmla="*/ T112 w 2302"/>
                  <a:gd name="T114" fmla="+- 0 -4377 -4959"/>
                  <a:gd name="T115" fmla="*/ -4377 h 967"/>
                  <a:gd name="T116" fmla="+- 0 1580 1579"/>
                  <a:gd name="T117" fmla="*/ T116 w 2302"/>
                  <a:gd name="T118" fmla="+- 0 -4450 -4959"/>
                  <a:gd name="T119" fmla="*/ -4450 h 967"/>
                  <a:gd name="T120" fmla="+- 0 1579 1579"/>
                  <a:gd name="T121" fmla="*/ T120 w 2302"/>
                  <a:gd name="T122" fmla="+- 0 -4475 -4959"/>
                  <a:gd name="T123" fmla="*/ -4475 h 967"/>
                  <a:gd name="T124" fmla="+- 0 1580 1579"/>
                  <a:gd name="T125" fmla="*/ T124 w 2302"/>
                  <a:gd name="T126" fmla="+- 0 -4500 -4959"/>
                  <a:gd name="T127" fmla="*/ -4500 h 967"/>
                  <a:gd name="T128" fmla="+- 0 1603 1579"/>
                  <a:gd name="T129" fmla="*/ T128 w 2302"/>
                  <a:gd name="T130" fmla="+- 0 -4572 -4959"/>
                  <a:gd name="T131" fmla="*/ -4572 h 967"/>
                  <a:gd name="T132" fmla="+- 0 1649 1579"/>
                  <a:gd name="T133" fmla="*/ T132 w 2302"/>
                  <a:gd name="T134" fmla="+- 0 -4641 -4959"/>
                  <a:gd name="T135" fmla="*/ -4641 h 967"/>
                  <a:gd name="T136" fmla="+- 0 1693 1579"/>
                  <a:gd name="T137" fmla="*/ T136 w 2302"/>
                  <a:gd name="T138" fmla="+- 0 -4685 -4959"/>
                  <a:gd name="T139" fmla="*/ -4685 h 967"/>
                  <a:gd name="T140" fmla="+- 0 1746 1579"/>
                  <a:gd name="T141" fmla="*/ T140 w 2302"/>
                  <a:gd name="T142" fmla="+- 0 -4725 -4959"/>
                  <a:gd name="T143" fmla="*/ -4725 h 967"/>
                  <a:gd name="T144" fmla="+- 0 1808 1579"/>
                  <a:gd name="T145" fmla="*/ T144 w 2302"/>
                  <a:gd name="T146" fmla="+- 0 -4764 -4959"/>
                  <a:gd name="T147" fmla="*/ -4764 h 967"/>
                  <a:gd name="T148" fmla="+- 0 1878 1579"/>
                  <a:gd name="T149" fmla="*/ T148 w 2302"/>
                  <a:gd name="T150" fmla="+- 0 -4800 -4959"/>
                  <a:gd name="T151" fmla="*/ -4800 h 967"/>
                  <a:gd name="T152" fmla="+- 0 1957 1579"/>
                  <a:gd name="T153" fmla="*/ T152 w 2302"/>
                  <a:gd name="T154" fmla="+- 0 -4833 -4959"/>
                  <a:gd name="T155" fmla="*/ -4833 h 967"/>
                  <a:gd name="T156" fmla="+- 0 2042 1579"/>
                  <a:gd name="T157" fmla="*/ T156 w 2302"/>
                  <a:gd name="T158" fmla="+- 0 -4863 -4959"/>
                  <a:gd name="T159" fmla="*/ -4863 h 967"/>
                  <a:gd name="T160" fmla="+- 0 2134 1579"/>
                  <a:gd name="T161" fmla="*/ T160 w 2302"/>
                  <a:gd name="T162" fmla="+- 0 -4889 -4959"/>
                  <a:gd name="T163" fmla="*/ -4889 h 967"/>
                  <a:gd name="T164" fmla="+- 0 2231 1579"/>
                  <a:gd name="T165" fmla="*/ T164 w 2302"/>
                  <a:gd name="T166" fmla="+- 0 -4911 -4959"/>
                  <a:gd name="T167" fmla="*/ -4911 h 967"/>
                  <a:gd name="T168" fmla="+- 0 2334 1579"/>
                  <a:gd name="T169" fmla="*/ T168 w 2302"/>
                  <a:gd name="T170" fmla="+- 0 -4929 -4959"/>
                  <a:gd name="T171" fmla="*/ -4929 h 967"/>
                  <a:gd name="T172" fmla="+- 0 2499 1579"/>
                  <a:gd name="T173" fmla="*/ T172 w 2302"/>
                  <a:gd name="T174" fmla="+- 0 -4949 -4959"/>
                  <a:gd name="T175" fmla="*/ -4949 h 967"/>
                  <a:gd name="T176" fmla="+- 0 2613 1579"/>
                  <a:gd name="T177" fmla="*/ T176 w 2302"/>
                  <a:gd name="T178" fmla="+- 0 -4957 -4959"/>
                  <a:gd name="T179" fmla="*/ -4957 h 967"/>
                  <a:gd name="T180" fmla="+- 0 2730 1579"/>
                  <a:gd name="T181" fmla="*/ T180 w 2302"/>
                  <a:gd name="T182" fmla="+- 0 -4959 -4959"/>
                  <a:gd name="T183" fmla="*/ -4959 h 967"/>
                  <a:gd name="T184" fmla="+- 0 2790 1579"/>
                  <a:gd name="T185" fmla="*/ T184 w 2302"/>
                  <a:gd name="T186" fmla="+- 0 -4958 -4959"/>
                  <a:gd name="T187" fmla="*/ -4958 h 967"/>
                  <a:gd name="T188" fmla="+- 0 2905 1579"/>
                  <a:gd name="T189" fmla="*/ T188 w 2302"/>
                  <a:gd name="T190" fmla="+- 0 -4953 -4959"/>
                  <a:gd name="T191" fmla="*/ -4953 h 967"/>
                  <a:gd name="T192" fmla="+- 0 3018 1579"/>
                  <a:gd name="T193" fmla="*/ T192 w 2302"/>
                  <a:gd name="T194" fmla="+- 0 -4943 -4959"/>
                  <a:gd name="T195" fmla="*/ -4943 h 967"/>
                  <a:gd name="T196" fmla="+- 0 3125 1579"/>
                  <a:gd name="T197" fmla="*/ T196 w 2302"/>
                  <a:gd name="T198" fmla="+- 0 -4929 -4959"/>
                  <a:gd name="T199" fmla="*/ -4929 h 967"/>
                  <a:gd name="T200" fmla="+- 0 3229 1579"/>
                  <a:gd name="T201" fmla="*/ T200 w 2302"/>
                  <a:gd name="T202" fmla="+- 0 -4911 -4959"/>
                  <a:gd name="T203" fmla="*/ -4911 h 967"/>
                  <a:gd name="T204" fmla="+- 0 3327 1579"/>
                  <a:gd name="T205" fmla="*/ T204 w 2302"/>
                  <a:gd name="T206" fmla="+- 0 -4889 -4959"/>
                  <a:gd name="T207" fmla="*/ -4889 h 967"/>
                  <a:gd name="T208" fmla="+- 0 3419 1579"/>
                  <a:gd name="T209" fmla="*/ T208 w 2302"/>
                  <a:gd name="T210" fmla="+- 0 -4863 -4959"/>
                  <a:gd name="T211" fmla="*/ -4863 h 967"/>
                  <a:gd name="T212" fmla="+- 0 3504 1579"/>
                  <a:gd name="T213" fmla="*/ T212 w 2302"/>
                  <a:gd name="T214" fmla="+- 0 -4833 -4959"/>
                  <a:gd name="T215" fmla="*/ -4833 h 967"/>
                  <a:gd name="T216" fmla="+- 0 3582 1579"/>
                  <a:gd name="T217" fmla="*/ T216 w 2302"/>
                  <a:gd name="T218" fmla="+- 0 -4800 -4959"/>
                  <a:gd name="T219" fmla="*/ -4800 h 967"/>
                  <a:gd name="T220" fmla="+- 0 3653 1579"/>
                  <a:gd name="T221" fmla="*/ T220 w 2302"/>
                  <a:gd name="T222" fmla="+- 0 -4764 -4959"/>
                  <a:gd name="T223" fmla="*/ -4764 h 967"/>
                  <a:gd name="T224" fmla="+- 0 3714 1579"/>
                  <a:gd name="T225" fmla="*/ T224 w 2302"/>
                  <a:gd name="T226" fmla="+- 0 -4725 -4959"/>
                  <a:gd name="T227" fmla="*/ -4725 h 967"/>
                  <a:gd name="T228" fmla="+- 0 3742 1579"/>
                  <a:gd name="T229" fmla="*/ T228 w 2302"/>
                  <a:gd name="T230" fmla="+- 0 -4706 -4959"/>
                  <a:gd name="T231" fmla="*/ -4706 h 967"/>
                  <a:gd name="T232" fmla="+- 0 3791 1579"/>
                  <a:gd name="T233" fmla="*/ T232 w 2302"/>
                  <a:gd name="T234" fmla="+- 0 -4663 -4959"/>
                  <a:gd name="T235" fmla="*/ -4663 h 967"/>
                  <a:gd name="T236" fmla="+- 0 3845 1579"/>
                  <a:gd name="T237" fmla="*/ T236 w 2302"/>
                  <a:gd name="T238" fmla="+- 0 -4596 -4959"/>
                  <a:gd name="T239" fmla="*/ -4596 h 967"/>
                  <a:gd name="T240" fmla="+- 0 3875 1579"/>
                  <a:gd name="T241" fmla="*/ T240 w 2302"/>
                  <a:gd name="T242" fmla="+- 0 -4525 -4959"/>
                  <a:gd name="T243" fmla="*/ -4525 h 967"/>
                  <a:gd name="T244" fmla="+- 0 3879 1579"/>
                  <a:gd name="T245" fmla="*/ T244 w 2302"/>
                  <a:gd name="T246" fmla="+- 0 -4500 -4959"/>
                  <a:gd name="T247" fmla="*/ -4500 h 967"/>
                  <a:gd name="T248" fmla="+- 0 3880 1579"/>
                  <a:gd name="T249" fmla="*/ T248 w 2302"/>
                  <a:gd name="T250" fmla="+- 0 -4475 -4959"/>
                  <a:gd name="T251" fmla="*/ -4475 h 9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  <a:cxn ang="0">
                    <a:pos x="T181" y="T183"/>
                  </a:cxn>
                  <a:cxn ang="0">
                    <a:pos x="T185" y="T187"/>
                  </a:cxn>
                  <a:cxn ang="0">
                    <a:pos x="T189" y="T191"/>
                  </a:cxn>
                  <a:cxn ang="0">
                    <a:pos x="T193" y="T195"/>
                  </a:cxn>
                  <a:cxn ang="0">
                    <a:pos x="T197" y="T199"/>
                  </a:cxn>
                  <a:cxn ang="0">
                    <a:pos x="T201" y="T203"/>
                  </a:cxn>
                  <a:cxn ang="0">
                    <a:pos x="T205" y="T207"/>
                  </a:cxn>
                  <a:cxn ang="0">
                    <a:pos x="T209" y="T211"/>
                  </a:cxn>
                  <a:cxn ang="0">
                    <a:pos x="T213" y="T215"/>
                  </a:cxn>
                  <a:cxn ang="0">
                    <a:pos x="T217" y="T219"/>
                  </a:cxn>
                  <a:cxn ang="0">
                    <a:pos x="T221" y="T223"/>
                  </a:cxn>
                  <a:cxn ang="0">
                    <a:pos x="T225" y="T227"/>
                  </a:cxn>
                  <a:cxn ang="0">
                    <a:pos x="T229" y="T231"/>
                  </a:cxn>
                  <a:cxn ang="0">
                    <a:pos x="T233" y="T235"/>
                  </a:cxn>
                  <a:cxn ang="0">
                    <a:pos x="T237" y="T239"/>
                  </a:cxn>
                  <a:cxn ang="0">
                    <a:pos x="T241" y="T243"/>
                  </a:cxn>
                  <a:cxn ang="0">
                    <a:pos x="T245" y="T247"/>
                  </a:cxn>
                  <a:cxn ang="0">
                    <a:pos x="T249" y="T251"/>
                  </a:cxn>
                </a:cxnLst>
                <a:rect l="0" t="0" r="r" b="b"/>
                <a:pathLst>
                  <a:path w="2302" h="967">
                    <a:moveTo>
                      <a:pt x="2301" y="484"/>
                    </a:moveTo>
                    <a:lnTo>
                      <a:pt x="2289" y="558"/>
                    </a:lnTo>
                    <a:lnTo>
                      <a:pt x="2250" y="627"/>
                    </a:lnTo>
                    <a:lnTo>
                      <a:pt x="2188" y="694"/>
                    </a:lnTo>
                    <a:lnTo>
                      <a:pt x="2135" y="735"/>
                    </a:lnTo>
                    <a:lnTo>
                      <a:pt x="2074" y="773"/>
                    </a:lnTo>
                    <a:lnTo>
                      <a:pt x="2003" y="808"/>
                    </a:lnTo>
                    <a:lnTo>
                      <a:pt x="1925" y="841"/>
                    </a:lnTo>
                    <a:lnTo>
                      <a:pt x="1840" y="871"/>
                    </a:lnTo>
                    <a:lnTo>
                      <a:pt x="1748" y="897"/>
                    </a:lnTo>
                    <a:lnTo>
                      <a:pt x="1650" y="919"/>
                    </a:lnTo>
                    <a:lnTo>
                      <a:pt x="1546" y="938"/>
                    </a:lnTo>
                    <a:lnTo>
                      <a:pt x="1439" y="952"/>
                    </a:lnTo>
                    <a:lnTo>
                      <a:pt x="1326" y="961"/>
                    </a:lnTo>
                    <a:lnTo>
                      <a:pt x="1211" y="967"/>
                    </a:lnTo>
                    <a:lnTo>
                      <a:pt x="1092" y="967"/>
                    </a:lnTo>
                    <a:lnTo>
                      <a:pt x="976" y="961"/>
                    </a:lnTo>
                    <a:lnTo>
                      <a:pt x="864" y="952"/>
                    </a:lnTo>
                    <a:lnTo>
                      <a:pt x="755" y="938"/>
                    </a:lnTo>
                    <a:lnTo>
                      <a:pt x="652" y="919"/>
                    </a:lnTo>
                    <a:lnTo>
                      <a:pt x="555" y="897"/>
                    </a:lnTo>
                    <a:lnTo>
                      <a:pt x="463" y="871"/>
                    </a:lnTo>
                    <a:lnTo>
                      <a:pt x="378" y="841"/>
                    </a:lnTo>
                    <a:lnTo>
                      <a:pt x="299" y="808"/>
                    </a:lnTo>
                    <a:lnTo>
                      <a:pt x="229" y="773"/>
                    </a:lnTo>
                    <a:lnTo>
                      <a:pt x="167" y="735"/>
                    </a:lnTo>
                    <a:lnTo>
                      <a:pt x="114" y="694"/>
                    </a:lnTo>
                    <a:lnTo>
                      <a:pt x="70" y="650"/>
                    </a:lnTo>
                    <a:lnTo>
                      <a:pt x="24" y="582"/>
                    </a:lnTo>
                    <a:lnTo>
                      <a:pt x="1" y="509"/>
                    </a:lnTo>
                    <a:lnTo>
                      <a:pt x="0" y="484"/>
                    </a:lnTo>
                    <a:lnTo>
                      <a:pt x="1" y="459"/>
                    </a:lnTo>
                    <a:lnTo>
                      <a:pt x="24" y="387"/>
                    </a:lnTo>
                    <a:lnTo>
                      <a:pt x="70" y="318"/>
                    </a:lnTo>
                    <a:lnTo>
                      <a:pt x="114" y="274"/>
                    </a:lnTo>
                    <a:lnTo>
                      <a:pt x="167" y="234"/>
                    </a:lnTo>
                    <a:lnTo>
                      <a:pt x="229" y="195"/>
                    </a:lnTo>
                    <a:lnTo>
                      <a:pt x="299" y="159"/>
                    </a:lnTo>
                    <a:lnTo>
                      <a:pt x="378" y="126"/>
                    </a:lnTo>
                    <a:lnTo>
                      <a:pt x="463" y="96"/>
                    </a:lnTo>
                    <a:lnTo>
                      <a:pt x="555" y="70"/>
                    </a:lnTo>
                    <a:lnTo>
                      <a:pt x="652" y="48"/>
                    </a:lnTo>
                    <a:lnTo>
                      <a:pt x="755" y="30"/>
                    </a:lnTo>
                    <a:lnTo>
                      <a:pt x="920" y="10"/>
                    </a:lnTo>
                    <a:lnTo>
                      <a:pt x="1034" y="2"/>
                    </a:lnTo>
                    <a:lnTo>
                      <a:pt x="1151" y="0"/>
                    </a:lnTo>
                    <a:lnTo>
                      <a:pt x="1211" y="1"/>
                    </a:lnTo>
                    <a:lnTo>
                      <a:pt x="1326" y="6"/>
                    </a:lnTo>
                    <a:lnTo>
                      <a:pt x="1439" y="16"/>
                    </a:lnTo>
                    <a:lnTo>
                      <a:pt x="1546" y="30"/>
                    </a:lnTo>
                    <a:lnTo>
                      <a:pt x="1650" y="48"/>
                    </a:lnTo>
                    <a:lnTo>
                      <a:pt x="1748" y="70"/>
                    </a:lnTo>
                    <a:lnTo>
                      <a:pt x="1840" y="96"/>
                    </a:lnTo>
                    <a:lnTo>
                      <a:pt x="1925" y="126"/>
                    </a:lnTo>
                    <a:lnTo>
                      <a:pt x="2003" y="159"/>
                    </a:lnTo>
                    <a:lnTo>
                      <a:pt x="2074" y="195"/>
                    </a:lnTo>
                    <a:lnTo>
                      <a:pt x="2135" y="234"/>
                    </a:lnTo>
                    <a:lnTo>
                      <a:pt x="2163" y="253"/>
                    </a:lnTo>
                    <a:lnTo>
                      <a:pt x="2212" y="296"/>
                    </a:lnTo>
                    <a:lnTo>
                      <a:pt x="2266" y="363"/>
                    </a:lnTo>
                    <a:lnTo>
                      <a:pt x="2296" y="434"/>
                    </a:lnTo>
                    <a:lnTo>
                      <a:pt x="2300" y="459"/>
                    </a:lnTo>
                    <a:lnTo>
                      <a:pt x="2301" y="484"/>
                    </a:lnTo>
                    <a:close/>
                  </a:path>
                </a:pathLst>
              </a:custGeom>
              <a:noFill/>
              <a:ln w="1224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10" name="Group 99"/>
            <p:cNvGrpSpPr>
              <a:grpSpLocks/>
            </p:cNvGrpSpPr>
            <p:nvPr/>
          </p:nvGrpSpPr>
          <p:grpSpPr bwMode="auto">
            <a:xfrm>
              <a:off x="2726" y="-3992"/>
              <a:ext cx="539" cy="1447"/>
              <a:chOff x="2726" y="-3992"/>
              <a:chExt cx="539" cy="1447"/>
            </a:xfrm>
          </p:grpSpPr>
          <p:sp>
            <p:nvSpPr>
              <p:cNvPr id="2183" name="Freeform 100"/>
              <p:cNvSpPr>
                <a:spLocks/>
              </p:cNvSpPr>
              <p:nvPr/>
            </p:nvSpPr>
            <p:spPr bwMode="auto">
              <a:xfrm>
                <a:off x="2726" y="-3992"/>
                <a:ext cx="539" cy="1447"/>
              </a:xfrm>
              <a:custGeom>
                <a:avLst/>
                <a:gdLst>
                  <a:gd name="T0" fmla="+- 0 2726 2726"/>
                  <a:gd name="T1" fmla="*/ T0 w 539"/>
                  <a:gd name="T2" fmla="+- 0 -3992 -3992"/>
                  <a:gd name="T3" fmla="*/ -3992 h 1447"/>
                  <a:gd name="T4" fmla="+- 0 2726 2726"/>
                  <a:gd name="T5" fmla="*/ T4 w 539"/>
                  <a:gd name="T6" fmla="+- 0 -3983 -3992"/>
                  <a:gd name="T7" fmla="*/ -3983 h 1447"/>
                  <a:gd name="T8" fmla="+- 0 2728 2726"/>
                  <a:gd name="T9" fmla="*/ T8 w 539"/>
                  <a:gd name="T10" fmla="+- 0 -3977 -3992"/>
                  <a:gd name="T11" fmla="*/ -3977 h 1447"/>
                  <a:gd name="T12" fmla="+- 0 2728 2726"/>
                  <a:gd name="T13" fmla="*/ T12 w 539"/>
                  <a:gd name="T14" fmla="+- 0 -3968 -3992"/>
                  <a:gd name="T15" fmla="*/ -3968 h 1447"/>
                  <a:gd name="T16" fmla="+- 0 2729 2726"/>
                  <a:gd name="T17" fmla="*/ T16 w 539"/>
                  <a:gd name="T18" fmla="+- 0 -3959 -3992"/>
                  <a:gd name="T19" fmla="*/ -3959 h 1447"/>
                  <a:gd name="T20" fmla="+- 0 2730 2726"/>
                  <a:gd name="T21" fmla="*/ T20 w 539"/>
                  <a:gd name="T22" fmla="+- 0 -3948 -3992"/>
                  <a:gd name="T23" fmla="*/ -3948 h 1447"/>
                  <a:gd name="T24" fmla="+- 0 2731 2726"/>
                  <a:gd name="T25" fmla="*/ T24 w 539"/>
                  <a:gd name="T26" fmla="+- 0 -3934 -3992"/>
                  <a:gd name="T27" fmla="*/ -3934 h 1447"/>
                  <a:gd name="T28" fmla="+- 0 2733 2726"/>
                  <a:gd name="T29" fmla="*/ T28 w 539"/>
                  <a:gd name="T30" fmla="+- 0 -3919 -3992"/>
                  <a:gd name="T31" fmla="*/ -3919 h 1447"/>
                  <a:gd name="T32" fmla="+- 0 2734 2726"/>
                  <a:gd name="T33" fmla="*/ T32 w 539"/>
                  <a:gd name="T34" fmla="+- 0 -3904 -3992"/>
                  <a:gd name="T35" fmla="*/ -3904 h 1447"/>
                  <a:gd name="T36" fmla="+- 0 2737 2726"/>
                  <a:gd name="T37" fmla="*/ T36 w 539"/>
                  <a:gd name="T38" fmla="+- 0 -3887 -3992"/>
                  <a:gd name="T39" fmla="*/ -3887 h 1447"/>
                  <a:gd name="T40" fmla="+- 0 2739 2726"/>
                  <a:gd name="T41" fmla="*/ T40 w 539"/>
                  <a:gd name="T42" fmla="+- 0 -3868 -3992"/>
                  <a:gd name="T43" fmla="*/ -3868 h 1447"/>
                  <a:gd name="T44" fmla="+- 0 2741 2726"/>
                  <a:gd name="T45" fmla="*/ T44 w 539"/>
                  <a:gd name="T46" fmla="+- 0 -3848 -3992"/>
                  <a:gd name="T47" fmla="*/ -3848 h 1447"/>
                  <a:gd name="T48" fmla="+- 0 2743 2726"/>
                  <a:gd name="T49" fmla="*/ T48 w 539"/>
                  <a:gd name="T50" fmla="+- 0 -3828 -3992"/>
                  <a:gd name="T51" fmla="*/ -3828 h 1447"/>
                  <a:gd name="T52" fmla="+- 0 2746 2726"/>
                  <a:gd name="T53" fmla="*/ T52 w 539"/>
                  <a:gd name="T54" fmla="+- 0 -3805 -3992"/>
                  <a:gd name="T55" fmla="*/ -3805 h 1447"/>
                  <a:gd name="T56" fmla="+- 0 2749 2726"/>
                  <a:gd name="T57" fmla="*/ T56 w 539"/>
                  <a:gd name="T58" fmla="+- 0 -3781 -3992"/>
                  <a:gd name="T59" fmla="*/ -3781 h 1447"/>
                  <a:gd name="T60" fmla="+- 0 2756 2726"/>
                  <a:gd name="T61" fmla="*/ T60 w 539"/>
                  <a:gd name="T62" fmla="+- 0 -3732 -3992"/>
                  <a:gd name="T63" fmla="*/ -3732 h 1447"/>
                  <a:gd name="T64" fmla="+- 0 2763 2726"/>
                  <a:gd name="T65" fmla="*/ T64 w 539"/>
                  <a:gd name="T66" fmla="+- 0 -3679 -3992"/>
                  <a:gd name="T67" fmla="*/ -3679 h 1447"/>
                  <a:gd name="T68" fmla="+- 0 2772 2726"/>
                  <a:gd name="T69" fmla="*/ T68 w 539"/>
                  <a:gd name="T70" fmla="+- 0 -3622 -3992"/>
                  <a:gd name="T71" fmla="*/ -3622 h 1447"/>
                  <a:gd name="T72" fmla="+- 0 2782 2726"/>
                  <a:gd name="T73" fmla="*/ T72 w 539"/>
                  <a:gd name="T74" fmla="+- 0 -3563 -3992"/>
                  <a:gd name="T75" fmla="*/ -3563 h 1447"/>
                  <a:gd name="T76" fmla="+- 0 2792 2726"/>
                  <a:gd name="T77" fmla="*/ T76 w 539"/>
                  <a:gd name="T78" fmla="+- 0 -3502 -3992"/>
                  <a:gd name="T79" fmla="*/ -3502 h 1447"/>
                  <a:gd name="T80" fmla="+- 0 2805 2726"/>
                  <a:gd name="T81" fmla="*/ T80 w 539"/>
                  <a:gd name="T82" fmla="+- 0 -3440 -3992"/>
                  <a:gd name="T83" fmla="*/ -3440 h 1447"/>
                  <a:gd name="T84" fmla="+- 0 2817 2726"/>
                  <a:gd name="T85" fmla="*/ T84 w 539"/>
                  <a:gd name="T86" fmla="+- 0 -3375 -3992"/>
                  <a:gd name="T87" fmla="*/ -3375 h 1447"/>
                  <a:gd name="T88" fmla="+- 0 2832 2726"/>
                  <a:gd name="T89" fmla="*/ T88 w 539"/>
                  <a:gd name="T90" fmla="+- 0 -3311 -3992"/>
                  <a:gd name="T91" fmla="*/ -3311 h 1447"/>
                  <a:gd name="T92" fmla="+- 0 2848 2726"/>
                  <a:gd name="T93" fmla="*/ T92 w 539"/>
                  <a:gd name="T94" fmla="+- 0 -3245 -3992"/>
                  <a:gd name="T95" fmla="*/ -3245 h 1447"/>
                  <a:gd name="T96" fmla="+- 0 2865 2726"/>
                  <a:gd name="T97" fmla="*/ T96 w 539"/>
                  <a:gd name="T98" fmla="+- 0 -3180 -3992"/>
                  <a:gd name="T99" fmla="*/ -3180 h 1447"/>
                  <a:gd name="T100" fmla="+- 0 2883 2726"/>
                  <a:gd name="T101" fmla="*/ T100 w 539"/>
                  <a:gd name="T102" fmla="+- 0 -3116 -3992"/>
                  <a:gd name="T103" fmla="*/ -3116 h 1447"/>
                  <a:gd name="T104" fmla="+- 0 2902 2726"/>
                  <a:gd name="T105" fmla="*/ T104 w 539"/>
                  <a:gd name="T106" fmla="+- 0 -3052 -3992"/>
                  <a:gd name="T107" fmla="*/ -3052 h 1447"/>
                  <a:gd name="T108" fmla="+- 0 2924 2726"/>
                  <a:gd name="T109" fmla="*/ T108 w 539"/>
                  <a:gd name="T110" fmla="+- 0 -2991 -3992"/>
                  <a:gd name="T111" fmla="*/ -2991 h 1447"/>
                  <a:gd name="T112" fmla="+- 0 2946 2726"/>
                  <a:gd name="T113" fmla="*/ T112 w 539"/>
                  <a:gd name="T114" fmla="+- 0 -2931 -3992"/>
                  <a:gd name="T115" fmla="*/ -2931 h 1447"/>
                  <a:gd name="T116" fmla="+- 0 2971 2726"/>
                  <a:gd name="T117" fmla="*/ T116 w 539"/>
                  <a:gd name="T118" fmla="+- 0 -2873 -3992"/>
                  <a:gd name="T119" fmla="*/ -2873 h 1447"/>
                  <a:gd name="T120" fmla="+- 0 3025 2726"/>
                  <a:gd name="T121" fmla="*/ T120 w 539"/>
                  <a:gd name="T122" fmla="+- 0 -2768 -3992"/>
                  <a:gd name="T123" fmla="*/ -2768 h 1447"/>
                  <a:gd name="T124" fmla="+- 0 3069 2726"/>
                  <a:gd name="T125" fmla="*/ T124 w 539"/>
                  <a:gd name="T126" fmla="+- 0 -2699 -3992"/>
                  <a:gd name="T127" fmla="*/ -2699 h 1447"/>
                  <a:gd name="T128" fmla="+- 0 3100 2726"/>
                  <a:gd name="T129" fmla="*/ T128 w 539"/>
                  <a:gd name="T130" fmla="+- 0 -2659 -3992"/>
                  <a:gd name="T131" fmla="*/ -2659 h 1447"/>
                  <a:gd name="T132" fmla="+- 0 3116 2726"/>
                  <a:gd name="T133" fmla="*/ T132 w 539"/>
                  <a:gd name="T134" fmla="+- 0 -2640 -3992"/>
                  <a:gd name="T135" fmla="*/ -2640 h 1447"/>
                  <a:gd name="T136" fmla="+- 0 3168 2726"/>
                  <a:gd name="T137" fmla="*/ T136 w 539"/>
                  <a:gd name="T138" fmla="+- 0 -2593 -3992"/>
                  <a:gd name="T139" fmla="*/ -2593 h 1447"/>
                  <a:gd name="T140" fmla="+- 0 3225 2726"/>
                  <a:gd name="T141" fmla="*/ T140 w 539"/>
                  <a:gd name="T142" fmla="+- 0 -2560 -3992"/>
                  <a:gd name="T143" fmla="*/ -2560 h 1447"/>
                  <a:gd name="T144" fmla="+- 0 3244 2726"/>
                  <a:gd name="T145" fmla="*/ T144 w 539"/>
                  <a:gd name="T146" fmla="+- 0 -2552 -3992"/>
                  <a:gd name="T147" fmla="*/ -2552 h 1447"/>
                  <a:gd name="T148" fmla="+- 0 3265 2726"/>
                  <a:gd name="T149" fmla="*/ T148 w 539"/>
                  <a:gd name="T150" fmla="+- 0 -2546 -3992"/>
                  <a:gd name="T151" fmla="*/ -2546 h 14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</a:cxnLst>
                <a:rect l="0" t="0" r="r" b="b"/>
                <a:pathLst>
                  <a:path w="539" h="1447">
                    <a:moveTo>
                      <a:pt x="0" y="0"/>
                    </a:moveTo>
                    <a:lnTo>
                      <a:pt x="0" y="9"/>
                    </a:lnTo>
                    <a:lnTo>
                      <a:pt x="2" y="15"/>
                    </a:lnTo>
                    <a:lnTo>
                      <a:pt x="2" y="24"/>
                    </a:lnTo>
                    <a:lnTo>
                      <a:pt x="3" y="33"/>
                    </a:lnTo>
                    <a:lnTo>
                      <a:pt x="4" y="44"/>
                    </a:lnTo>
                    <a:lnTo>
                      <a:pt x="5" y="58"/>
                    </a:lnTo>
                    <a:lnTo>
                      <a:pt x="7" y="73"/>
                    </a:lnTo>
                    <a:lnTo>
                      <a:pt x="8" y="88"/>
                    </a:lnTo>
                    <a:lnTo>
                      <a:pt x="11" y="105"/>
                    </a:lnTo>
                    <a:lnTo>
                      <a:pt x="13" y="124"/>
                    </a:lnTo>
                    <a:lnTo>
                      <a:pt x="15" y="144"/>
                    </a:lnTo>
                    <a:lnTo>
                      <a:pt x="17" y="164"/>
                    </a:lnTo>
                    <a:lnTo>
                      <a:pt x="20" y="187"/>
                    </a:lnTo>
                    <a:lnTo>
                      <a:pt x="23" y="211"/>
                    </a:lnTo>
                    <a:lnTo>
                      <a:pt x="30" y="260"/>
                    </a:lnTo>
                    <a:lnTo>
                      <a:pt x="37" y="313"/>
                    </a:lnTo>
                    <a:lnTo>
                      <a:pt x="46" y="370"/>
                    </a:lnTo>
                    <a:lnTo>
                      <a:pt x="56" y="429"/>
                    </a:lnTo>
                    <a:lnTo>
                      <a:pt x="66" y="490"/>
                    </a:lnTo>
                    <a:lnTo>
                      <a:pt x="79" y="552"/>
                    </a:lnTo>
                    <a:lnTo>
                      <a:pt x="91" y="617"/>
                    </a:lnTo>
                    <a:lnTo>
                      <a:pt x="106" y="681"/>
                    </a:lnTo>
                    <a:lnTo>
                      <a:pt x="122" y="747"/>
                    </a:lnTo>
                    <a:lnTo>
                      <a:pt x="139" y="812"/>
                    </a:lnTo>
                    <a:lnTo>
                      <a:pt x="157" y="876"/>
                    </a:lnTo>
                    <a:lnTo>
                      <a:pt x="176" y="940"/>
                    </a:lnTo>
                    <a:lnTo>
                      <a:pt x="198" y="1001"/>
                    </a:lnTo>
                    <a:lnTo>
                      <a:pt x="220" y="1061"/>
                    </a:lnTo>
                    <a:lnTo>
                      <a:pt x="245" y="1119"/>
                    </a:lnTo>
                    <a:lnTo>
                      <a:pt x="299" y="1224"/>
                    </a:lnTo>
                    <a:lnTo>
                      <a:pt x="343" y="1293"/>
                    </a:lnTo>
                    <a:lnTo>
                      <a:pt x="374" y="1333"/>
                    </a:lnTo>
                    <a:lnTo>
                      <a:pt x="390" y="1352"/>
                    </a:lnTo>
                    <a:lnTo>
                      <a:pt x="442" y="1399"/>
                    </a:lnTo>
                    <a:lnTo>
                      <a:pt x="499" y="1432"/>
                    </a:lnTo>
                    <a:lnTo>
                      <a:pt x="518" y="1440"/>
                    </a:lnTo>
                    <a:lnTo>
                      <a:pt x="539" y="1446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11" name="Group 101"/>
            <p:cNvGrpSpPr>
              <a:grpSpLocks/>
            </p:cNvGrpSpPr>
            <p:nvPr/>
          </p:nvGrpSpPr>
          <p:grpSpPr bwMode="auto">
            <a:xfrm>
              <a:off x="5847" y="-1023"/>
              <a:ext cx="2554" cy="608"/>
              <a:chOff x="5847" y="-1023"/>
              <a:chExt cx="2554" cy="608"/>
            </a:xfrm>
          </p:grpSpPr>
          <p:sp>
            <p:nvSpPr>
              <p:cNvPr id="2182" name="Freeform 102"/>
              <p:cNvSpPr>
                <a:spLocks/>
              </p:cNvSpPr>
              <p:nvPr/>
            </p:nvSpPr>
            <p:spPr bwMode="auto">
              <a:xfrm>
                <a:off x="5847" y="-1023"/>
                <a:ext cx="2554" cy="608"/>
              </a:xfrm>
              <a:custGeom>
                <a:avLst/>
                <a:gdLst>
                  <a:gd name="T0" fmla="+- 0 8401 5847"/>
                  <a:gd name="T1" fmla="*/ T0 w 2554"/>
                  <a:gd name="T2" fmla="+- 0 -416 -1023"/>
                  <a:gd name="T3" fmla="*/ -416 h 608"/>
                  <a:gd name="T4" fmla="+- 0 5847 5847"/>
                  <a:gd name="T5" fmla="*/ T4 w 2554"/>
                  <a:gd name="T6" fmla="+- 0 -416 -1023"/>
                  <a:gd name="T7" fmla="*/ -416 h 608"/>
                  <a:gd name="T8" fmla="+- 0 5847 5847"/>
                  <a:gd name="T9" fmla="*/ T8 w 2554"/>
                  <a:gd name="T10" fmla="+- 0 -1023 -1023"/>
                  <a:gd name="T11" fmla="*/ -1023 h 608"/>
                  <a:gd name="T12" fmla="+- 0 8401 5847"/>
                  <a:gd name="T13" fmla="*/ T12 w 2554"/>
                  <a:gd name="T14" fmla="+- 0 -1023 -1023"/>
                  <a:gd name="T15" fmla="*/ -1023 h 608"/>
                  <a:gd name="T16" fmla="+- 0 8401 5847"/>
                  <a:gd name="T17" fmla="*/ T16 w 2554"/>
                  <a:gd name="T18" fmla="+- 0 -416 -1023"/>
                  <a:gd name="T19" fmla="*/ -416 h 60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2554" h="608">
                    <a:moveTo>
                      <a:pt x="2554" y="607"/>
                    </a:moveTo>
                    <a:lnTo>
                      <a:pt x="0" y="607"/>
                    </a:lnTo>
                    <a:lnTo>
                      <a:pt x="0" y="0"/>
                    </a:lnTo>
                    <a:lnTo>
                      <a:pt x="2554" y="0"/>
                    </a:lnTo>
                    <a:lnTo>
                      <a:pt x="2554" y="607"/>
                    </a:lnTo>
                    <a:close/>
                  </a:path>
                </a:pathLst>
              </a:custGeom>
              <a:noFill/>
              <a:ln w="1224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12" name="Group 103"/>
            <p:cNvGrpSpPr>
              <a:grpSpLocks/>
            </p:cNvGrpSpPr>
            <p:nvPr/>
          </p:nvGrpSpPr>
          <p:grpSpPr bwMode="auto">
            <a:xfrm>
              <a:off x="4420" y="-2246"/>
              <a:ext cx="1428" cy="1532"/>
              <a:chOff x="4420" y="-2246"/>
              <a:chExt cx="1428" cy="1532"/>
            </a:xfrm>
          </p:grpSpPr>
          <p:sp>
            <p:nvSpPr>
              <p:cNvPr id="2181" name="Freeform 104"/>
              <p:cNvSpPr>
                <a:spLocks/>
              </p:cNvSpPr>
              <p:nvPr/>
            </p:nvSpPr>
            <p:spPr bwMode="auto">
              <a:xfrm>
                <a:off x="4420" y="-2246"/>
                <a:ext cx="1428" cy="1532"/>
              </a:xfrm>
              <a:custGeom>
                <a:avLst/>
                <a:gdLst>
                  <a:gd name="T0" fmla="+- 0 4420 4420"/>
                  <a:gd name="T1" fmla="*/ T0 w 1428"/>
                  <a:gd name="T2" fmla="+- 0 -2246 -2246"/>
                  <a:gd name="T3" fmla="*/ -2246 h 1532"/>
                  <a:gd name="T4" fmla="+- 0 4420 4420"/>
                  <a:gd name="T5" fmla="*/ T4 w 1428"/>
                  <a:gd name="T6" fmla="+- 0 -2245 -2246"/>
                  <a:gd name="T7" fmla="*/ -2245 h 1532"/>
                  <a:gd name="T8" fmla="+- 0 4421 4420"/>
                  <a:gd name="T9" fmla="*/ T8 w 1428"/>
                  <a:gd name="T10" fmla="+- 0 -2243 -2246"/>
                  <a:gd name="T11" fmla="*/ -2243 h 1532"/>
                  <a:gd name="T12" fmla="+- 0 4422 4420"/>
                  <a:gd name="T13" fmla="*/ T12 w 1428"/>
                  <a:gd name="T14" fmla="+- 0 -2237 -2246"/>
                  <a:gd name="T15" fmla="*/ -2237 h 1532"/>
                  <a:gd name="T16" fmla="+- 0 4423 4420"/>
                  <a:gd name="T17" fmla="*/ T16 w 1428"/>
                  <a:gd name="T18" fmla="+- 0 -2230 -2246"/>
                  <a:gd name="T19" fmla="*/ -2230 h 1532"/>
                  <a:gd name="T20" fmla="+- 0 4426 4420"/>
                  <a:gd name="T21" fmla="*/ T20 w 1428"/>
                  <a:gd name="T22" fmla="+- 0 -2221 -2246"/>
                  <a:gd name="T23" fmla="*/ -2221 h 1532"/>
                  <a:gd name="T24" fmla="+- 0 4428 4420"/>
                  <a:gd name="T25" fmla="*/ T24 w 1428"/>
                  <a:gd name="T26" fmla="+- 0 -2211 -2246"/>
                  <a:gd name="T27" fmla="*/ -2211 h 1532"/>
                  <a:gd name="T28" fmla="+- 0 4431 4420"/>
                  <a:gd name="T29" fmla="*/ T28 w 1428"/>
                  <a:gd name="T30" fmla="+- 0 -2199 -2246"/>
                  <a:gd name="T31" fmla="*/ -2199 h 1532"/>
                  <a:gd name="T32" fmla="+- 0 4435 4420"/>
                  <a:gd name="T33" fmla="*/ T32 w 1428"/>
                  <a:gd name="T34" fmla="+- 0 -2184 -2246"/>
                  <a:gd name="T35" fmla="*/ -2184 h 1532"/>
                  <a:gd name="T36" fmla="+- 0 4439 4420"/>
                  <a:gd name="T37" fmla="*/ T36 w 1428"/>
                  <a:gd name="T38" fmla="+- 0 -2169 -2246"/>
                  <a:gd name="T39" fmla="*/ -2169 h 1532"/>
                  <a:gd name="T40" fmla="+- 0 4444 4420"/>
                  <a:gd name="T41" fmla="*/ T40 w 1428"/>
                  <a:gd name="T42" fmla="+- 0 -2151 -2246"/>
                  <a:gd name="T43" fmla="*/ -2151 h 1532"/>
                  <a:gd name="T44" fmla="+- 0 4449 4420"/>
                  <a:gd name="T45" fmla="*/ T44 w 1428"/>
                  <a:gd name="T46" fmla="+- 0 -2133 -2246"/>
                  <a:gd name="T47" fmla="*/ -2133 h 1532"/>
                  <a:gd name="T48" fmla="+- 0 4455 4420"/>
                  <a:gd name="T49" fmla="*/ T48 w 1428"/>
                  <a:gd name="T50" fmla="+- 0 -2112 -2246"/>
                  <a:gd name="T51" fmla="*/ -2112 h 1532"/>
                  <a:gd name="T52" fmla="+- 0 4462 4420"/>
                  <a:gd name="T53" fmla="*/ T52 w 1428"/>
                  <a:gd name="T54" fmla="+- 0 -2091 -2246"/>
                  <a:gd name="T55" fmla="*/ -2091 h 1532"/>
                  <a:gd name="T56" fmla="+- 0 4469 4420"/>
                  <a:gd name="T57" fmla="*/ T56 w 1428"/>
                  <a:gd name="T58" fmla="+- 0 -2068 -2246"/>
                  <a:gd name="T59" fmla="*/ -2068 h 1532"/>
                  <a:gd name="T60" fmla="+- 0 4477 4420"/>
                  <a:gd name="T61" fmla="*/ T60 w 1428"/>
                  <a:gd name="T62" fmla="+- 0 -2044 -2246"/>
                  <a:gd name="T63" fmla="*/ -2044 h 1532"/>
                  <a:gd name="T64" fmla="+- 0 4485 4420"/>
                  <a:gd name="T65" fmla="*/ T64 w 1428"/>
                  <a:gd name="T66" fmla="+- 0 -2020 -2246"/>
                  <a:gd name="T67" fmla="*/ -2020 h 1532"/>
                  <a:gd name="T68" fmla="+- 0 4494 4420"/>
                  <a:gd name="T69" fmla="*/ T68 w 1428"/>
                  <a:gd name="T70" fmla="+- 0 -1993 -2246"/>
                  <a:gd name="T71" fmla="*/ -1993 h 1532"/>
                  <a:gd name="T72" fmla="+- 0 4503 4420"/>
                  <a:gd name="T73" fmla="*/ T72 w 1428"/>
                  <a:gd name="T74" fmla="+- 0 -1966 -2246"/>
                  <a:gd name="T75" fmla="*/ -1966 h 1532"/>
                  <a:gd name="T76" fmla="+- 0 4536 4420"/>
                  <a:gd name="T77" fmla="*/ T76 w 1428"/>
                  <a:gd name="T78" fmla="+- 0 -1879 -2246"/>
                  <a:gd name="T79" fmla="*/ -1879 h 1532"/>
                  <a:gd name="T80" fmla="+- 0 4574 4420"/>
                  <a:gd name="T81" fmla="*/ T80 w 1428"/>
                  <a:gd name="T82" fmla="+- 0 -1785 -2246"/>
                  <a:gd name="T83" fmla="*/ -1785 h 1532"/>
                  <a:gd name="T84" fmla="+- 0 4604 4420"/>
                  <a:gd name="T85" fmla="*/ T84 w 1428"/>
                  <a:gd name="T86" fmla="+- 0 -1719 -2246"/>
                  <a:gd name="T87" fmla="*/ -1719 h 1532"/>
                  <a:gd name="T88" fmla="+- 0 4636 4420"/>
                  <a:gd name="T89" fmla="*/ T88 w 1428"/>
                  <a:gd name="T90" fmla="+- 0 -1651 -2246"/>
                  <a:gd name="T91" fmla="*/ -1651 h 1532"/>
                  <a:gd name="T92" fmla="+- 0 4672 4420"/>
                  <a:gd name="T93" fmla="*/ T92 w 1428"/>
                  <a:gd name="T94" fmla="+- 0 -1583 -2246"/>
                  <a:gd name="T95" fmla="*/ -1583 h 1532"/>
                  <a:gd name="T96" fmla="+- 0 4710 4420"/>
                  <a:gd name="T97" fmla="*/ T96 w 1428"/>
                  <a:gd name="T98" fmla="+- 0 -1513 -2246"/>
                  <a:gd name="T99" fmla="*/ -1513 h 1532"/>
                  <a:gd name="T100" fmla="+- 0 4753 4420"/>
                  <a:gd name="T101" fmla="*/ T100 w 1428"/>
                  <a:gd name="T102" fmla="+- 0 -1444 -2246"/>
                  <a:gd name="T103" fmla="*/ -1444 h 1532"/>
                  <a:gd name="T104" fmla="+- 0 4799 4420"/>
                  <a:gd name="T105" fmla="*/ T104 w 1428"/>
                  <a:gd name="T106" fmla="+- 0 -1373 -2246"/>
                  <a:gd name="T107" fmla="*/ -1373 h 1532"/>
                  <a:gd name="T108" fmla="+- 0 4847 4420"/>
                  <a:gd name="T109" fmla="*/ T108 w 1428"/>
                  <a:gd name="T110" fmla="+- 0 -1305 -2246"/>
                  <a:gd name="T111" fmla="*/ -1305 h 1532"/>
                  <a:gd name="T112" fmla="+- 0 4899 4420"/>
                  <a:gd name="T113" fmla="*/ T112 w 1428"/>
                  <a:gd name="T114" fmla="+- 0 -1237 -2246"/>
                  <a:gd name="T115" fmla="*/ -1237 h 1532"/>
                  <a:gd name="T116" fmla="+- 0 4956 4420"/>
                  <a:gd name="T117" fmla="*/ T116 w 1428"/>
                  <a:gd name="T118" fmla="+- 0 -1172 -2246"/>
                  <a:gd name="T119" fmla="*/ -1172 h 1532"/>
                  <a:gd name="T120" fmla="+- 0 5016 4420"/>
                  <a:gd name="T121" fmla="*/ T120 w 1428"/>
                  <a:gd name="T122" fmla="+- 0 -1108 -2246"/>
                  <a:gd name="T123" fmla="*/ -1108 h 1532"/>
                  <a:gd name="T124" fmla="+- 0 5080 4420"/>
                  <a:gd name="T125" fmla="*/ T124 w 1428"/>
                  <a:gd name="T126" fmla="+- 0 -1048 -2246"/>
                  <a:gd name="T127" fmla="*/ -1048 h 1532"/>
                  <a:gd name="T128" fmla="+- 0 5148 4420"/>
                  <a:gd name="T129" fmla="*/ T128 w 1428"/>
                  <a:gd name="T130" fmla="+- 0 -990 -2246"/>
                  <a:gd name="T131" fmla="*/ -990 h 1532"/>
                  <a:gd name="T132" fmla="+- 0 5220 4420"/>
                  <a:gd name="T133" fmla="*/ T132 w 1428"/>
                  <a:gd name="T134" fmla="+- 0 -937 -2246"/>
                  <a:gd name="T135" fmla="*/ -937 h 1532"/>
                  <a:gd name="T136" fmla="+- 0 5296 4420"/>
                  <a:gd name="T137" fmla="*/ T136 w 1428"/>
                  <a:gd name="T138" fmla="+- 0 -888 -2246"/>
                  <a:gd name="T139" fmla="*/ -888 h 1532"/>
                  <a:gd name="T140" fmla="+- 0 5377 4420"/>
                  <a:gd name="T141" fmla="*/ T140 w 1428"/>
                  <a:gd name="T142" fmla="+- 0 -844 -2246"/>
                  <a:gd name="T143" fmla="*/ -844 h 1532"/>
                  <a:gd name="T144" fmla="+- 0 5462 4420"/>
                  <a:gd name="T145" fmla="*/ T144 w 1428"/>
                  <a:gd name="T146" fmla="+- 0 -805 -2246"/>
                  <a:gd name="T147" fmla="*/ -805 h 1532"/>
                  <a:gd name="T148" fmla="+- 0 5551 4420"/>
                  <a:gd name="T149" fmla="*/ T148 w 1428"/>
                  <a:gd name="T150" fmla="+- 0 -773 -2246"/>
                  <a:gd name="T151" fmla="*/ -773 h 1532"/>
                  <a:gd name="T152" fmla="+- 0 5645 4420"/>
                  <a:gd name="T153" fmla="*/ T152 w 1428"/>
                  <a:gd name="T154" fmla="+- 0 -747 -2246"/>
                  <a:gd name="T155" fmla="*/ -747 h 1532"/>
                  <a:gd name="T156" fmla="+- 0 5743 4420"/>
                  <a:gd name="T157" fmla="*/ T156 w 1428"/>
                  <a:gd name="T158" fmla="+- 0 -727 -2246"/>
                  <a:gd name="T159" fmla="*/ -727 h 1532"/>
                  <a:gd name="T160" fmla="+- 0 5795 4420"/>
                  <a:gd name="T161" fmla="*/ T160 w 1428"/>
                  <a:gd name="T162" fmla="+- 0 -720 -2246"/>
                  <a:gd name="T163" fmla="*/ -720 h 1532"/>
                  <a:gd name="T164" fmla="+- 0 5847 4420"/>
                  <a:gd name="T165" fmla="*/ T164 w 1428"/>
                  <a:gd name="T166" fmla="+- 0 -715 -2246"/>
                  <a:gd name="T167" fmla="*/ -715 h 153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</a:cxnLst>
                <a:rect l="0" t="0" r="r" b="b"/>
                <a:pathLst>
                  <a:path w="1428" h="1532">
                    <a:moveTo>
                      <a:pt x="0" y="0"/>
                    </a:moveTo>
                    <a:lnTo>
                      <a:pt x="0" y="1"/>
                    </a:lnTo>
                    <a:lnTo>
                      <a:pt x="1" y="3"/>
                    </a:lnTo>
                    <a:lnTo>
                      <a:pt x="2" y="9"/>
                    </a:lnTo>
                    <a:lnTo>
                      <a:pt x="3" y="16"/>
                    </a:lnTo>
                    <a:lnTo>
                      <a:pt x="6" y="25"/>
                    </a:lnTo>
                    <a:lnTo>
                      <a:pt x="8" y="35"/>
                    </a:lnTo>
                    <a:lnTo>
                      <a:pt x="11" y="47"/>
                    </a:lnTo>
                    <a:lnTo>
                      <a:pt x="15" y="62"/>
                    </a:lnTo>
                    <a:lnTo>
                      <a:pt x="19" y="77"/>
                    </a:lnTo>
                    <a:lnTo>
                      <a:pt x="24" y="95"/>
                    </a:lnTo>
                    <a:lnTo>
                      <a:pt x="29" y="113"/>
                    </a:lnTo>
                    <a:lnTo>
                      <a:pt x="35" y="134"/>
                    </a:lnTo>
                    <a:lnTo>
                      <a:pt x="42" y="155"/>
                    </a:lnTo>
                    <a:lnTo>
                      <a:pt x="49" y="178"/>
                    </a:lnTo>
                    <a:lnTo>
                      <a:pt x="57" y="202"/>
                    </a:lnTo>
                    <a:lnTo>
                      <a:pt x="65" y="226"/>
                    </a:lnTo>
                    <a:lnTo>
                      <a:pt x="74" y="253"/>
                    </a:lnTo>
                    <a:lnTo>
                      <a:pt x="83" y="280"/>
                    </a:lnTo>
                    <a:lnTo>
                      <a:pt x="116" y="367"/>
                    </a:lnTo>
                    <a:lnTo>
                      <a:pt x="154" y="461"/>
                    </a:lnTo>
                    <a:lnTo>
                      <a:pt x="184" y="527"/>
                    </a:lnTo>
                    <a:lnTo>
                      <a:pt x="216" y="595"/>
                    </a:lnTo>
                    <a:lnTo>
                      <a:pt x="252" y="663"/>
                    </a:lnTo>
                    <a:lnTo>
                      <a:pt x="290" y="733"/>
                    </a:lnTo>
                    <a:lnTo>
                      <a:pt x="333" y="802"/>
                    </a:lnTo>
                    <a:lnTo>
                      <a:pt x="379" y="873"/>
                    </a:lnTo>
                    <a:lnTo>
                      <a:pt x="427" y="941"/>
                    </a:lnTo>
                    <a:lnTo>
                      <a:pt x="479" y="1009"/>
                    </a:lnTo>
                    <a:lnTo>
                      <a:pt x="536" y="1074"/>
                    </a:lnTo>
                    <a:lnTo>
                      <a:pt x="596" y="1138"/>
                    </a:lnTo>
                    <a:lnTo>
                      <a:pt x="660" y="1198"/>
                    </a:lnTo>
                    <a:lnTo>
                      <a:pt x="728" y="1256"/>
                    </a:lnTo>
                    <a:lnTo>
                      <a:pt x="800" y="1309"/>
                    </a:lnTo>
                    <a:lnTo>
                      <a:pt x="876" y="1358"/>
                    </a:lnTo>
                    <a:lnTo>
                      <a:pt x="957" y="1402"/>
                    </a:lnTo>
                    <a:lnTo>
                      <a:pt x="1042" y="1441"/>
                    </a:lnTo>
                    <a:lnTo>
                      <a:pt x="1131" y="1473"/>
                    </a:lnTo>
                    <a:lnTo>
                      <a:pt x="1225" y="1499"/>
                    </a:lnTo>
                    <a:lnTo>
                      <a:pt x="1323" y="1519"/>
                    </a:lnTo>
                    <a:lnTo>
                      <a:pt x="1375" y="1526"/>
                    </a:lnTo>
                    <a:lnTo>
                      <a:pt x="1427" y="1531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13" name="Group 105"/>
            <p:cNvGrpSpPr>
              <a:grpSpLocks/>
            </p:cNvGrpSpPr>
            <p:nvPr/>
          </p:nvGrpSpPr>
          <p:grpSpPr bwMode="auto">
            <a:xfrm>
              <a:off x="8401" y="-2281"/>
              <a:ext cx="1453" cy="1563"/>
              <a:chOff x="8401" y="-2281"/>
              <a:chExt cx="1453" cy="1563"/>
            </a:xfrm>
          </p:grpSpPr>
          <p:sp>
            <p:nvSpPr>
              <p:cNvPr id="2180" name="Freeform 106"/>
              <p:cNvSpPr>
                <a:spLocks/>
              </p:cNvSpPr>
              <p:nvPr/>
            </p:nvSpPr>
            <p:spPr bwMode="auto">
              <a:xfrm>
                <a:off x="8401" y="-2281"/>
                <a:ext cx="1453" cy="1563"/>
              </a:xfrm>
              <a:custGeom>
                <a:avLst/>
                <a:gdLst>
                  <a:gd name="T0" fmla="+- 0 9853 8401"/>
                  <a:gd name="T1" fmla="*/ T0 w 1453"/>
                  <a:gd name="T2" fmla="+- 0 -2281 -2281"/>
                  <a:gd name="T3" fmla="*/ -2281 h 1563"/>
                  <a:gd name="T4" fmla="+- 0 9853 8401"/>
                  <a:gd name="T5" fmla="*/ T4 w 1453"/>
                  <a:gd name="T6" fmla="+- 0 -2268 -2281"/>
                  <a:gd name="T7" fmla="*/ -2268 h 1563"/>
                  <a:gd name="T8" fmla="+- 0 9852 8401"/>
                  <a:gd name="T9" fmla="*/ T8 w 1453"/>
                  <a:gd name="T10" fmla="+- 0 -2260 -2281"/>
                  <a:gd name="T11" fmla="*/ -2260 h 1563"/>
                  <a:gd name="T12" fmla="+- 0 9852 8401"/>
                  <a:gd name="T13" fmla="*/ T12 w 1453"/>
                  <a:gd name="T14" fmla="+- 0 -2251 -2281"/>
                  <a:gd name="T15" fmla="*/ -2251 h 1563"/>
                  <a:gd name="T16" fmla="+- 0 9851 8401"/>
                  <a:gd name="T17" fmla="*/ T16 w 1453"/>
                  <a:gd name="T18" fmla="+- 0 -2241 -2281"/>
                  <a:gd name="T19" fmla="*/ -2241 h 1563"/>
                  <a:gd name="T20" fmla="+- 0 9851 8401"/>
                  <a:gd name="T21" fmla="*/ T20 w 1453"/>
                  <a:gd name="T22" fmla="+- 0 -2229 -2281"/>
                  <a:gd name="T23" fmla="*/ -2229 h 1563"/>
                  <a:gd name="T24" fmla="+- 0 9850 8401"/>
                  <a:gd name="T25" fmla="*/ T24 w 1453"/>
                  <a:gd name="T26" fmla="+- 0 -2216 -2281"/>
                  <a:gd name="T27" fmla="*/ -2216 h 1563"/>
                  <a:gd name="T28" fmla="+- 0 9848 8401"/>
                  <a:gd name="T29" fmla="*/ T28 w 1453"/>
                  <a:gd name="T30" fmla="+- 0 -2201 -2281"/>
                  <a:gd name="T31" fmla="*/ -2201 h 1563"/>
                  <a:gd name="T32" fmla="+- 0 9846 8401"/>
                  <a:gd name="T33" fmla="*/ T32 w 1453"/>
                  <a:gd name="T34" fmla="+- 0 -2186 -2281"/>
                  <a:gd name="T35" fmla="*/ -2186 h 1563"/>
                  <a:gd name="T36" fmla="+- 0 9844 8401"/>
                  <a:gd name="T37" fmla="*/ T36 w 1453"/>
                  <a:gd name="T38" fmla="+- 0 -2169 -2281"/>
                  <a:gd name="T39" fmla="*/ -2169 h 1563"/>
                  <a:gd name="T40" fmla="+- 0 9842 8401"/>
                  <a:gd name="T41" fmla="*/ T40 w 1453"/>
                  <a:gd name="T42" fmla="+- 0 -2151 -2281"/>
                  <a:gd name="T43" fmla="*/ -2151 h 1563"/>
                  <a:gd name="T44" fmla="+- 0 9838 8401"/>
                  <a:gd name="T45" fmla="*/ T44 w 1453"/>
                  <a:gd name="T46" fmla="+- 0 -2131 -2281"/>
                  <a:gd name="T47" fmla="*/ -2131 h 1563"/>
                  <a:gd name="T48" fmla="+- 0 9835 8401"/>
                  <a:gd name="T49" fmla="*/ T48 w 1453"/>
                  <a:gd name="T50" fmla="+- 0 -2110 -2281"/>
                  <a:gd name="T51" fmla="*/ -2110 h 1563"/>
                  <a:gd name="T52" fmla="+- 0 9832 8401"/>
                  <a:gd name="T53" fmla="*/ T52 w 1453"/>
                  <a:gd name="T54" fmla="+- 0 -2089 -2281"/>
                  <a:gd name="T55" fmla="*/ -2089 h 1563"/>
                  <a:gd name="T56" fmla="+- 0 9827 8401"/>
                  <a:gd name="T57" fmla="*/ T56 w 1453"/>
                  <a:gd name="T58" fmla="+- 0 -2067 -2281"/>
                  <a:gd name="T59" fmla="*/ -2067 h 1563"/>
                  <a:gd name="T60" fmla="+- 0 9823 8401"/>
                  <a:gd name="T61" fmla="*/ T60 w 1453"/>
                  <a:gd name="T62" fmla="+- 0 -2043 -2281"/>
                  <a:gd name="T63" fmla="*/ -2043 h 1563"/>
                  <a:gd name="T64" fmla="+- 0 9817 8401"/>
                  <a:gd name="T65" fmla="*/ T64 w 1453"/>
                  <a:gd name="T66" fmla="+- 0 -2018 -2281"/>
                  <a:gd name="T67" fmla="*/ -2018 h 1563"/>
                  <a:gd name="T68" fmla="+- 0 9810 8401"/>
                  <a:gd name="T69" fmla="*/ T68 w 1453"/>
                  <a:gd name="T70" fmla="+- 0 -1993 -2281"/>
                  <a:gd name="T71" fmla="*/ -1993 h 1563"/>
                  <a:gd name="T72" fmla="+- 0 9796 8401"/>
                  <a:gd name="T73" fmla="*/ T72 w 1453"/>
                  <a:gd name="T74" fmla="+- 0 -1941 -2281"/>
                  <a:gd name="T75" fmla="*/ -1941 h 1563"/>
                  <a:gd name="T76" fmla="+- 0 9769 8401"/>
                  <a:gd name="T77" fmla="*/ T76 w 1453"/>
                  <a:gd name="T78" fmla="+- 0 -1856 -2281"/>
                  <a:gd name="T79" fmla="*/ -1856 h 1563"/>
                  <a:gd name="T80" fmla="+- 0 9758 8401"/>
                  <a:gd name="T81" fmla="*/ T80 w 1453"/>
                  <a:gd name="T82" fmla="+- 0 -1827 -2281"/>
                  <a:gd name="T83" fmla="*/ -1827 h 1563"/>
                  <a:gd name="T84" fmla="+- 0 9747 8401"/>
                  <a:gd name="T85" fmla="*/ T84 w 1453"/>
                  <a:gd name="T86" fmla="+- 0 -1796 -2281"/>
                  <a:gd name="T87" fmla="*/ -1796 h 1563"/>
                  <a:gd name="T88" fmla="+- 0 9734 8401"/>
                  <a:gd name="T89" fmla="*/ T88 w 1453"/>
                  <a:gd name="T90" fmla="+- 0 -1766 -2281"/>
                  <a:gd name="T91" fmla="*/ -1766 h 1563"/>
                  <a:gd name="T92" fmla="+- 0 9721 8401"/>
                  <a:gd name="T93" fmla="*/ T92 w 1453"/>
                  <a:gd name="T94" fmla="+- 0 -1735 -2281"/>
                  <a:gd name="T95" fmla="*/ -1735 h 1563"/>
                  <a:gd name="T96" fmla="+- 0 9707 8401"/>
                  <a:gd name="T97" fmla="*/ T96 w 1453"/>
                  <a:gd name="T98" fmla="+- 0 -1703 -2281"/>
                  <a:gd name="T99" fmla="*/ -1703 h 1563"/>
                  <a:gd name="T100" fmla="+- 0 9675 8401"/>
                  <a:gd name="T101" fmla="*/ T100 w 1453"/>
                  <a:gd name="T102" fmla="+- 0 -1640 -2281"/>
                  <a:gd name="T103" fmla="*/ -1640 h 1563"/>
                  <a:gd name="T104" fmla="+- 0 9639 8401"/>
                  <a:gd name="T105" fmla="*/ T104 w 1453"/>
                  <a:gd name="T106" fmla="+- 0 -1575 -2281"/>
                  <a:gd name="T107" fmla="*/ -1575 h 1563"/>
                  <a:gd name="T108" fmla="+- 0 9598 8401"/>
                  <a:gd name="T109" fmla="*/ T108 w 1453"/>
                  <a:gd name="T110" fmla="+- 0 -1509 -2281"/>
                  <a:gd name="T111" fmla="*/ -1509 h 1563"/>
                  <a:gd name="T112" fmla="+- 0 9553 8401"/>
                  <a:gd name="T113" fmla="*/ T112 w 1453"/>
                  <a:gd name="T114" fmla="+- 0 -1444 -2281"/>
                  <a:gd name="T115" fmla="*/ -1444 h 1563"/>
                  <a:gd name="T116" fmla="+- 0 9502 8401"/>
                  <a:gd name="T117" fmla="*/ T116 w 1453"/>
                  <a:gd name="T118" fmla="+- 0 -1377 -2281"/>
                  <a:gd name="T119" fmla="*/ -1377 h 1563"/>
                  <a:gd name="T120" fmla="+- 0 9446 8401"/>
                  <a:gd name="T121" fmla="*/ T120 w 1453"/>
                  <a:gd name="T122" fmla="+- 0 -1311 -2281"/>
                  <a:gd name="T123" fmla="*/ -1311 h 1563"/>
                  <a:gd name="T124" fmla="+- 0 9385 8401"/>
                  <a:gd name="T125" fmla="*/ T124 w 1453"/>
                  <a:gd name="T126" fmla="+- 0 -1246 -2281"/>
                  <a:gd name="T127" fmla="*/ -1246 h 1563"/>
                  <a:gd name="T128" fmla="+- 0 9282 8401"/>
                  <a:gd name="T129" fmla="*/ T128 w 1453"/>
                  <a:gd name="T130" fmla="+- 0 -1151 -2281"/>
                  <a:gd name="T131" fmla="*/ -1151 h 1563"/>
                  <a:gd name="T132" fmla="+- 0 9205 8401"/>
                  <a:gd name="T133" fmla="*/ T132 w 1453"/>
                  <a:gd name="T134" fmla="+- 0 -1090 -2281"/>
                  <a:gd name="T135" fmla="*/ -1090 h 1563"/>
                  <a:gd name="T136" fmla="+- 0 9121 8401"/>
                  <a:gd name="T137" fmla="*/ T136 w 1453"/>
                  <a:gd name="T138" fmla="+- 0 -1031 -2281"/>
                  <a:gd name="T139" fmla="*/ -1031 h 1563"/>
                  <a:gd name="T140" fmla="+- 0 9031 8401"/>
                  <a:gd name="T141" fmla="*/ T140 w 1453"/>
                  <a:gd name="T142" fmla="+- 0 -973 -2281"/>
                  <a:gd name="T143" fmla="*/ -973 h 1563"/>
                  <a:gd name="T144" fmla="+- 0 8934 8401"/>
                  <a:gd name="T145" fmla="*/ T144 w 1453"/>
                  <a:gd name="T146" fmla="+- 0 -920 -2281"/>
                  <a:gd name="T147" fmla="*/ -920 h 1563"/>
                  <a:gd name="T148" fmla="+- 0 8830 8401"/>
                  <a:gd name="T149" fmla="*/ T148 w 1453"/>
                  <a:gd name="T150" fmla="+- 0 -868 -2281"/>
                  <a:gd name="T151" fmla="*/ -868 h 1563"/>
                  <a:gd name="T152" fmla="+- 0 8774 8401"/>
                  <a:gd name="T153" fmla="*/ T152 w 1453"/>
                  <a:gd name="T154" fmla="+- 0 -844 -2281"/>
                  <a:gd name="T155" fmla="*/ -844 h 1563"/>
                  <a:gd name="T156" fmla="+- 0 8717 8401"/>
                  <a:gd name="T157" fmla="*/ T156 w 1453"/>
                  <a:gd name="T158" fmla="+- 0 -821 -2281"/>
                  <a:gd name="T159" fmla="*/ -821 h 1563"/>
                  <a:gd name="T160" fmla="+- 0 8657 8401"/>
                  <a:gd name="T161" fmla="*/ T160 w 1453"/>
                  <a:gd name="T162" fmla="+- 0 -799 -2281"/>
                  <a:gd name="T163" fmla="*/ -799 h 1563"/>
                  <a:gd name="T164" fmla="+- 0 8596 8401"/>
                  <a:gd name="T165" fmla="*/ T164 w 1453"/>
                  <a:gd name="T166" fmla="+- 0 -777 -2281"/>
                  <a:gd name="T167" fmla="*/ -777 h 1563"/>
                  <a:gd name="T168" fmla="+- 0 8534 8401"/>
                  <a:gd name="T169" fmla="*/ T168 w 1453"/>
                  <a:gd name="T170" fmla="+- 0 -757 -2281"/>
                  <a:gd name="T171" fmla="*/ -757 h 1563"/>
                  <a:gd name="T172" fmla="+- 0 8468 8401"/>
                  <a:gd name="T173" fmla="*/ T172 w 1453"/>
                  <a:gd name="T174" fmla="+- 0 -737 -2281"/>
                  <a:gd name="T175" fmla="*/ -737 h 1563"/>
                  <a:gd name="T176" fmla="+- 0 8401 8401"/>
                  <a:gd name="T177" fmla="*/ T176 w 1453"/>
                  <a:gd name="T178" fmla="+- 0 -719 -2281"/>
                  <a:gd name="T179" fmla="*/ -719 h 156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</a:cxnLst>
                <a:rect l="0" t="0" r="r" b="b"/>
                <a:pathLst>
                  <a:path w="1453" h="1563">
                    <a:moveTo>
                      <a:pt x="1452" y="0"/>
                    </a:moveTo>
                    <a:lnTo>
                      <a:pt x="1452" y="13"/>
                    </a:lnTo>
                    <a:lnTo>
                      <a:pt x="1451" y="21"/>
                    </a:lnTo>
                    <a:lnTo>
                      <a:pt x="1451" y="30"/>
                    </a:lnTo>
                    <a:lnTo>
                      <a:pt x="1450" y="40"/>
                    </a:lnTo>
                    <a:lnTo>
                      <a:pt x="1450" y="52"/>
                    </a:lnTo>
                    <a:lnTo>
                      <a:pt x="1449" y="65"/>
                    </a:lnTo>
                    <a:lnTo>
                      <a:pt x="1447" y="80"/>
                    </a:lnTo>
                    <a:lnTo>
                      <a:pt x="1445" y="95"/>
                    </a:lnTo>
                    <a:lnTo>
                      <a:pt x="1443" y="112"/>
                    </a:lnTo>
                    <a:lnTo>
                      <a:pt x="1441" y="130"/>
                    </a:lnTo>
                    <a:lnTo>
                      <a:pt x="1437" y="150"/>
                    </a:lnTo>
                    <a:lnTo>
                      <a:pt x="1434" y="171"/>
                    </a:lnTo>
                    <a:lnTo>
                      <a:pt x="1431" y="192"/>
                    </a:lnTo>
                    <a:lnTo>
                      <a:pt x="1426" y="214"/>
                    </a:lnTo>
                    <a:lnTo>
                      <a:pt x="1422" y="238"/>
                    </a:lnTo>
                    <a:lnTo>
                      <a:pt x="1416" y="263"/>
                    </a:lnTo>
                    <a:lnTo>
                      <a:pt x="1409" y="288"/>
                    </a:lnTo>
                    <a:lnTo>
                      <a:pt x="1395" y="340"/>
                    </a:lnTo>
                    <a:lnTo>
                      <a:pt x="1368" y="425"/>
                    </a:lnTo>
                    <a:lnTo>
                      <a:pt x="1357" y="454"/>
                    </a:lnTo>
                    <a:lnTo>
                      <a:pt x="1346" y="485"/>
                    </a:lnTo>
                    <a:lnTo>
                      <a:pt x="1333" y="515"/>
                    </a:lnTo>
                    <a:lnTo>
                      <a:pt x="1320" y="546"/>
                    </a:lnTo>
                    <a:lnTo>
                      <a:pt x="1306" y="578"/>
                    </a:lnTo>
                    <a:lnTo>
                      <a:pt x="1274" y="641"/>
                    </a:lnTo>
                    <a:lnTo>
                      <a:pt x="1238" y="706"/>
                    </a:lnTo>
                    <a:lnTo>
                      <a:pt x="1197" y="772"/>
                    </a:lnTo>
                    <a:lnTo>
                      <a:pt x="1152" y="837"/>
                    </a:lnTo>
                    <a:lnTo>
                      <a:pt x="1101" y="904"/>
                    </a:lnTo>
                    <a:lnTo>
                      <a:pt x="1045" y="970"/>
                    </a:lnTo>
                    <a:lnTo>
                      <a:pt x="984" y="1035"/>
                    </a:lnTo>
                    <a:lnTo>
                      <a:pt x="881" y="1130"/>
                    </a:lnTo>
                    <a:lnTo>
                      <a:pt x="804" y="1191"/>
                    </a:lnTo>
                    <a:lnTo>
                      <a:pt x="720" y="1250"/>
                    </a:lnTo>
                    <a:lnTo>
                      <a:pt x="630" y="1308"/>
                    </a:lnTo>
                    <a:lnTo>
                      <a:pt x="533" y="1361"/>
                    </a:lnTo>
                    <a:lnTo>
                      <a:pt x="429" y="1413"/>
                    </a:lnTo>
                    <a:lnTo>
                      <a:pt x="373" y="1437"/>
                    </a:lnTo>
                    <a:lnTo>
                      <a:pt x="316" y="1460"/>
                    </a:lnTo>
                    <a:lnTo>
                      <a:pt x="256" y="1482"/>
                    </a:lnTo>
                    <a:lnTo>
                      <a:pt x="195" y="1504"/>
                    </a:lnTo>
                    <a:lnTo>
                      <a:pt x="133" y="1524"/>
                    </a:lnTo>
                    <a:lnTo>
                      <a:pt x="67" y="1544"/>
                    </a:lnTo>
                    <a:lnTo>
                      <a:pt x="0" y="1562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14" name="Group 107"/>
            <p:cNvGrpSpPr>
              <a:grpSpLocks/>
            </p:cNvGrpSpPr>
            <p:nvPr/>
          </p:nvGrpSpPr>
          <p:grpSpPr bwMode="auto">
            <a:xfrm>
              <a:off x="5508" y="-3610"/>
              <a:ext cx="184" cy="4"/>
              <a:chOff x="5508" y="-3610"/>
              <a:chExt cx="184" cy="4"/>
            </a:xfrm>
          </p:grpSpPr>
          <p:sp>
            <p:nvSpPr>
              <p:cNvPr id="2179" name="Freeform 108"/>
              <p:cNvSpPr>
                <a:spLocks/>
              </p:cNvSpPr>
              <p:nvPr/>
            </p:nvSpPr>
            <p:spPr bwMode="auto">
              <a:xfrm>
                <a:off x="5508" y="-3610"/>
                <a:ext cx="184" cy="4"/>
              </a:xfrm>
              <a:custGeom>
                <a:avLst/>
                <a:gdLst>
                  <a:gd name="T0" fmla="+- 0 5508 5508"/>
                  <a:gd name="T1" fmla="*/ T0 w 184"/>
                  <a:gd name="T2" fmla="+- 0 -3607 -3610"/>
                  <a:gd name="T3" fmla="*/ -3607 h 4"/>
                  <a:gd name="T4" fmla="+- 0 5572 5508"/>
                  <a:gd name="T5" fmla="*/ T4 w 184"/>
                  <a:gd name="T6" fmla="+- 0 -3610 -3610"/>
                  <a:gd name="T7" fmla="*/ -3610 h 4"/>
                  <a:gd name="T8" fmla="+- 0 5636 5508"/>
                  <a:gd name="T9" fmla="*/ T8 w 184"/>
                  <a:gd name="T10" fmla="+- 0 -3610 -3610"/>
                  <a:gd name="T11" fmla="*/ -3610 h 4"/>
                  <a:gd name="T12" fmla="+- 0 5692 5508"/>
                  <a:gd name="T13" fmla="*/ T12 w 184"/>
                  <a:gd name="T14" fmla="+- 0 -3607 -3610"/>
                  <a:gd name="T15" fmla="*/ -3607 h 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84" h="4">
                    <a:moveTo>
                      <a:pt x="0" y="3"/>
                    </a:moveTo>
                    <a:lnTo>
                      <a:pt x="64" y="0"/>
                    </a:lnTo>
                    <a:lnTo>
                      <a:pt x="128" y="0"/>
                    </a:lnTo>
                    <a:lnTo>
                      <a:pt x="184" y="3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15" name="Group 109"/>
            <p:cNvGrpSpPr>
              <a:grpSpLocks/>
            </p:cNvGrpSpPr>
            <p:nvPr/>
          </p:nvGrpSpPr>
          <p:grpSpPr bwMode="auto">
            <a:xfrm>
              <a:off x="5734" y="-3602"/>
              <a:ext cx="167" cy="33"/>
              <a:chOff x="5734" y="-3602"/>
              <a:chExt cx="167" cy="33"/>
            </a:xfrm>
          </p:grpSpPr>
          <p:sp>
            <p:nvSpPr>
              <p:cNvPr id="2178" name="Freeform 110"/>
              <p:cNvSpPr>
                <a:spLocks/>
              </p:cNvSpPr>
              <p:nvPr/>
            </p:nvSpPr>
            <p:spPr bwMode="auto">
              <a:xfrm>
                <a:off x="5734" y="-3602"/>
                <a:ext cx="167" cy="33"/>
              </a:xfrm>
              <a:custGeom>
                <a:avLst/>
                <a:gdLst>
                  <a:gd name="T0" fmla="+- 0 5734 5734"/>
                  <a:gd name="T1" fmla="*/ T0 w 167"/>
                  <a:gd name="T2" fmla="+- 0 -3602 -3602"/>
                  <a:gd name="T3" fmla="*/ -3602 h 33"/>
                  <a:gd name="T4" fmla="+- 0 5765 5734"/>
                  <a:gd name="T5" fmla="*/ T4 w 167"/>
                  <a:gd name="T6" fmla="+- 0 -3599 -3602"/>
                  <a:gd name="T7" fmla="*/ -3599 h 33"/>
                  <a:gd name="T8" fmla="+- 0 5831 5734"/>
                  <a:gd name="T9" fmla="*/ T8 w 167"/>
                  <a:gd name="T10" fmla="+- 0 -3587 -3602"/>
                  <a:gd name="T11" fmla="*/ -3587 h 33"/>
                  <a:gd name="T12" fmla="+- 0 5863 5734"/>
                  <a:gd name="T13" fmla="*/ T12 w 167"/>
                  <a:gd name="T14" fmla="+- 0 -3579 -3602"/>
                  <a:gd name="T15" fmla="*/ -3579 h 33"/>
                  <a:gd name="T16" fmla="+- 0 5896 5734"/>
                  <a:gd name="T17" fmla="*/ T16 w 167"/>
                  <a:gd name="T18" fmla="+- 0 -3571 -3602"/>
                  <a:gd name="T19" fmla="*/ -3571 h 33"/>
                  <a:gd name="T20" fmla="+- 0 5900 5734"/>
                  <a:gd name="T21" fmla="*/ T20 w 167"/>
                  <a:gd name="T22" fmla="+- 0 -3569 -3602"/>
                  <a:gd name="T23" fmla="*/ -3569 h 3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67" h="33">
                    <a:moveTo>
                      <a:pt x="0" y="0"/>
                    </a:moveTo>
                    <a:lnTo>
                      <a:pt x="31" y="3"/>
                    </a:lnTo>
                    <a:lnTo>
                      <a:pt x="97" y="15"/>
                    </a:lnTo>
                    <a:lnTo>
                      <a:pt x="129" y="23"/>
                    </a:lnTo>
                    <a:lnTo>
                      <a:pt x="162" y="31"/>
                    </a:lnTo>
                    <a:lnTo>
                      <a:pt x="166" y="33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16" name="Group 111"/>
            <p:cNvGrpSpPr>
              <a:grpSpLocks/>
            </p:cNvGrpSpPr>
            <p:nvPr/>
          </p:nvGrpSpPr>
          <p:grpSpPr bwMode="auto">
            <a:xfrm>
              <a:off x="5941" y="-3557"/>
              <a:ext cx="157" cy="66"/>
              <a:chOff x="5941" y="-3557"/>
              <a:chExt cx="157" cy="66"/>
            </a:xfrm>
          </p:grpSpPr>
          <p:sp>
            <p:nvSpPr>
              <p:cNvPr id="2177" name="Freeform 112"/>
              <p:cNvSpPr>
                <a:spLocks/>
              </p:cNvSpPr>
              <p:nvPr/>
            </p:nvSpPr>
            <p:spPr bwMode="auto">
              <a:xfrm>
                <a:off x="5941" y="-3557"/>
                <a:ext cx="157" cy="66"/>
              </a:xfrm>
              <a:custGeom>
                <a:avLst/>
                <a:gdLst>
                  <a:gd name="T0" fmla="+- 0 5941 5941"/>
                  <a:gd name="T1" fmla="*/ T0 w 157"/>
                  <a:gd name="T2" fmla="+- 0 -3557 -3557"/>
                  <a:gd name="T3" fmla="*/ -3557 h 66"/>
                  <a:gd name="T4" fmla="+- 0 5960 5941"/>
                  <a:gd name="T5" fmla="*/ T4 w 157"/>
                  <a:gd name="T6" fmla="+- 0 -3550 -3557"/>
                  <a:gd name="T7" fmla="*/ -3550 h 66"/>
                  <a:gd name="T8" fmla="+- 0 5992 5941"/>
                  <a:gd name="T9" fmla="*/ T8 w 157"/>
                  <a:gd name="T10" fmla="+- 0 -3539 -3557"/>
                  <a:gd name="T11" fmla="*/ -3539 h 66"/>
                  <a:gd name="T12" fmla="+- 0 6025 5941"/>
                  <a:gd name="T13" fmla="*/ T12 w 157"/>
                  <a:gd name="T14" fmla="+- 0 -3525 -3557"/>
                  <a:gd name="T15" fmla="*/ -3525 h 66"/>
                  <a:gd name="T16" fmla="+- 0 6089 5941"/>
                  <a:gd name="T17" fmla="*/ T16 w 157"/>
                  <a:gd name="T18" fmla="+- 0 -3495 -3557"/>
                  <a:gd name="T19" fmla="*/ -3495 h 66"/>
                  <a:gd name="T20" fmla="+- 0 6098 5941"/>
                  <a:gd name="T21" fmla="*/ T20 w 157"/>
                  <a:gd name="T22" fmla="+- 0 -3491 -3557"/>
                  <a:gd name="T23" fmla="*/ -3491 h 6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57" h="66">
                    <a:moveTo>
                      <a:pt x="0" y="0"/>
                    </a:moveTo>
                    <a:lnTo>
                      <a:pt x="19" y="7"/>
                    </a:lnTo>
                    <a:lnTo>
                      <a:pt x="51" y="18"/>
                    </a:lnTo>
                    <a:lnTo>
                      <a:pt x="84" y="32"/>
                    </a:lnTo>
                    <a:lnTo>
                      <a:pt x="148" y="62"/>
                    </a:lnTo>
                    <a:lnTo>
                      <a:pt x="157" y="66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17" name="Group 113"/>
            <p:cNvGrpSpPr>
              <a:grpSpLocks/>
            </p:cNvGrpSpPr>
            <p:nvPr/>
          </p:nvGrpSpPr>
          <p:grpSpPr bwMode="auto">
            <a:xfrm>
              <a:off x="6134" y="-3471"/>
              <a:ext cx="141" cy="97"/>
              <a:chOff x="6134" y="-3471"/>
              <a:chExt cx="141" cy="97"/>
            </a:xfrm>
          </p:grpSpPr>
          <p:sp>
            <p:nvSpPr>
              <p:cNvPr id="2176" name="Freeform 114"/>
              <p:cNvSpPr>
                <a:spLocks/>
              </p:cNvSpPr>
              <p:nvPr/>
            </p:nvSpPr>
            <p:spPr bwMode="auto">
              <a:xfrm>
                <a:off x="6134" y="-3471"/>
                <a:ext cx="141" cy="97"/>
              </a:xfrm>
              <a:custGeom>
                <a:avLst/>
                <a:gdLst>
                  <a:gd name="T0" fmla="+- 0 6134 6134"/>
                  <a:gd name="T1" fmla="*/ T0 w 141"/>
                  <a:gd name="T2" fmla="+- 0 -3471 -3471"/>
                  <a:gd name="T3" fmla="*/ -3471 h 97"/>
                  <a:gd name="T4" fmla="+- 0 6152 6134"/>
                  <a:gd name="T5" fmla="*/ T4 w 141"/>
                  <a:gd name="T6" fmla="+- 0 -3460 -3471"/>
                  <a:gd name="T7" fmla="*/ -3460 h 97"/>
                  <a:gd name="T8" fmla="+- 0 6184 6134"/>
                  <a:gd name="T9" fmla="*/ T8 w 141"/>
                  <a:gd name="T10" fmla="+- 0 -3440 -3471"/>
                  <a:gd name="T11" fmla="*/ -3440 h 97"/>
                  <a:gd name="T12" fmla="+- 0 6214 6134"/>
                  <a:gd name="T13" fmla="*/ T12 w 141"/>
                  <a:gd name="T14" fmla="+- 0 -3419 -3471"/>
                  <a:gd name="T15" fmla="*/ -3419 h 97"/>
                  <a:gd name="T16" fmla="+- 0 6245 6134"/>
                  <a:gd name="T17" fmla="*/ T16 w 141"/>
                  <a:gd name="T18" fmla="+- 0 -3397 -3471"/>
                  <a:gd name="T19" fmla="*/ -3397 h 97"/>
                  <a:gd name="T20" fmla="+- 0 6274 6134"/>
                  <a:gd name="T21" fmla="*/ T20 w 141"/>
                  <a:gd name="T22" fmla="+- 0 -3374 -3471"/>
                  <a:gd name="T23" fmla="*/ -3374 h 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41" h="97">
                    <a:moveTo>
                      <a:pt x="0" y="0"/>
                    </a:moveTo>
                    <a:lnTo>
                      <a:pt x="18" y="11"/>
                    </a:lnTo>
                    <a:lnTo>
                      <a:pt x="50" y="31"/>
                    </a:lnTo>
                    <a:lnTo>
                      <a:pt x="80" y="52"/>
                    </a:lnTo>
                    <a:lnTo>
                      <a:pt x="111" y="74"/>
                    </a:lnTo>
                    <a:lnTo>
                      <a:pt x="140" y="9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18" name="Group 115"/>
            <p:cNvGrpSpPr>
              <a:grpSpLocks/>
            </p:cNvGrpSpPr>
            <p:nvPr/>
          </p:nvGrpSpPr>
          <p:grpSpPr bwMode="auto">
            <a:xfrm>
              <a:off x="6307" y="-3348"/>
              <a:ext cx="123" cy="120"/>
              <a:chOff x="6307" y="-3348"/>
              <a:chExt cx="123" cy="120"/>
            </a:xfrm>
          </p:grpSpPr>
          <p:sp>
            <p:nvSpPr>
              <p:cNvPr id="2175" name="Freeform 116"/>
              <p:cNvSpPr>
                <a:spLocks/>
              </p:cNvSpPr>
              <p:nvPr/>
            </p:nvSpPr>
            <p:spPr bwMode="auto">
              <a:xfrm>
                <a:off x="6307" y="-3348"/>
                <a:ext cx="123" cy="120"/>
              </a:xfrm>
              <a:custGeom>
                <a:avLst/>
                <a:gdLst>
                  <a:gd name="T0" fmla="+- 0 6307 6307"/>
                  <a:gd name="T1" fmla="*/ T0 w 123"/>
                  <a:gd name="T2" fmla="+- 0 -3348 -3348"/>
                  <a:gd name="T3" fmla="*/ -3348 h 120"/>
                  <a:gd name="T4" fmla="+- 0 6337 6307"/>
                  <a:gd name="T5" fmla="*/ T4 w 123"/>
                  <a:gd name="T6" fmla="+- 0 -3322 -3348"/>
                  <a:gd name="T7" fmla="*/ -3322 h 120"/>
                  <a:gd name="T8" fmla="+- 0 6366 6307"/>
                  <a:gd name="T9" fmla="*/ T8 w 123"/>
                  <a:gd name="T10" fmla="+- 0 -3295 -3348"/>
                  <a:gd name="T11" fmla="*/ -3295 h 120"/>
                  <a:gd name="T12" fmla="+- 0 6397 6307"/>
                  <a:gd name="T13" fmla="*/ T12 w 123"/>
                  <a:gd name="T14" fmla="+- 0 -3265 -3348"/>
                  <a:gd name="T15" fmla="*/ -3265 h 120"/>
                  <a:gd name="T16" fmla="+- 0 6425 6307"/>
                  <a:gd name="T17" fmla="*/ T16 w 123"/>
                  <a:gd name="T18" fmla="+- 0 -3234 -3348"/>
                  <a:gd name="T19" fmla="*/ -3234 h 120"/>
                  <a:gd name="T20" fmla="+- 0 6430 6307"/>
                  <a:gd name="T21" fmla="*/ T20 w 123"/>
                  <a:gd name="T22" fmla="+- 0 -3229 -3348"/>
                  <a:gd name="T23" fmla="*/ -3229 h 12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23" h="120">
                    <a:moveTo>
                      <a:pt x="0" y="0"/>
                    </a:moveTo>
                    <a:lnTo>
                      <a:pt x="30" y="26"/>
                    </a:lnTo>
                    <a:lnTo>
                      <a:pt x="59" y="53"/>
                    </a:lnTo>
                    <a:lnTo>
                      <a:pt x="90" y="83"/>
                    </a:lnTo>
                    <a:lnTo>
                      <a:pt x="118" y="114"/>
                    </a:lnTo>
                    <a:lnTo>
                      <a:pt x="123" y="119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19" name="Group 117"/>
            <p:cNvGrpSpPr>
              <a:grpSpLocks/>
            </p:cNvGrpSpPr>
            <p:nvPr/>
          </p:nvGrpSpPr>
          <p:grpSpPr bwMode="auto">
            <a:xfrm>
              <a:off x="6458" y="-3197"/>
              <a:ext cx="105" cy="134"/>
              <a:chOff x="6458" y="-3197"/>
              <a:chExt cx="105" cy="134"/>
            </a:xfrm>
          </p:grpSpPr>
          <p:sp>
            <p:nvSpPr>
              <p:cNvPr id="2174" name="Freeform 118"/>
              <p:cNvSpPr>
                <a:spLocks/>
              </p:cNvSpPr>
              <p:nvPr/>
            </p:nvSpPr>
            <p:spPr bwMode="auto">
              <a:xfrm>
                <a:off x="6458" y="-3197"/>
                <a:ext cx="105" cy="134"/>
              </a:xfrm>
              <a:custGeom>
                <a:avLst/>
                <a:gdLst>
                  <a:gd name="T0" fmla="+- 0 6458 6458"/>
                  <a:gd name="T1" fmla="*/ T0 w 105"/>
                  <a:gd name="T2" fmla="+- 0 -3197 -3197"/>
                  <a:gd name="T3" fmla="*/ -3197 h 134"/>
                  <a:gd name="T4" fmla="+- 0 6483 6458"/>
                  <a:gd name="T5" fmla="*/ T4 w 105"/>
                  <a:gd name="T6" fmla="+- 0 -3168 -3197"/>
                  <a:gd name="T7" fmla="*/ -3168 h 134"/>
                  <a:gd name="T8" fmla="+- 0 6511 6458"/>
                  <a:gd name="T9" fmla="*/ T8 w 105"/>
                  <a:gd name="T10" fmla="+- 0 -3133 -3197"/>
                  <a:gd name="T11" fmla="*/ -3133 h 134"/>
                  <a:gd name="T12" fmla="+- 0 6540 6458"/>
                  <a:gd name="T13" fmla="*/ T12 w 105"/>
                  <a:gd name="T14" fmla="+- 0 -3095 -3197"/>
                  <a:gd name="T15" fmla="*/ -3095 h 134"/>
                  <a:gd name="T16" fmla="+- 0 6562 6458"/>
                  <a:gd name="T17" fmla="*/ T16 w 105"/>
                  <a:gd name="T18" fmla="+- 0 -3064 -3197"/>
                  <a:gd name="T19" fmla="*/ -3064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05" h="134">
                    <a:moveTo>
                      <a:pt x="0" y="0"/>
                    </a:moveTo>
                    <a:lnTo>
                      <a:pt x="25" y="29"/>
                    </a:lnTo>
                    <a:lnTo>
                      <a:pt x="53" y="64"/>
                    </a:lnTo>
                    <a:lnTo>
                      <a:pt x="82" y="102"/>
                    </a:lnTo>
                    <a:lnTo>
                      <a:pt x="104" y="133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20" name="Group 119"/>
            <p:cNvGrpSpPr>
              <a:grpSpLocks/>
            </p:cNvGrpSpPr>
            <p:nvPr/>
          </p:nvGrpSpPr>
          <p:grpSpPr bwMode="auto">
            <a:xfrm>
              <a:off x="6586" y="-3028"/>
              <a:ext cx="88" cy="147"/>
              <a:chOff x="6586" y="-3028"/>
              <a:chExt cx="88" cy="147"/>
            </a:xfrm>
          </p:grpSpPr>
          <p:sp>
            <p:nvSpPr>
              <p:cNvPr id="2173" name="Freeform 120"/>
              <p:cNvSpPr>
                <a:spLocks/>
              </p:cNvSpPr>
              <p:nvPr/>
            </p:nvSpPr>
            <p:spPr bwMode="auto">
              <a:xfrm>
                <a:off x="6586" y="-3028"/>
                <a:ext cx="88" cy="147"/>
              </a:xfrm>
              <a:custGeom>
                <a:avLst/>
                <a:gdLst>
                  <a:gd name="T0" fmla="+- 0 6586 6586"/>
                  <a:gd name="T1" fmla="*/ T0 w 88"/>
                  <a:gd name="T2" fmla="+- 0 -3028 -3028"/>
                  <a:gd name="T3" fmla="*/ -3028 h 147"/>
                  <a:gd name="T4" fmla="+- 0 6594 6586"/>
                  <a:gd name="T5" fmla="*/ T4 w 88"/>
                  <a:gd name="T6" fmla="+- 0 -3016 -3028"/>
                  <a:gd name="T7" fmla="*/ -3016 h 147"/>
                  <a:gd name="T8" fmla="+- 0 6620 6586"/>
                  <a:gd name="T9" fmla="*/ T8 w 88"/>
                  <a:gd name="T10" fmla="+- 0 -2974 -3028"/>
                  <a:gd name="T11" fmla="*/ -2974 h 147"/>
                  <a:gd name="T12" fmla="+- 0 6646 6586"/>
                  <a:gd name="T13" fmla="*/ T12 w 88"/>
                  <a:gd name="T14" fmla="+- 0 -2930 -3028"/>
                  <a:gd name="T15" fmla="*/ -2930 h 147"/>
                  <a:gd name="T16" fmla="+- 0 6672 6586"/>
                  <a:gd name="T17" fmla="*/ T16 w 88"/>
                  <a:gd name="T18" fmla="+- 0 -2884 -3028"/>
                  <a:gd name="T19" fmla="*/ -2884 h 147"/>
                  <a:gd name="T20" fmla="+- 0 6673 6586"/>
                  <a:gd name="T21" fmla="*/ T20 w 88"/>
                  <a:gd name="T22" fmla="+- 0 -2882 -3028"/>
                  <a:gd name="T23" fmla="*/ -2882 h 1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88" h="147">
                    <a:moveTo>
                      <a:pt x="0" y="0"/>
                    </a:moveTo>
                    <a:lnTo>
                      <a:pt x="8" y="12"/>
                    </a:lnTo>
                    <a:lnTo>
                      <a:pt x="34" y="54"/>
                    </a:lnTo>
                    <a:lnTo>
                      <a:pt x="60" y="98"/>
                    </a:lnTo>
                    <a:lnTo>
                      <a:pt x="86" y="144"/>
                    </a:lnTo>
                    <a:lnTo>
                      <a:pt x="87" y="146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21" name="Group 121"/>
            <p:cNvGrpSpPr>
              <a:grpSpLocks/>
            </p:cNvGrpSpPr>
            <p:nvPr/>
          </p:nvGrpSpPr>
          <p:grpSpPr bwMode="auto">
            <a:xfrm>
              <a:off x="6694" y="-2845"/>
              <a:ext cx="74" cy="153"/>
              <a:chOff x="6694" y="-2845"/>
              <a:chExt cx="74" cy="153"/>
            </a:xfrm>
          </p:grpSpPr>
          <p:sp>
            <p:nvSpPr>
              <p:cNvPr id="2172" name="Freeform 122"/>
              <p:cNvSpPr>
                <a:spLocks/>
              </p:cNvSpPr>
              <p:nvPr/>
            </p:nvSpPr>
            <p:spPr bwMode="auto">
              <a:xfrm>
                <a:off x="6694" y="-2845"/>
                <a:ext cx="74" cy="153"/>
              </a:xfrm>
              <a:custGeom>
                <a:avLst/>
                <a:gdLst>
                  <a:gd name="T0" fmla="+- 0 6694 6694"/>
                  <a:gd name="T1" fmla="*/ T0 w 74"/>
                  <a:gd name="T2" fmla="+- 0 -2845 -2845"/>
                  <a:gd name="T3" fmla="*/ -2845 h 153"/>
                  <a:gd name="T4" fmla="+- 0 6722 6694"/>
                  <a:gd name="T5" fmla="*/ T4 w 74"/>
                  <a:gd name="T6" fmla="+- 0 -2788 -2845"/>
                  <a:gd name="T7" fmla="*/ -2788 h 153"/>
                  <a:gd name="T8" fmla="+- 0 6746 6694"/>
                  <a:gd name="T9" fmla="*/ T8 w 74"/>
                  <a:gd name="T10" fmla="+- 0 -2738 -2845"/>
                  <a:gd name="T11" fmla="*/ -2738 h 153"/>
                  <a:gd name="T12" fmla="+- 0 6768 6694"/>
                  <a:gd name="T13" fmla="*/ T12 w 74"/>
                  <a:gd name="T14" fmla="+- 0 -2692 -2845"/>
                  <a:gd name="T15" fmla="*/ -2692 h 15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74" h="153">
                    <a:moveTo>
                      <a:pt x="0" y="0"/>
                    </a:moveTo>
                    <a:lnTo>
                      <a:pt x="28" y="57"/>
                    </a:lnTo>
                    <a:lnTo>
                      <a:pt x="52" y="107"/>
                    </a:lnTo>
                    <a:lnTo>
                      <a:pt x="74" y="153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22" name="Group 123"/>
            <p:cNvGrpSpPr>
              <a:grpSpLocks/>
            </p:cNvGrpSpPr>
            <p:nvPr/>
          </p:nvGrpSpPr>
          <p:grpSpPr bwMode="auto">
            <a:xfrm>
              <a:off x="6785" y="-2653"/>
              <a:ext cx="62" cy="159"/>
              <a:chOff x="6785" y="-2653"/>
              <a:chExt cx="62" cy="159"/>
            </a:xfrm>
          </p:grpSpPr>
          <p:sp>
            <p:nvSpPr>
              <p:cNvPr id="2171" name="Freeform 124"/>
              <p:cNvSpPr>
                <a:spLocks/>
              </p:cNvSpPr>
              <p:nvPr/>
            </p:nvSpPr>
            <p:spPr bwMode="auto">
              <a:xfrm>
                <a:off x="6785" y="-2653"/>
                <a:ext cx="62" cy="159"/>
              </a:xfrm>
              <a:custGeom>
                <a:avLst/>
                <a:gdLst>
                  <a:gd name="T0" fmla="+- 0 6785 6785"/>
                  <a:gd name="T1" fmla="*/ T0 w 62"/>
                  <a:gd name="T2" fmla="+- 0 -2653 -2653"/>
                  <a:gd name="T3" fmla="*/ -2653 h 159"/>
                  <a:gd name="T4" fmla="+- 0 6794 6785"/>
                  <a:gd name="T5" fmla="*/ T4 w 62"/>
                  <a:gd name="T6" fmla="+- 0 -2631 -2653"/>
                  <a:gd name="T7" fmla="*/ -2631 h 159"/>
                  <a:gd name="T8" fmla="+- 0 6816 6785"/>
                  <a:gd name="T9" fmla="*/ T8 w 62"/>
                  <a:gd name="T10" fmla="+- 0 -2575 -2653"/>
                  <a:gd name="T11" fmla="*/ -2575 h 159"/>
                  <a:gd name="T12" fmla="+- 0 6838 6785"/>
                  <a:gd name="T13" fmla="*/ T12 w 62"/>
                  <a:gd name="T14" fmla="+- 0 -2516 -2653"/>
                  <a:gd name="T15" fmla="*/ -2516 h 159"/>
                  <a:gd name="T16" fmla="+- 0 6846 6785"/>
                  <a:gd name="T17" fmla="*/ T16 w 62"/>
                  <a:gd name="T18" fmla="+- 0 -2495 -2653"/>
                  <a:gd name="T19" fmla="*/ -2495 h 15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2" h="159">
                    <a:moveTo>
                      <a:pt x="0" y="0"/>
                    </a:moveTo>
                    <a:lnTo>
                      <a:pt x="9" y="22"/>
                    </a:lnTo>
                    <a:lnTo>
                      <a:pt x="31" y="78"/>
                    </a:lnTo>
                    <a:lnTo>
                      <a:pt x="53" y="137"/>
                    </a:lnTo>
                    <a:lnTo>
                      <a:pt x="61" y="158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23" name="Group 125"/>
            <p:cNvGrpSpPr>
              <a:grpSpLocks/>
            </p:cNvGrpSpPr>
            <p:nvPr/>
          </p:nvGrpSpPr>
          <p:grpSpPr bwMode="auto">
            <a:xfrm>
              <a:off x="6861" y="-2454"/>
              <a:ext cx="51" cy="161"/>
              <a:chOff x="6861" y="-2454"/>
              <a:chExt cx="51" cy="161"/>
            </a:xfrm>
          </p:grpSpPr>
          <p:sp>
            <p:nvSpPr>
              <p:cNvPr id="2170" name="Freeform 126"/>
              <p:cNvSpPr>
                <a:spLocks/>
              </p:cNvSpPr>
              <p:nvPr/>
            </p:nvSpPr>
            <p:spPr bwMode="auto">
              <a:xfrm>
                <a:off x="6861" y="-2454"/>
                <a:ext cx="51" cy="161"/>
              </a:xfrm>
              <a:custGeom>
                <a:avLst/>
                <a:gdLst>
                  <a:gd name="T0" fmla="+- 0 6861 6861"/>
                  <a:gd name="T1" fmla="*/ T0 w 51"/>
                  <a:gd name="T2" fmla="+- 0 -2454 -2454"/>
                  <a:gd name="T3" fmla="*/ -2454 h 161"/>
                  <a:gd name="T4" fmla="+- 0 6880 6861"/>
                  <a:gd name="T5" fmla="*/ T4 w 51"/>
                  <a:gd name="T6" fmla="+- 0 -2395 -2454"/>
                  <a:gd name="T7" fmla="*/ -2395 h 161"/>
                  <a:gd name="T8" fmla="+- 0 6900 6861"/>
                  <a:gd name="T9" fmla="*/ T8 w 51"/>
                  <a:gd name="T10" fmla="+- 0 -2330 -2454"/>
                  <a:gd name="T11" fmla="*/ -2330 h 161"/>
                  <a:gd name="T12" fmla="+- 0 6912 6861"/>
                  <a:gd name="T13" fmla="*/ T12 w 51"/>
                  <a:gd name="T14" fmla="+- 0 -2293 -2454"/>
                  <a:gd name="T15" fmla="*/ -2293 h 16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51" h="161">
                    <a:moveTo>
                      <a:pt x="0" y="0"/>
                    </a:moveTo>
                    <a:lnTo>
                      <a:pt x="19" y="59"/>
                    </a:lnTo>
                    <a:lnTo>
                      <a:pt x="39" y="124"/>
                    </a:lnTo>
                    <a:lnTo>
                      <a:pt x="51" y="161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24" name="Group 127"/>
            <p:cNvGrpSpPr>
              <a:grpSpLocks/>
            </p:cNvGrpSpPr>
            <p:nvPr/>
          </p:nvGrpSpPr>
          <p:grpSpPr bwMode="auto">
            <a:xfrm>
              <a:off x="6923" y="-2252"/>
              <a:ext cx="44" cy="166"/>
              <a:chOff x="6923" y="-2252"/>
              <a:chExt cx="44" cy="166"/>
            </a:xfrm>
          </p:grpSpPr>
          <p:sp>
            <p:nvSpPr>
              <p:cNvPr id="2169" name="Freeform 128"/>
              <p:cNvSpPr>
                <a:spLocks/>
              </p:cNvSpPr>
              <p:nvPr/>
            </p:nvSpPr>
            <p:spPr bwMode="auto">
              <a:xfrm>
                <a:off x="6923" y="-2252"/>
                <a:ext cx="44" cy="166"/>
              </a:xfrm>
              <a:custGeom>
                <a:avLst/>
                <a:gdLst>
                  <a:gd name="T0" fmla="+- 0 6923 6923"/>
                  <a:gd name="T1" fmla="*/ T0 w 44"/>
                  <a:gd name="T2" fmla="+- 0 -2252 -2252"/>
                  <a:gd name="T3" fmla="*/ -2252 h 166"/>
                  <a:gd name="T4" fmla="+- 0 6939 6923"/>
                  <a:gd name="T5" fmla="*/ T4 w 44"/>
                  <a:gd name="T6" fmla="+- 0 -2196 -2252"/>
                  <a:gd name="T7" fmla="*/ -2196 h 166"/>
                  <a:gd name="T8" fmla="+- 0 6957 6923"/>
                  <a:gd name="T9" fmla="*/ T8 w 44"/>
                  <a:gd name="T10" fmla="+- 0 -2127 -2252"/>
                  <a:gd name="T11" fmla="*/ -2127 h 166"/>
                  <a:gd name="T12" fmla="+- 0 6966 6923"/>
                  <a:gd name="T13" fmla="*/ T12 w 44"/>
                  <a:gd name="T14" fmla="+- 0 -2086 -2252"/>
                  <a:gd name="T15" fmla="*/ -2086 h 16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44" h="166">
                    <a:moveTo>
                      <a:pt x="0" y="0"/>
                    </a:moveTo>
                    <a:lnTo>
                      <a:pt x="16" y="56"/>
                    </a:lnTo>
                    <a:lnTo>
                      <a:pt x="34" y="125"/>
                    </a:lnTo>
                    <a:lnTo>
                      <a:pt x="43" y="166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25" name="Group 129"/>
            <p:cNvGrpSpPr>
              <a:grpSpLocks/>
            </p:cNvGrpSpPr>
            <p:nvPr/>
          </p:nvGrpSpPr>
          <p:grpSpPr bwMode="auto">
            <a:xfrm>
              <a:off x="6976" y="-2046"/>
              <a:ext cx="37" cy="167"/>
              <a:chOff x="6976" y="-2046"/>
              <a:chExt cx="37" cy="167"/>
            </a:xfrm>
          </p:grpSpPr>
          <p:sp>
            <p:nvSpPr>
              <p:cNvPr id="2168" name="Freeform 130"/>
              <p:cNvSpPr>
                <a:spLocks/>
              </p:cNvSpPr>
              <p:nvPr/>
            </p:nvSpPr>
            <p:spPr bwMode="auto">
              <a:xfrm>
                <a:off x="6976" y="-2046"/>
                <a:ext cx="37" cy="167"/>
              </a:xfrm>
              <a:custGeom>
                <a:avLst/>
                <a:gdLst>
                  <a:gd name="T0" fmla="+- 0 6976 6976"/>
                  <a:gd name="T1" fmla="*/ T0 w 37"/>
                  <a:gd name="T2" fmla="+- 0 -2046 -2046"/>
                  <a:gd name="T3" fmla="*/ -2046 h 167"/>
                  <a:gd name="T4" fmla="+- 0 6991 6976"/>
                  <a:gd name="T5" fmla="*/ T4 w 37"/>
                  <a:gd name="T6" fmla="+- 0 -1981 -2046"/>
                  <a:gd name="T7" fmla="*/ -1981 h 167"/>
                  <a:gd name="T8" fmla="+- 0 7007 6976"/>
                  <a:gd name="T9" fmla="*/ T8 w 37"/>
                  <a:gd name="T10" fmla="+- 0 -1905 -2046"/>
                  <a:gd name="T11" fmla="*/ -1905 h 167"/>
                  <a:gd name="T12" fmla="+- 0 7012 6976"/>
                  <a:gd name="T13" fmla="*/ T12 w 37"/>
                  <a:gd name="T14" fmla="+- 0 -1879 -2046"/>
                  <a:gd name="T15" fmla="*/ -1879 h 16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37" h="167">
                    <a:moveTo>
                      <a:pt x="0" y="0"/>
                    </a:moveTo>
                    <a:lnTo>
                      <a:pt x="15" y="65"/>
                    </a:lnTo>
                    <a:lnTo>
                      <a:pt x="31" y="141"/>
                    </a:lnTo>
                    <a:lnTo>
                      <a:pt x="36" y="167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30" name="Group 131"/>
            <p:cNvGrpSpPr>
              <a:grpSpLocks/>
            </p:cNvGrpSpPr>
            <p:nvPr/>
          </p:nvGrpSpPr>
          <p:grpSpPr bwMode="auto">
            <a:xfrm>
              <a:off x="7020" y="-1838"/>
              <a:ext cx="30" cy="168"/>
              <a:chOff x="7020" y="-1838"/>
              <a:chExt cx="30" cy="168"/>
            </a:xfrm>
          </p:grpSpPr>
          <p:sp>
            <p:nvSpPr>
              <p:cNvPr id="2167" name="Freeform 132"/>
              <p:cNvSpPr>
                <a:spLocks/>
              </p:cNvSpPr>
              <p:nvPr/>
            </p:nvSpPr>
            <p:spPr bwMode="auto">
              <a:xfrm>
                <a:off x="7020" y="-1838"/>
                <a:ext cx="30" cy="168"/>
              </a:xfrm>
              <a:custGeom>
                <a:avLst/>
                <a:gdLst>
                  <a:gd name="T0" fmla="+- 0 7020 7020"/>
                  <a:gd name="T1" fmla="*/ T0 w 30"/>
                  <a:gd name="T2" fmla="+- 0 -1838 -1838"/>
                  <a:gd name="T3" fmla="*/ -1838 h 168"/>
                  <a:gd name="T4" fmla="+- 0 7023 7020"/>
                  <a:gd name="T5" fmla="*/ T4 w 30"/>
                  <a:gd name="T6" fmla="+- 0 -1827 -1838"/>
                  <a:gd name="T7" fmla="*/ -1827 h 168"/>
                  <a:gd name="T8" fmla="+- 0 7036 7020"/>
                  <a:gd name="T9" fmla="*/ T8 w 30"/>
                  <a:gd name="T10" fmla="+- 0 -1746 -1838"/>
                  <a:gd name="T11" fmla="*/ -1746 h 168"/>
                  <a:gd name="T12" fmla="+- 0 7050 7020"/>
                  <a:gd name="T13" fmla="*/ T12 w 30"/>
                  <a:gd name="T14" fmla="+- 0 -1670 -1838"/>
                  <a:gd name="T15" fmla="*/ -1670 h 16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30" h="168">
                    <a:moveTo>
                      <a:pt x="0" y="0"/>
                    </a:moveTo>
                    <a:lnTo>
                      <a:pt x="3" y="11"/>
                    </a:lnTo>
                    <a:lnTo>
                      <a:pt x="16" y="92"/>
                    </a:lnTo>
                    <a:lnTo>
                      <a:pt x="30" y="168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31" name="Group 133"/>
            <p:cNvGrpSpPr>
              <a:grpSpLocks/>
            </p:cNvGrpSpPr>
            <p:nvPr/>
          </p:nvGrpSpPr>
          <p:grpSpPr bwMode="auto">
            <a:xfrm>
              <a:off x="7055" y="-1628"/>
              <a:ext cx="24" cy="169"/>
              <a:chOff x="7055" y="-1628"/>
              <a:chExt cx="24" cy="169"/>
            </a:xfrm>
          </p:grpSpPr>
          <p:sp>
            <p:nvSpPr>
              <p:cNvPr id="2166" name="Freeform 134"/>
              <p:cNvSpPr>
                <a:spLocks/>
              </p:cNvSpPr>
              <p:nvPr/>
            </p:nvSpPr>
            <p:spPr bwMode="auto">
              <a:xfrm>
                <a:off x="7055" y="-1628"/>
                <a:ext cx="24" cy="169"/>
              </a:xfrm>
              <a:custGeom>
                <a:avLst/>
                <a:gdLst>
                  <a:gd name="T0" fmla="+- 0 7055 7055"/>
                  <a:gd name="T1" fmla="*/ T0 w 24"/>
                  <a:gd name="T2" fmla="+- 0 -1628 -1628"/>
                  <a:gd name="T3" fmla="*/ -1628 h 169"/>
                  <a:gd name="T4" fmla="+- 0 7063 7055"/>
                  <a:gd name="T5" fmla="*/ T4 w 24"/>
                  <a:gd name="T6" fmla="+- 0 -1579 -1628"/>
                  <a:gd name="T7" fmla="*/ -1579 h 169"/>
                  <a:gd name="T8" fmla="+- 0 7076 7055"/>
                  <a:gd name="T9" fmla="*/ T8 w 24"/>
                  <a:gd name="T10" fmla="+- 0 -1492 -1628"/>
                  <a:gd name="T11" fmla="*/ -1492 h 169"/>
                  <a:gd name="T12" fmla="+- 0 7079 7055"/>
                  <a:gd name="T13" fmla="*/ T12 w 24"/>
                  <a:gd name="T14" fmla="+- 0 -1460 -1628"/>
                  <a:gd name="T15" fmla="*/ -1460 h 16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4" h="169">
                    <a:moveTo>
                      <a:pt x="0" y="0"/>
                    </a:moveTo>
                    <a:lnTo>
                      <a:pt x="8" y="49"/>
                    </a:lnTo>
                    <a:lnTo>
                      <a:pt x="21" y="136"/>
                    </a:lnTo>
                    <a:lnTo>
                      <a:pt x="24" y="168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32" name="Group 135"/>
            <p:cNvGrpSpPr>
              <a:grpSpLocks/>
            </p:cNvGrpSpPr>
            <p:nvPr/>
          </p:nvGrpSpPr>
          <p:grpSpPr bwMode="auto">
            <a:xfrm>
              <a:off x="7085" y="-1418"/>
              <a:ext cx="20" cy="169"/>
              <a:chOff x="7085" y="-1418"/>
              <a:chExt cx="20" cy="169"/>
            </a:xfrm>
          </p:grpSpPr>
          <p:sp>
            <p:nvSpPr>
              <p:cNvPr id="2165" name="Freeform 136"/>
              <p:cNvSpPr>
                <a:spLocks/>
              </p:cNvSpPr>
              <p:nvPr/>
            </p:nvSpPr>
            <p:spPr bwMode="auto">
              <a:xfrm>
                <a:off x="7085" y="-1418"/>
                <a:ext cx="20" cy="169"/>
              </a:xfrm>
              <a:custGeom>
                <a:avLst/>
                <a:gdLst>
                  <a:gd name="T0" fmla="+- 0 7085 7085"/>
                  <a:gd name="T1" fmla="*/ T0 w 20"/>
                  <a:gd name="T2" fmla="+- 0 -1418 -1418"/>
                  <a:gd name="T3" fmla="*/ -1418 h 169"/>
                  <a:gd name="T4" fmla="+- 0 7087 7085"/>
                  <a:gd name="T5" fmla="*/ T4 w 20"/>
                  <a:gd name="T6" fmla="+- 0 -1403 -1418"/>
                  <a:gd name="T7" fmla="*/ -1403 h 169"/>
                  <a:gd name="T8" fmla="+- 0 7097 7085"/>
                  <a:gd name="T9" fmla="*/ T8 w 20"/>
                  <a:gd name="T10" fmla="+- 0 -1311 -1418"/>
                  <a:gd name="T11" fmla="*/ -1311 h 169"/>
                  <a:gd name="T12" fmla="+- 0 7104 7085"/>
                  <a:gd name="T13" fmla="*/ T12 w 20"/>
                  <a:gd name="T14" fmla="+- 0 -1249 -1418"/>
                  <a:gd name="T15" fmla="*/ -1249 h 16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0" h="169">
                    <a:moveTo>
                      <a:pt x="0" y="0"/>
                    </a:moveTo>
                    <a:lnTo>
                      <a:pt x="2" y="15"/>
                    </a:lnTo>
                    <a:lnTo>
                      <a:pt x="12" y="107"/>
                    </a:lnTo>
                    <a:lnTo>
                      <a:pt x="19" y="169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33" name="Group 137"/>
            <p:cNvGrpSpPr>
              <a:grpSpLocks/>
            </p:cNvGrpSpPr>
            <p:nvPr/>
          </p:nvGrpSpPr>
          <p:grpSpPr bwMode="auto">
            <a:xfrm>
              <a:off x="7108" y="-1207"/>
              <a:ext cx="16" cy="184"/>
              <a:chOff x="7108" y="-1207"/>
              <a:chExt cx="16" cy="184"/>
            </a:xfrm>
          </p:grpSpPr>
          <p:sp>
            <p:nvSpPr>
              <p:cNvPr id="2164" name="Freeform 138"/>
              <p:cNvSpPr>
                <a:spLocks/>
              </p:cNvSpPr>
              <p:nvPr/>
            </p:nvSpPr>
            <p:spPr bwMode="auto">
              <a:xfrm>
                <a:off x="7108" y="-1207"/>
                <a:ext cx="16" cy="184"/>
              </a:xfrm>
              <a:custGeom>
                <a:avLst/>
                <a:gdLst>
                  <a:gd name="T0" fmla="+- 0 7108 7108"/>
                  <a:gd name="T1" fmla="*/ T0 w 16"/>
                  <a:gd name="T2" fmla="+- 0 -1207 -1207"/>
                  <a:gd name="T3" fmla="*/ -1207 h 184"/>
                  <a:gd name="T4" fmla="+- 0 7116 7108"/>
                  <a:gd name="T5" fmla="*/ T4 w 16"/>
                  <a:gd name="T6" fmla="+- 0 -1122 -1207"/>
                  <a:gd name="T7" fmla="*/ -1122 h 184"/>
                  <a:gd name="T8" fmla="+- 0 7124 7108"/>
                  <a:gd name="T9" fmla="*/ T8 w 16"/>
                  <a:gd name="T10" fmla="+- 0 -1023 -1207"/>
                  <a:gd name="T11" fmla="*/ -1023 h 1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6" h="184">
                    <a:moveTo>
                      <a:pt x="0" y="0"/>
                    </a:moveTo>
                    <a:lnTo>
                      <a:pt x="8" y="85"/>
                    </a:lnTo>
                    <a:lnTo>
                      <a:pt x="16" y="184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34" name="Group 139"/>
            <p:cNvGrpSpPr>
              <a:grpSpLocks/>
            </p:cNvGrpSpPr>
            <p:nvPr/>
          </p:nvGrpSpPr>
          <p:grpSpPr bwMode="auto">
            <a:xfrm>
              <a:off x="4420" y="-3049"/>
              <a:ext cx="73" cy="169"/>
              <a:chOff x="4420" y="-3049"/>
              <a:chExt cx="73" cy="169"/>
            </a:xfrm>
          </p:grpSpPr>
          <p:sp>
            <p:nvSpPr>
              <p:cNvPr id="2163" name="Freeform 140"/>
              <p:cNvSpPr>
                <a:spLocks/>
              </p:cNvSpPr>
              <p:nvPr/>
            </p:nvSpPr>
            <p:spPr bwMode="auto">
              <a:xfrm>
                <a:off x="4420" y="-3049"/>
                <a:ext cx="73" cy="169"/>
              </a:xfrm>
              <a:custGeom>
                <a:avLst/>
                <a:gdLst>
                  <a:gd name="T0" fmla="+- 0 4420 4420"/>
                  <a:gd name="T1" fmla="*/ T0 w 73"/>
                  <a:gd name="T2" fmla="+- 0 -2880 -3049"/>
                  <a:gd name="T3" fmla="*/ -2880 h 169"/>
                  <a:gd name="T4" fmla="+- 0 4441 4420"/>
                  <a:gd name="T5" fmla="*/ T4 w 73"/>
                  <a:gd name="T6" fmla="+- 0 -2959 -3049"/>
                  <a:gd name="T7" fmla="*/ -2959 h 169"/>
                  <a:gd name="T8" fmla="+- 0 4473 4420"/>
                  <a:gd name="T9" fmla="*/ T8 w 73"/>
                  <a:gd name="T10" fmla="+- 0 -3019 -3049"/>
                  <a:gd name="T11" fmla="*/ -3019 h 169"/>
                  <a:gd name="T12" fmla="+- 0 4493 4420"/>
                  <a:gd name="T13" fmla="*/ T12 w 73"/>
                  <a:gd name="T14" fmla="+- 0 -3049 -3049"/>
                  <a:gd name="T15" fmla="*/ -3049 h 16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73" h="169">
                    <a:moveTo>
                      <a:pt x="0" y="169"/>
                    </a:moveTo>
                    <a:lnTo>
                      <a:pt x="21" y="90"/>
                    </a:lnTo>
                    <a:lnTo>
                      <a:pt x="53" y="30"/>
                    </a:lnTo>
                    <a:lnTo>
                      <a:pt x="73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35" name="Group 141"/>
            <p:cNvGrpSpPr>
              <a:grpSpLocks/>
            </p:cNvGrpSpPr>
            <p:nvPr/>
          </p:nvGrpSpPr>
          <p:grpSpPr bwMode="auto">
            <a:xfrm>
              <a:off x="4516" y="-3210"/>
              <a:ext cx="115" cy="127"/>
              <a:chOff x="4516" y="-3210"/>
              <a:chExt cx="115" cy="127"/>
            </a:xfrm>
          </p:grpSpPr>
          <p:sp>
            <p:nvSpPr>
              <p:cNvPr id="2162" name="Freeform 142"/>
              <p:cNvSpPr>
                <a:spLocks/>
              </p:cNvSpPr>
              <p:nvPr/>
            </p:nvSpPr>
            <p:spPr bwMode="auto">
              <a:xfrm>
                <a:off x="4516" y="-3210"/>
                <a:ext cx="115" cy="127"/>
              </a:xfrm>
              <a:custGeom>
                <a:avLst/>
                <a:gdLst>
                  <a:gd name="T0" fmla="+- 0 4516 4516"/>
                  <a:gd name="T1" fmla="*/ T0 w 115"/>
                  <a:gd name="T2" fmla="+- 0 -3083 -3210"/>
                  <a:gd name="T3" fmla="*/ -3083 h 127"/>
                  <a:gd name="T4" fmla="+- 0 4541 4516"/>
                  <a:gd name="T5" fmla="*/ T4 w 115"/>
                  <a:gd name="T6" fmla="+- 0 -3115 -3210"/>
                  <a:gd name="T7" fmla="*/ -3115 h 127"/>
                  <a:gd name="T8" fmla="+- 0 4568 4516"/>
                  <a:gd name="T9" fmla="*/ T8 w 115"/>
                  <a:gd name="T10" fmla="+- 0 -3146 -3210"/>
                  <a:gd name="T11" fmla="*/ -3146 h 127"/>
                  <a:gd name="T12" fmla="+- 0 4598 4516"/>
                  <a:gd name="T13" fmla="*/ T12 w 115"/>
                  <a:gd name="T14" fmla="+- 0 -3178 -3210"/>
                  <a:gd name="T15" fmla="*/ -3178 h 127"/>
                  <a:gd name="T16" fmla="+- 0 4630 4516"/>
                  <a:gd name="T17" fmla="*/ T16 w 115"/>
                  <a:gd name="T18" fmla="+- 0 -3210 -3210"/>
                  <a:gd name="T19" fmla="*/ -3210 h 127"/>
                  <a:gd name="T20" fmla="+- 0 4631 4516"/>
                  <a:gd name="T21" fmla="*/ T20 w 115"/>
                  <a:gd name="T22" fmla="+- 0 -3210 -3210"/>
                  <a:gd name="T23" fmla="*/ -3210 h 12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15" h="127">
                    <a:moveTo>
                      <a:pt x="0" y="127"/>
                    </a:moveTo>
                    <a:lnTo>
                      <a:pt x="25" y="95"/>
                    </a:lnTo>
                    <a:lnTo>
                      <a:pt x="52" y="64"/>
                    </a:lnTo>
                    <a:lnTo>
                      <a:pt x="82" y="32"/>
                    </a:lnTo>
                    <a:lnTo>
                      <a:pt x="114" y="0"/>
                    </a:lnTo>
                    <a:lnTo>
                      <a:pt x="115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36" name="Group 143"/>
            <p:cNvGrpSpPr>
              <a:grpSpLocks/>
            </p:cNvGrpSpPr>
            <p:nvPr/>
          </p:nvGrpSpPr>
          <p:grpSpPr bwMode="auto">
            <a:xfrm>
              <a:off x="4661" y="-3349"/>
              <a:ext cx="149" cy="112"/>
              <a:chOff x="4661" y="-3349"/>
              <a:chExt cx="149" cy="112"/>
            </a:xfrm>
          </p:grpSpPr>
          <p:sp>
            <p:nvSpPr>
              <p:cNvPr id="2161" name="Freeform 144"/>
              <p:cNvSpPr>
                <a:spLocks/>
              </p:cNvSpPr>
              <p:nvPr/>
            </p:nvSpPr>
            <p:spPr bwMode="auto">
              <a:xfrm>
                <a:off x="4661" y="-3349"/>
                <a:ext cx="149" cy="112"/>
              </a:xfrm>
              <a:custGeom>
                <a:avLst/>
                <a:gdLst>
                  <a:gd name="T0" fmla="+- 0 4661 4661"/>
                  <a:gd name="T1" fmla="*/ T0 w 149"/>
                  <a:gd name="T2" fmla="+- 0 -3238 -3349"/>
                  <a:gd name="T3" fmla="*/ -3238 h 112"/>
                  <a:gd name="T4" fmla="+- 0 4664 4661"/>
                  <a:gd name="T5" fmla="*/ T4 w 149"/>
                  <a:gd name="T6" fmla="+- 0 -3240 -3349"/>
                  <a:gd name="T7" fmla="*/ -3240 h 112"/>
                  <a:gd name="T8" fmla="+- 0 4698 4661"/>
                  <a:gd name="T9" fmla="*/ T8 w 149"/>
                  <a:gd name="T10" fmla="+- 0 -3270 -3349"/>
                  <a:gd name="T11" fmla="*/ -3270 h 112"/>
                  <a:gd name="T12" fmla="+- 0 4734 4661"/>
                  <a:gd name="T13" fmla="*/ T12 w 149"/>
                  <a:gd name="T14" fmla="+- 0 -3298 -3349"/>
                  <a:gd name="T15" fmla="*/ -3298 h 112"/>
                  <a:gd name="T16" fmla="+- 0 4771 4661"/>
                  <a:gd name="T17" fmla="*/ T16 w 149"/>
                  <a:gd name="T18" fmla="+- 0 -3324 -3349"/>
                  <a:gd name="T19" fmla="*/ -3324 h 112"/>
                  <a:gd name="T20" fmla="+- 0 4810 4661"/>
                  <a:gd name="T21" fmla="*/ T20 w 149"/>
                  <a:gd name="T22" fmla="+- 0 -3349 -3349"/>
                  <a:gd name="T23" fmla="*/ -3349 h 1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</a:cxnLst>
                <a:rect l="0" t="0" r="r" b="b"/>
                <a:pathLst>
                  <a:path w="149" h="112">
                    <a:moveTo>
                      <a:pt x="0" y="111"/>
                    </a:moveTo>
                    <a:lnTo>
                      <a:pt x="3" y="109"/>
                    </a:lnTo>
                    <a:lnTo>
                      <a:pt x="37" y="79"/>
                    </a:lnTo>
                    <a:lnTo>
                      <a:pt x="73" y="51"/>
                    </a:lnTo>
                    <a:lnTo>
                      <a:pt x="110" y="25"/>
                    </a:lnTo>
                    <a:lnTo>
                      <a:pt x="149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37" name="Group 145"/>
            <p:cNvGrpSpPr>
              <a:grpSpLocks/>
            </p:cNvGrpSpPr>
            <p:nvPr/>
          </p:nvGrpSpPr>
          <p:grpSpPr bwMode="auto">
            <a:xfrm>
              <a:off x="2837" y="-5900"/>
              <a:ext cx="4287" cy="924"/>
              <a:chOff x="2837" y="-5900"/>
              <a:chExt cx="4287" cy="924"/>
            </a:xfrm>
          </p:grpSpPr>
          <p:sp>
            <p:nvSpPr>
              <p:cNvPr id="2160" name="Freeform 146"/>
              <p:cNvSpPr>
                <a:spLocks/>
              </p:cNvSpPr>
              <p:nvPr/>
            </p:nvSpPr>
            <p:spPr bwMode="auto">
              <a:xfrm>
                <a:off x="2837" y="-5900"/>
                <a:ext cx="4287" cy="924"/>
              </a:xfrm>
              <a:custGeom>
                <a:avLst/>
                <a:gdLst>
                  <a:gd name="T0" fmla="+- 0 2837 2837"/>
                  <a:gd name="T1" fmla="*/ T0 w 4287"/>
                  <a:gd name="T2" fmla="+- 0 -5900 -5900"/>
                  <a:gd name="T3" fmla="*/ -5900 h 924"/>
                  <a:gd name="T4" fmla="+- 0 2886 2837"/>
                  <a:gd name="T5" fmla="*/ T4 w 4287"/>
                  <a:gd name="T6" fmla="+- 0 -5829 -5900"/>
                  <a:gd name="T7" fmla="*/ -5829 h 924"/>
                  <a:gd name="T8" fmla="+- 0 2961 2837"/>
                  <a:gd name="T9" fmla="*/ T8 w 4287"/>
                  <a:gd name="T10" fmla="+- 0 -5768 -5900"/>
                  <a:gd name="T11" fmla="*/ -5768 h 924"/>
                  <a:gd name="T12" fmla="+- 0 3037 2837"/>
                  <a:gd name="T13" fmla="*/ T12 w 4287"/>
                  <a:gd name="T14" fmla="+- 0 -5725 -5900"/>
                  <a:gd name="T15" fmla="*/ -5725 h 924"/>
                  <a:gd name="T16" fmla="+- 0 3128 2837"/>
                  <a:gd name="T17" fmla="*/ T16 w 4287"/>
                  <a:gd name="T18" fmla="+- 0 -5685 -5900"/>
                  <a:gd name="T19" fmla="*/ -5685 h 924"/>
                  <a:gd name="T20" fmla="+- 0 3230 2837"/>
                  <a:gd name="T21" fmla="*/ T20 w 4287"/>
                  <a:gd name="T22" fmla="+- 0 -5651 -5900"/>
                  <a:gd name="T23" fmla="*/ -5651 h 924"/>
                  <a:gd name="T24" fmla="+- 0 3345 2837"/>
                  <a:gd name="T25" fmla="*/ T24 w 4287"/>
                  <a:gd name="T26" fmla="+- 0 -5620 -5900"/>
                  <a:gd name="T27" fmla="*/ -5620 h 924"/>
                  <a:gd name="T28" fmla="+- 0 3407 2837"/>
                  <a:gd name="T29" fmla="*/ T28 w 4287"/>
                  <a:gd name="T30" fmla="+- 0 -5606 -5900"/>
                  <a:gd name="T31" fmla="*/ -5606 h 924"/>
                  <a:gd name="T32" fmla="+- 0 3470 2837"/>
                  <a:gd name="T33" fmla="*/ T32 w 4287"/>
                  <a:gd name="T34" fmla="+- 0 -5593 -5900"/>
                  <a:gd name="T35" fmla="*/ -5593 h 924"/>
                  <a:gd name="T36" fmla="+- 0 3537 2837"/>
                  <a:gd name="T37" fmla="*/ T36 w 4287"/>
                  <a:gd name="T38" fmla="+- 0 -5580 -5900"/>
                  <a:gd name="T39" fmla="*/ -5580 h 924"/>
                  <a:gd name="T40" fmla="+- 0 3606 2837"/>
                  <a:gd name="T41" fmla="*/ T40 w 4287"/>
                  <a:gd name="T42" fmla="+- 0 -5568 -5900"/>
                  <a:gd name="T43" fmla="*/ -5568 h 924"/>
                  <a:gd name="T44" fmla="+- 0 3676 2837"/>
                  <a:gd name="T45" fmla="*/ T44 w 4287"/>
                  <a:gd name="T46" fmla="+- 0 -5556 -5900"/>
                  <a:gd name="T47" fmla="*/ -5556 h 924"/>
                  <a:gd name="T48" fmla="+- 0 3750 2837"/>
                  <a:gd name="T49" fmla="*/ T48 w 4287"/>
                  <a:gd name="T50" fmla="+- 0 -5546 -5900"/>
                  <a:gd name="T51" fmla="*/ -5546 h 924"/>
                  <a:gd name="T52" fmla="+- 0 3825 2837"/>
                  <a:gd name="T53" fmla="*/ T52 w 4287"/>
                  <a:gd name="T54" fmla="+- 0 -5536 -5900"/>
                  <a:gd name="T55" fmla="*/ -5536 h 924"/>
                  <a:gd name="T56" fmla="+- 0 3902 2837"/>
                  <a:gd name="T57" fmla="*/ T56 w 4287"/>
                  <a:gd name="T58" fmla="+- 0 -5527 -5900"/>
                  <a:gd name="T59" fmla="*/ -5527 h 924"/>
                  <a:gd name="T60" fmla="+- 0 3980 2837"/>
                  <a:gd name="T61" fmla="*/ T60 w 4287"/>
                  <a:gd name="T62" fmla="+- 0 -5518 -5900"/>
                  <a:gd name="T63" fmla="*/ -5518 h 924"/>
                  <a:gd name="T64" fmla="+- 0 4059 2837"/>
                  <a:gd name="T65" fmla="*/ T64 w 4287"/>
                  <a:gd name="T66" fmla="+- 0 -5509 -5900"/>
                  <a:gd name="T67" fmla="*/ -5509 h 924"/>
                  <a:gd name="T68" fmla="+- 0 4141 2837"/>
                  <a:gd name="T69" fmla="*/ T68 w 4287"/>
                  <a:gd name="T70" fmla="+- 0 -5501 -5900"/>
                  <a:gd name="T71" fmla="*/ -5501 h 924"/>
                  <a:gd name="T72" fmla="+- 0 4224 2837"/>
                  <a:gd name="T73" fmla="*/ T72 w 4287"/>
                  <a:gd name="T74" fmla="+- 0 -5493 -5900"/>
                  <a:gd name="T75" fmla="*/ -5493 h 924"/>
                  <a:gd name="T76" fmla="+- 0 4308 2837"/>
                  <a:gd name="T77" fmla="*/ T76 w 4287"/>
                  <a:gd name="T78" fmla="+- 0 -5485 -5900"/>
                  <a:gd name="T79" fmla="*/ -5485 h 924"/>
                  <a:gd name="T80" fmla="+- 0 4479 2837"/>
                  <a:gd name="T81" fmla="*/ T80 w 4287"/>
                  <a:gd name="T82" fmla="+- 0 -5471 -5900"/>
                  <a:gd name="T83" fmla="*/ -5471 h 924"/>
                  <a:gd name="T84" fmla="+- 0 4653 2837"/>
                  <a:gd name="T85" fmla="*/ T84 w 4287"/>
                  <a:gd name="T86" fmla="+- 0 -5458 -5900"/>
                  <a:gd name="T87" fmla="*/ -5458 h 924"/>
                  <a:gd name="T88" fmla="+- 0 4829 2837"/>
                  <a:gd name="T89" fmla="*/ T88 w 4287"/>
                  <a:gd name="T90" fmla="+- 0 -5444 -5900"/>
                  <a:gd name="T91" fmla="*/ -5444 h 924"/>
                  <a:gd name="T92" fmla="+- 0 5185 2837"/>
                  <a:gd name="T93" fmla="*/ T92 w 4287"/>
                  <a:gd name="T94" fmla="+- 0 -5417 -5900"/>
                  <a:gd name="T95" fmla="*/ -5417 h 924"/>
                  <a:gd name="T96" fmla="+- 0 5362 2837"/>
                  <a:gd name="T97" fmla="*/ T96 w 4287"/>
                  <a:gd name="T98" fmla="+- 0 -5402 -5900"/>
                  <a:gd name="T99" fmla="*/ -5402 h 924"/>
                  <a:gd name="T100" fmla="+- 0 5537 2837"/>
                  <a:gd name="T101" fmla="*/ T100 w 4287"/>
                  <a:gd name="T102" fmla="+- 0 -5387 -5900"/>
                  <a:gd name="T103" fmla="*/ -5387 h 924"/>
                  <a:gd name="T104" fmla="+- 0 5709 2837"/>
                  <a:gd name="T105" fmla="*/ T104 w 4287"/>
                  <a:gd name="T106" fmla="+- 0 -5369 -5900"/>
                  <a:gd name="T107" fmla="*/ -5369 h 924"/>
                  <a:gd name="T108" fmla="+- 0 5877 2837"/>
                  <a:gd name="T109" fmla="*/ T108 w 4287"/>
                  <a:gd name="T110" fmla="+- 0 -5351 -5900"/>
                  <a:gd name="T111" fmla="*/ -5351 h 924"/>
                  <a:gd name="T112" fmla="+- 0 5959 2837"/>
                  <a:gd name="T113" fmla="*/ T112 w 4287"/>
                  <a:gd name="T114" fmla="+- 0 -5340 -5900"/>
                  <a:gd name="T115" fmla="*/ -5340 h 924"/>
                  <a:gd name="T116" fmla="+- 0 6040 2837"/>
                  <a:gd name="T117" fmla="*/ T116 w 4287"/>
                  <a:gd name="T118" fmla="+- 0 -5330 -5900"/>
                  <a:gd name="T119" fmla="*/ -5330 h 924"/>
                  <a:gd name="T120" fmla="+- 0 6119 2837"/>
                  <a:gd name="T121" fmla="*/ T120 w 4287"/>
                  <a:gd name="T122" fmla="+- 0 -5317 -5900"/>
                  <a:gd name="T123" fmla="*/ -5317 h 924"/>
                  <a:gd name="T124" fmla="+- 0 6197 2837"/>
                  <a:gd name="T125" fmla="*/ T124 w 4287"/>
                  <a:gd name="T126" fmla="+- 0 -5306 -5900"/>
                  <a:gd name="T127" fmla="*/ -5306 h 924"/>
                  <a:gd name="T128" fmla="+- 0 6273 2837"/>
                  <a:gd name="T129" fmla="*/ T128 w 4287"/>
                  <a:gd name="T130" fmla="+- 0 -5292 -5900"/>
                  <a:gd name="T131" fmla="*/ -5292 h 924"/>
                  <a:gd name="T132" fmla="+- 0 6348 2837"/>
                  <a:gd name="T133" fmla="*/ T132 w 4287"/>
                  <a:gd name="T134" fmla="+- 0 -5279 -5900"/>
                  <a:gd name="T135" fmla="*/ -5279 h 924"/>
                  <a:gd name="T136" fmla="+- 0 6421 2837"/>
                  <a:gd name="T137" fmla="*/ T136 w 4287"/>
                  <a:gd name="T138" fmla="+- 0 -5264 -5900"/>
                  <a:gd name="T139" fmla="*/ -5264 h 924"/>
                  <a:gd name="T140" fmla="+- 0 6491 2837"/>
                  <a:gd name="T141" fmla="*/ T140 w 4287"/>
                  <a:gd name="T142" fmla="+- 0 -5248 -5900"/>
                  <a:gd name="T143" fmla="*/ -5248 h 924"/>
                  <a:gd name="T144" fmla="+- 0 6559 2837"/>
                  <a:gd name="T145" fmla="*/ T144 w 4287"/>
                  <a:gd name="T146" fmla="+- 0 -5232 -5900"/>
                  <a:gd name="T147" fmla="*/ -5232 h 924"/>
                  <a:gd name="T148" fmla="+- 0 6625 2837"/>
                  <a:gd name="T149" fmla="*/ T148 w 4287"/>
                  <a:gd name="T150" fmla="+- 0 -5214 -5900"/>
                  <a:gd name="T151" fmla="*/ -5214 h 924"/>
                  <a:gd name="T152" fmla="+- 0 6687 2837"/>
                  <a:gd name="T153" fmla="*/ T152 w 4287"/>
                  <a:gd name="T154" fmla="+- 0 -5196 -5900"/>
                  <a:gd name="T155" fmla="*/ -5196 h 924"/>
                  <a:gd name="T156" fmla="+- 0 6748 2837"/>
                  <a:gd name="T157" fmla="*/ T156 w 4287"/>
                  <a:gd name="T158" fmla="+- 0 -5177 -5900"/>
                  <a:gd name="T159" fmla="*/ -5177 h 924"/>
                  <a:gd name="T160" fmla="+- 0 6806 2837"/>
                  <a:gd name="T161" fmla="*/ T160 w 4287"/>
                  <a:gd name="T162" fmla="+- 0 -5155 -5900"/>
                  <a:gd name="T163" fmla="*/ -5155 h 924"/>
                  <a:gd name="T164" fmla="+- 0 6913 2837"/>
                  <a:gd name="T165" fmla="*/ T164 w 4287"/>
                  <a:gd name="T166" fmla="+- 0 -5111 -5900"/>
                  <a:gd name="T167" fmla="*/ -5111 h 924"/>
                  <a:gd name="T168" fmla="+- 0 7008 2837"/>
                  <a:gd name="T169" fmla="*/ T168 w 4287"/>
                  <a:gd name="T170" fmla="+- 0 -5061 -5900"/>
                  <a:gd name="T171" fmla="*/ -5061 h 924"/>
                  <a:gd name="T172" fmla="+- 0 7088 2837"/>
                  <a:gd name="T173" fmla="*/ T172 w 4287"/>
                  <a:gd name="T174" fmla="+- 0 -5005 -5900"/>
                  <a:gd name="T175" fmla="*/ -5005 h 924"/>
                  <a:gd name="T176" fmla="+- 0 7124 2837"/>
                  <a:gd name="T177" fmla="*/ T176 w 4287"/>
                  <a:gd name="T178" fmla="+- 0 -4976 -5900"/>
                  <a:gd name="T179" fmla="*/ -4976 h 92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  <a:cxn ang="0">
                    <a:pos x="T65" y="T67"/>
                  </a:cxn>
                  <a:cxn ang="0">
                    <a:pos x="T69" y="T71"/>
                  </a:cxn>
                  <a:cxn ang="0">
                    <a:pos x="T73" y="T75"/>
                  </a:cxn>
                  <a:cxn ang="0">
                    <a:pos x="T77" y="T79"/>
                  </a:cxn>
                  <a:cxn ang="0">
                    <a:pos x="T81" y="T83"/>
                  </a:cxn>
                  <a:cxn ang="0">
                    <a:pos x="T85" y="T87"/>
                  </a:cxn>
                  <a:cxn ang="0">
                    <a:pos x="T89" y="T91"/>
                  </a:cxn>
                  <a:cxn ang="0">
                    <a:pos x="T93" y="T95"/>
                  </a:cxn>
                  <a:cxn ang="0">
                    <a:pos x="T97" y="T99"/>
                  </a:cxn>
                  <a:cxn ang="0">
                    <a:pos x="T101" y="T103"/>
                  </a:cxn>
                  <a:cxn ang="0">
                    <a:pos x="T105" y="T107"/>
                  </a:cxn>
                  <a:cxn ang="0">
                    <a:pos x="T109" y="T111"/>
                  </a:cxn>
                  <a:cxn ang="0">
                    <a:pos x="T113" y="T115"/>
                  </a:cxn>
                  <a:cxn ang="0">
                    <a:pos x="T117" y="T119"/>
                  </a:cxn>
                  <a:cxn ang="0">
                    <a:pos x="T121" y="T123"/>
                  </a:cxn>
                  <a:cxn ang="0">
                    <a:pos x="T125" y="T127"/>
                  </a:cxn>
                  <a:cxn ang="0">
                    <a:pos x="T129" y="T131"/>
                  </a:cxn>
                  <a:cxn ang="0">
                    <a:pos x="T133" y="T135"/>
                  </a:cxn>
                  <a:cxn ang="0">
                    <a:pos x="T137" y="T139"/>
                  </a:cxn>
                  <a:cxn ang="0">
                    <a:pos x="T141" y="T143"/>
                  </a:cxn>
                  <a:cxn ang="0">
                    <a:pos x="T145" y="T147"/>
                  </a:cxn>
                  <a:cxn ang="0">
                    <a:pos x="T149" y="T151"/>
                  </a:cxn>
                  <a:cxn ang="0">
                    <a:pos x="T153" y="T155"/>
                  </a:cxn>
                  <a:cxn ang="0">
                    <a:pos x="T157" y="T159"/>
                  </a:cxn>
                  <a:cxn ang="0">
                    <a:pos x="T161" y="T163"/>
                  </a:cxn>
                  <a:cxn ang="0">
                    <a:pos x="T165" y="T167"/>
                  </a:cxn>
                  <a:cxn ang="0">
                    <a:pos x="T169" y="T171"/>
                  </a:cxn>
                  <a:cxn ang="0">
                    <a:pos x="T173" y="T175"/>
                  </a:cxn>
                  <a:cxn ang="0">
                    <a:pos x="T177" y="T179"/>
                  </a:cxn>
                </a:cxnLst>
                <a:rect l="0" t="0" r="r" b="b"/>
                <a:pathLst>
                  <a:path w="4287" h="924">
                    <a:moveTo>
                      <a:pt x="0" y="0"/>
                    </a:moveTo>
                    <a:lnTo>
                      <a:pt x="49" y="71"/>
                    </a:lnTo>
                    <a:lnTo>
                      <a:pt x="124" y="132"/>
                    </a:lnTo>
                    <a:lnTo>
                      <a:pt x="200" y="175"/>
                    </a:lnTo>
                    <a:lnTo>
                      <a:pt x="291" y="215"/>
                    </a:lnTo>
                    <a:lnTo>
                      <a:pt x="393" y="249"/>
                    </a:lnTo>
                    <a:lnTo>
                      <a:pt x="508" y="280"/>
                    </a:lnTo>
                    <a:lnTo>
                      <a:pt x="570" y="294"/>
                    </a:lnTo>
                    <a:lnTo>
                      <a:pt x="633" y="307"/>
                    </a:lnTo>
                    <a:lnTo>
                      <a:pt x="700" y="320"/>
                    </a:lnTo>
                    <a:lnTo>
                      <a:pt x="769" y="332"/>
                    </a:lnTo>
                    <a:lnTo>
                      <a:pt x="839" y="344"/>
                    </a:lnTo>
                    <a:lnTo>
                      <a:pt x="913" y="354"/>
                    </a:lnTo>
                    <a:lnTo>
                      <a:pt x="988" y="364"/>
                    </a:lnTo>
                    <a:lnTo>
                      <a:pt x="1065" y="373"/>
                    </a:lnTo>
                    <a:lnTo>
                      <a:pt x="1143" y="382"/>
                    </a:lnTo>
                    <a:lnTo>
                      <a:pt x="1222" y="391"/>
                    </a:lnTo>
                    <a:lnTo>
                      <a:pt x="1304" y="399"/>
                    </a:lnTo>
                    <a:lnTo>
                      <a:pt x="1387" y="407"/>
                    </a:lnTo>
                    <a:lnTo>
                      <a:pt x="1471" y="415"/>
                    </a:lnTo>
                    <a:lnTo>
                      <a:pt x="1642" y="429"/>
                    </a:lnTo>
                    <a:lnTo>
                      <a:pt x="1816" y="442"/>
                    </a:lnTo>
                    <a:lnTo>
                      <a:pt x="1992" y="456"/>
                    </a:lnTo>
                    <a:lnTo>
                      <a:pt x="2348" y="483"/>
                    </a:lnTo>
                    <a:lnTo>
                      <a:pt x="2525" y="498"/>
                    </a:lnTo>
                    <a:lnTo>
                      <a:pt x="2700" y="513"/>
                    </a:lnTo>
                    <a:lnTo>
                      <a:pt x="2872" y="531"/>
                    </a:lnTo>
                    <a:lnTo>
                      <a:pt x="3040" y="549"/>
                    </a:lnTo>
                    <a:lnTo>
                      <a:pt x="3122" y="560"/>
                    </a:lnTo>
                    <a:lnTo>
                      <a:pt x="3203" y="570"/>
                    </a:lnTo>
                    <a:lnTo>
                      <a:pt x="3282" y="583"/>
                    </a:lnTo>
                    <a:lnTo>
                      <a:pt x="3360" y="594"/>
                    </a:lnTo>
                    <a:lnTo>
                      <a:pt x="3436" y="608"/>
                    </a:lnTo>
                    <a:lnTo>
                      <a:pt x="3511" y="621"/>
                    </a:lnTo>
                    <a:lnTo>
                      <a:pt x="3584" y="636"/>
                    </a:lnTo>
                    <a:lnTo>
                      <a:pt x="3654" y="652"/>
                    </a:lnTo>
                    <a:lnTo>
                      <a:pt x="3722" y="668"/>
                    </a:lnTo>
                    <a:lnTo>
                      <a:pt x="3788" y="686"/>
                    </a:lnTo>
                    <a:lnTo>
                      <a:pt x="3850" y="704"/>
                    </a:lnTo>
                    <a:lnTo>
                      <a:pt x="3911" y="723"/>
                    </a:lnTo>
                    <a:lnTo>
                      <a:pt x="3969" y="745"/>
                    </a:lnTo>
                    <a:lnTo>
                      <a:pt x="4076" y="789"/>
                    </a:lnTo>
                    <a:lnTo>
                      <a:pt x="4171" y="839"/>
                    </a:lnTo>
                    <a:lnTo>
                      <a:pt x="4251" y="895"/>
                    </a:lnTo>
                    <a:lnTo>
                      <a:pt x="4287" y="924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  <p:pic>
            <p:nvPicPr>
              <p:cNvPr id="2195" name="Picture 14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85" y="-4859"/>
                <a:ext cx="4473" cy="24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38" name="Group 148"/>
            <p:cNvGrpSpPr>
              <a:grpSpLocks/>
            </p:cNvGrpSpPr>
            <p:nvPr/>
          </p:nvGrpSpPr>
          <p:grpSpPr bwMode="auto">
            <a:xfrm>
              <a:off x="5470" y="-3679"/>
              <a:ext cx="107" cy="37"/>
              <a:chOff x="5470" y="-3679"/>
              <a:chExt cx="107" cy="37"/>
            </a:xfrm>
          </p:grpSpPr>
          <p:sp>
            <p:nvSpPr>
              <p:cNvPr id="2159" name="Freeform 149"/>
              <p:cNvSpPr>
                <a:spLocks/>
              </p:cNvSpPr>
              <p:nvPr/>
            </p:nvSpPr>
            <p:spPr bwMode="auto">
              <a:xfrm>
                <a:off x="5470" y="-3679"/>
                <a:ext cx="107" cy="37"/>
              </a:xfrm>
              <a:custGeom>
                <a:avLst/>
                <a:gdLst>
                  <a:gd name="T0" fmla="+- 0 5470 5470"/>
                  <a:gd name="T1" fmla="*/ T0 w 107"/>
                  <a:gd name="T2" fmla="+- 0 -3643 -3679"/>
                  <a:gd name="T3" fmla="*/ -3643 h 37"/>
                  <a:gd name="T4" fmla="+- 0 5530 5470"/>
                  <a:gd name="T5" fmla="*/ T4 w 107"/>
                  <a:gd name="T6" fmla="+- 0 -3663 -3679"/>
                  <a:gd name="T7" fmla="*/ -3663 h 37"/>
                  <a:gd name="T8" fmla="+- 0 5576 5470"/>
                  <a:gd name="T9" fmla="*/ T8 w 107"/>
                  <a:gd name="T10" fmla="+- 0 -3679 -3679"/>
                  <a:gd name="T11" fmla="*/ -3679 h 3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7" h="37">
                    <a:moveTo>
                      <a:pt x="0" y="36"/>
                    </a:moveTo>
                    <a:lnTo>
                      <a:pt x="60" y="16"/>
                    </a:lnTo>
                    <a:lnTo>
                      <a:pt x="106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39" name="Group 150"/>
            <p:cNvGrpSpPr>
              <a:grpSpLocks/>
            </p:cNvGrpSpPr>
            <p:nvPr/>
          </p:nvGrpSpPr>
          <p:grpSpPr bwMode="auto">
            <a:xfrm>
              <a:off x="5617" y="-3739"/>
              <a:ext cx="164" cy="48"/>
              <a:chOff x="5617" y="-3739"/>
              <a:chExt cx="164" cy="48"/>
            </a:xfrm>
          </p:grpSpPr>
          <p:sp>
            <p:nvSpPr>
              <p:cNvPr id="2158" name="Freeform 151"/>
              <p:cNvSpPr>
                <a:spLocks/>
              </p:cNvSpPr>
              <p:nvPr/>
            </p:nvSpPr>
            <p:spPr bwMode="auto">
              <a:xfrm>
                <a:off x="5617" y="-3739"/>
                <a:ext cx="164" cy="48"/>
              </a:xfrm>
              <a:custGeom>
                <a:avLst/>
                <a:gdLst>
                  <a:gd name="T0" fmla="+- 0 5617 5617"/>
                  <a:gd name="T1" fmla="*/ T0 w 164"/>
                  <a:gd name="T2" fmla="+- 0 -3692 -3739"/>
                  <a:gd name="T3" fmla="*/ -3692 h 48"/>
                  <a:gd name="T4" fmla="+- 0 5656 5617"/>
                  <a:gd name="T5" fmla="*/ T4 w 164"/>
                  <a:gd name="T6" fmla="+- 0 -3704 -3739"/>
                  <a:gd name="T7" fmla="*/ -3704 h 48"/>
                  <a:gd name="T8" fmla="+- 0 5721 5617"/>
                  <a:gd name="T9" fmla="*/ T8 w 164"/>
                  <a:gd name="T10" fmla="+- 0 -3723 -3739"/>
                  <a:gd name="T11" fmla="*/ -3723 h 48"/>
                  <a:gd name="T12" fmla="+- 0 5780 5617"/>
                  <a:gd name="T13" fmla="*/ T12 w 164"/>
                  <a:gd name="T14" fmla="+- 0 -3739 -3739"/>
                  <a:gd name="T15" fmla="*/ -3739 h 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64" h="48">
                    <a:moveTo>
                      <a:pt x="0" y="47"/>
                    </a:moveTo>
                    <a:lnTo>
                      <a:pt x="39" y="35"/>
                    </a:lnTo>
                    <a:lnTo>
                      <a:pt x="104" y="16"/>
                    </a:lnTo>
                    <a:lnTo>
                      <a:pt x="163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40" name="Group 152"/>
            <p:cNvGrpSpPr>
              <a:grpSpLocks/>
            </p:cNvGrpSpPr>
            <p:nvPr/>
          </p:nvGrpSpPr>
          <p:grpSpPr bwMode="auto">
            <a:xfrm>
              <a:off x="5822" y="-3788"/>
              <a:ext cx="166" cy="39"/>
              <a:chOff x="5822" y="-3788"/>
              <a:chExt cx="166" cy="39"/>
            </a:xfrm>
          </p:grpSpPr>
          <p:sp>
            <p:nvSpPr>
              <p:cNvPr id="2157" name="Freeform 153"/>
              <p:cNvSpPr>
                <a:spLocks/>
              </p:cNvSpPr>
              <p:nvPr/>
            </p:nvSpPr>
            <p:spPr bwMode="auto">
              <a:xfrm>
                <a:off x="5822" y="-3788"/>
                <a:ext cx="166" cy="39"/>
              </a:xfrm>
              <a:custGeom>
                <a:avLst/>
                <a:gdLst>
                  <a:gd name="T0" fmla="+- 0 5822 5822"/>
                  <a:gd name="T1" fmla="*/ T0 w 166"/>
                  <a:gd name="T2" fmla="+- 0 -3749 -3788"/>
                  <a:gd name="T3" fmla="*/ -3749 h 39"/>
                  <a:gd name="T4" fmla="+- 0 5858 5822"/>
                  <a:gd name="T5" fmla="*/ T4 w 166"/>
                  <a:gd name="T6" fmla="+- 0 -3758 -3788"/>
                  <a:gd name="T7" fmla="*/ -3758 h 39"/>
                  <a:gd name="T8" fmla="+- 0 5929 5822"/>
                  <a:gd name="T9" fmla="*/ T8 w 166"/>
                  <a:gd name="T10" fmla="+- 0 -3774 -3788"/>
                  <a:gd name="T11" fmla="*/ -3774 h 39"/>
                  <a:gd name="T12" fmla="+- 0 5988 5822"/>
                  <a:gd name="T13" fmla="*/ T12 w 166"/>
                  <a:gd name="T14" fmla="+- 0 -3788 -3788"/>
                  <a:gd name="T15" fmla="*/ -3788 h 3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66" h="39">
                    <a:moveTo>
                      <a:pt x="0" y="39"/>
                    </a:moveTo>
                    <a:lnTo>
                      <a:pt x="36" y="30"/>
                    </a:lnTo>
                    <a:lnTo>
                      <a:pt x="107" y="14"/>
                    </a:lnTo>
                    <a:lnTo>
                      <a:pt x="166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41" name="Group 154"/>
            <p:cNvGrpSpPr>
              <a:grpSpLocks/>
            </p:cNvGrpSpPr>
            <p:nvPr/>
          </p:nvGrpSpPr>
          <p:grpSpPr bwMode="auto">
            <a:xfrm>
              <a:off x="6028" y="-3826"/>
              <a:ext cx="168" cy="31"/>
              <a:chOff x="6028" y="-3826"/>
              <a:chExt cx="168" cy="31"/>
            </a:xfrm>
          </p:grpSpPr>
          <p:sp>
            <p:nvSpPr>
              <p:cNvPr id="2156" name="Freeform 155"/>
              <p:cNvSpPr>
                <a:spLocks/>
              </p:cNvSpPr>
              <p:nvPr/>
            </p:nvSpPr>
            <p:spPr bwMode="auto">
              <a:xfrm>
                <a:off x="6028" y="-3826"/>
                <a:ext cx="168" cy="31"/>
              </a:xfrm>
              <a:custGeom>
                <a:avLst/>
                <a:gdLst>
                  <a:gd name="T0" fmla="+- 0 6028 6028"/>
                  <a:gd name="T1" fmla="*/ T0 w 168"/>
                  <a:gd name="T2" fmla="+- 0 -3796 -3826"/>
                  <a:gd name="T3" fmla="*/ -3796 h 31"/>
                  <a:gd name="T4" fmla="+- 0 6073 6028"/>
                  <a:gd name="T5" fmla="*/ T4 w 168"/>
                  <a:gd name="T6" fmla="+- 0 -3805 -3826"/>
                  <a:gd name="T7" fmla="*/ -3805 h 31"/>
                  <a:gd name="T8" fmla="+- 0 6148 6028"/>
                  <a:gd name="T9" fmla="*/ T8 w 168"/>
                  <a:gd name="T10" fmla="+- 0 -3819 -3826"/>
                  <a:gd name="T11" fmla="*/ -3819 h 31"/>
                  <a:gd name="T12" fmla="+- 0 6196 6028"/>
                  <a:gd name="T13" fmla="*/ T12 w 168"/>
                  <a:gd name="T14" fmla="+- 0 -3826 -3826"/>
                  <a:gd name="T15" fmla="*/ -3826 h 3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68" h="31">
                    <a:moveTo>
                      <a:pt x="0" y="30"/>
                    </a:moveTo>
                    <a:lnTo>
                      <a:pt x="45" y="21"/>
                    </a:lnTo>
                    <a:lnTo>
                      <a:pt x="120" y="7"/>
                    </a:lnTo>
                    <a:lnTo>
                      <a:pt x="168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42" name="Group 156"/>
            <p:cNvGrpSpPr>
              <a:grpSpLocks/>
            </p:cNvGrpSpPr>
            <p:nvPr/>
          </p:nvGrpSpPr>
          <p:grpSpPr bwMode="auto">
            <a:xfrm>
              <a:off x="6238" y="-3858"/>
              <a:ext cx="168" cy="25"/>
              <a:chOff x="6238" y="-3858"/>
              <a:chExt cx="168" cy="25"/>
            </a:xfrm>
          </p:grpSpPr>
          <p:sp>
            <p:nvSpPr>
              <p:cNvPr id="2155" name="Freeform 157"/>
              <p:cNvSpPr>
                <a:spLocks/>
              </p:cNvSpPr>
              <p:nvPr/>
            </p:nvSpPr>
            <p:spPr bwMode="auto">
              <a:xfrm>
                <a:off x="6238" y="-3858"/>
                <a:ext cx="168" cy="25"/>
              </a:xfrm>
              <a:custGeom>
                <a:avLst/>
                <a:gdLst>
                  <a:gd name="T0" fmla="+- 0 6238 6238"/>
                  <a:gd name="T1" fmla="*/ T0 w 168"/>
                  <a:gd name="T2" fmla="+- 0 -3833 -3858"/>
                  <a:gd name="T3" fmla="*/ -3833 h 25"/>
                  <a:gd name="T4" fmla="+- 0 6299 6238"/>
                  <a:gd name="T5" fmla="*/ T4 w 168"/>
                  <a:gd name="T6" fmla="+- 0 -3843 -3858"/>
                  <a:gd name="T7" fmla="*/ -3843 h 25"/>
                  <a:gd name="T8" fmla="+- 0 6376 6238"/>
                  <a:gd name="T9" fmla="*/ T8 w 168"/>
                  <a:gd name="T10" fmla="+- 0 -3854 -3858"/>
                  <a:gd name="T11" fmla="*/ -3854 h 25"/>
                  <a:gd name="T12" fmla="+- 0 6406 6238"/>
                  <a:gd name="T13" fmla="*/ T12 w 168"/>
                  <a:gd name="T14" fmla="+- 0 -3858 -3858"/>
                  <a:gd name="T15" fmla="*/ -3858 h 2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68" h="25">
                    <a:moveTo>
                      <a:pt x="0" y="25"/>
                    </a:moveTo>
                    <a:lnTo>
                      <a:pt x="61" y="15"/>
                    </a:lnTo>
                    <a:lnTo>
                      <a:pt x="138" y="4"/>
                    </a:lnTo>
                    <a:lnTo>
                      <a:pt x="168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43" name="Group 158"/>
            <p:cNvGrpSpPr>
              <a:grpSpLocks/>
            </p:cNvGrpSpPr>
            <p:nvPr/>
          </p:nvGrpSpPr>
          <p:grpSpPr bwMode="auto">
            <a:xfrm>
              <a:off x="6449" y="-3881"/>
              <a:ext cx="169" cy="19"/>
              <a:chOff x="6449" y="-3881"/>
              <a:chExt cx="169" cy="19"/>
            </a:xfrm>
          </p:grpSpPr>
          <p:sp>
            <p:nvSpPr>
              <p:cNvPr id="2154" name="Freeform 159"/>
              <p:cNvSpPr>
                <a:spLocks/>
              </p:cNvSpPr>
              <p:nvPr/>
            </p:nvSpPr>
            <p:spPr bwMode="auto">
              <a:xfrm>
                <a:off x="6449" y="-3881"/>
                <a:ext cx="169" cy="19"/>
              </a:xfrm>
              <a:custGeom>
                <a:avLst/>
                <a:gdLst>
                  <a:gd name="T0" fmla="+- 0 6449 6449"/>
                  <a:gd name="T1" fmla="*/ T0 w 169"/>
                  <a:gd name="T2" fmla="+- 0 -3863 -3881"/>
                  <a:gd name="T3" fmla="*/ -3863 h 19"/>
                  <a:gd name="T4" fmla="+- 0 6455 6449"/>
                  <a:gd name="T5" fmla="*/ T4 w 169"/>
                  <a:gd name="T6" fmla="+- 0 -3864 -3881"/>
                  <a:gd name="T7" fmla="*/ -3864 h 19"/>
                  <a:gd name="T8" fmla="+- 0 6534 6449"/>
                  <a:gd name="T9" fmla="*/ T8 w 169"/>
                  <a:gd name="T10" fmla="+- 0 -3873 -3881"/>
                  <a:gd name="T11" fmla="*/ -3873 h 19"/>
                  <a:gd name="T12" fmla="+- 0 6615 6449"/>
                  <a:gd name="T13" fmla="*/ T12 w 169"/>
                  <a:gd name="T14" fmla="+- 0 -3881 -3881"/>
                  <a:gd name="T15" fmla="*/ -3881 h 19"/>
                  <a:gd name="T16" fmla="+- 0 6618 6449"/>
                  <a:gd name="T17" fmla="*/ T16 w 169"/>
                  <a:gd name="T18" fmla="+- 0 -3881 -3881"/>
                  <a:gd name="T19" fmla="*/ -3881 h 1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9" h="19">
                    <a:moveTo>
                      <a:pt x="0" y="18"/>
                    </a:moveTo>
                    <a:lnTo>
                      <a:pt x="6" y="17"/>
                    </a:lnTo>
                    <a:lnTo>
                      <a:pt x="85" y="8"/>
                    </a:lnTo>
                    <a:lnTo>
                      <a:pt x="166" y="0"/>
                    </a:lnTo>
                    <a:lnTo>
                      <a:pt x="169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44" name="Group 160"/>
            <p:cNvGrpSpPr>
              <a:grpSpLocks/>
            </p:cNvGrpSpPr>
            <p:nvPr/>
          </p:nvGrpSpPr>
          <p:grpSpPr bwMode="auto">
            <a:xfrm>
              <a:off x="6660" y="-3897"/>
              <a:ext cx="171" cy="12"/>
              <a:chOff x="6660" y="-3897"/>
              <a:chExt cx="171" cy="12"/>
            </a:xfrm>
          </p:grpSpPr>
          <p:sp>
            <p:nvSpPr>
              <p:cNvPr id="2153" name="Freeform 161"/>
              <p:cNvSpPr>
                <a:spLocks/>
              </p:cNvSpPr>
              <p:nvPr/>
            </p:nvSpPr>
            <p:spPr bwMode="auto">
              <a:xfrm>
                <a:off x="6660" y="-3897"/>
                <a:ext cx="171" cy="12"/>
              </a:xfrm>
              <a:custGeom>
                <a:avLst/>
                <a:gdLst>
                  <a:gd name="T0" fmla="+- 0 6660 6660"/>
                  <a:gd name="T1" fmla="*/ T0 w 171"/>
                  <a:gd name="T2" fmla="+- 0 -3885 -3897"/>
                  <a:gd name="T3" fmla="*/ -3885 h 12"/>
                  <a:gd name="T4" fmla="+- 0 6695 6660"/>
                  <a:gd name="T5" fmla="*/ T4 w 171"/>
                  <a:gd name="T6" fmla="+- 0 -3888 -3897"/>
                  <a:gd name="T7" fmla="*/ -3888 h 12"/>
                  <a:gd name="T8" fmla="+- 0 6775 6660"/>
                  <a:gd name="T9" fmla="*/ T8 w 171"/>
                  <a:gd name="T10" fmla="+- 0 -3894 -3897"/>
                  <a:gd name="T11" fmla="*/ -3894 h 12"/>
                  <a:gd name="T12" fmla="+- 0 6830 6660"/>
                  <a:gd name="T13" fmla="*/ T12 w 171"/>
                  <a:gd name="T14" fmla="+- 0 -3897 -3897"/>
                  <a:gd name="T15" fmla="*/ -3897 h 1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71" h="12">
                    <a:moveTo>
                      <a:pt x="0" y="12"/>
                    </a:moveTo>
                    <a:lnTo>
                      <a:pt x="35" y="9"/>
                    </a:lnTo>
                    <a:lnTo>
                      <a:pt x="115" y="3"/>
                    </a:lnTo>
                    <a:lnTo>
                      <a:pt x="170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45" name="Group 162"/>
            <p:cNvGrpSpPr>
              <a:grpSpLocks/>
            </p:cNvGrpSpPr>
            <p:nvPr/>
          </p:nvGrpSpPr>
          <p:grpSpPr bwMode="auto">
            <a:xfrm>
              <a:off x="6872" y="-3907"/>
              <a:ext cx="171" cy="7"/>
              <a:chOff x="6872" y="-3907"/>
              <a:chExt cx="171" cy="7"/>
            </a:xfrm>
          </p:grpSpPr>
          <p:sp>
            <p:nvSpPr>
              <p:cNvPr id="2152" name="Freeform 163"/>
              <p:cNvSpPr>
                <a:spLocks/>
              </p:cNvSpPr>
              <p:nvPr/>
            </p:nvSpPr>
            <p:spPr bwMode="auto">
              <a:xfrm>
                <a:off x="6872" y="-3907"/>
                <a:ext cx="171" cy="7"/>
              </a:xfrm>
              <a:custGeom>
                <a:avLst/>
                <a:gdLst>
                  <a:gd name="T0" fmla="+- 0 6872 6872"/>
                  <a:gd name="T1" fmla="*/ T0 w 171"/>
                  <a:gd name="T2" fmla="+- 0 -3900 -3907"/>
                  <a:gd name="T3" fmla="*/ -3900 h 7"/>
                  <a:gd name="T4" fmla="+- 0 6940 6872"/>
                  <a:gd name="T5" fmla="*/ T4 w 171"/>
                  <a:gd name="T6" fmla="+- 0 -3904 -3907"/>
                  <a:gd name="T7" fmla="*/ -3904 h 7"/>
                  <a:gd name="T8" fmla="+- 0 7023 6872"/>
                  <a:gd name="T9" fmla="*/ T8 w 171"/>
                  <a:gd name="T10" fmla="+- 0 -3906 -3907"/>
                  <a:gd name="T11" fmla="*/ -3906 h 7"/>
                  <a:gd name="T12" fmla="+- 0 7042 6872"/>
                  <a:gd name="T13" fmla="*/ T12 w 171"/>
                  <a:gd name="T14" fmla="+- 0 -3907 -3907"/>
                  <a:gd name="T15" fmla="*/ -3907 h 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71" h="7">
                    <a:moveTo>
                      <a:pt x="0" y="7"/>
                    </a:moveTo>
                    <a:lnTo>
                      <a:pt x="68" y="3"/>
                    </a:lnTo>
                    <a:lnTo>
                      <a:pt x="151" y="1"/>
                    </a:lnTo>
                    <a:lnTo>
                      <a:pt x="170" y="0"/>
                    </a:lnTo>
                  </a:path>
                </a:pathLst>
              </a:custGeom>
              <a:noFill/>
              <a:ln w="936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  <p:pic>
            <p:nvPicPr>
              <p:cNvPr id="2212" name="Picture 16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96" y="-4695"/>
                <a:ext cx="2472" cy="26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3" name="Picture 16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46" y="-6435"/>
                <a:ext cx="2091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4" name="Picture 166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638" y="-4747"/>
                <a:ext cx="2175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215" name="Picture 167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67" y="-938"/>
                <a:ext cx="2305" cy="4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grpSp>
          <p:nvGrpSpPr>
            <p:cNvPr id="2146" name="Group 168"/>
            <p:cNvGrpSpPr>
              <a:grpSpLocks/>
            </p:cNvGrpSpPr>
            <p:nvPr/>
          </p:nvGrpSpPr>
          <p:grpSpPr bwMode="auto">
            <a:xfrm>
              <a:off x="6987" y="-5092"/>
              <a:ext cx="137" cy="116"/>
              <a:chOff x="6987" y="-5092"/>
              <a:chExt cx="137" cy="116"/>
            </a:xfrm>
          </p:grpSpPr>
          <p:sp>
            <p:nvSpPr>
              <p:cNvPr id="2151" name="Freeform 169"/>
              <p:cNvSpPr>
                <a:spLocks/>
              </p:cNvSpPr>
              <p:nvPr/>
            </p:nvSpPr>
            <p:spPr bwMode="auto">
              <a:xfrm>
                <a:off x="6987" y="-5092"/>
                <a:ext cx="137" cy="116"/>
              </a:xfrm>
              <a:custGeom>
                <a:avLst/>
                <a:gdLst>
                  <a:gd name="T0" fmla="+- 0 7034 6987"/>
                  <a:gd name="T1" fmla="*/ T0 w 137"/>
                  <a:gd name="T2" fmla="+- 0 -5092 -5092"/>
                  <a:gd name="T3" fmla="*/ -5092 h 116"/>
                  <a:gd name="T4" fmla="+- 0 6987 6987"/>
                  <a:gd name="T5" fmla="*/ T4 w 137"/>
                  <a:gd name="T6" fmla="+- 0 -5031 -5092"/>
                  <a:gd name="T7" fmla="*/ -5031 h 116"/>
                  <a:gd name="T8" fmla="+- 0 7124 6987"/>
                  <a:gd name="T9" fmla="*/ T8 w 137"/>
                  <a:gd name="T10" fmla="+- 0 -4976 -5092"/>
                  <a:gd name="T11" fmla="*/ -4976 h 116"/>
                  <a:gd name="T12" fmla="+- 0 7034 6987"/>
                  <a:gd name="T13" fmla="*/ T12 w 137"/>
                  <a:gd name="T14" fmla="+- 0 -5092 -5092"/>
                  <a:gd name="T15" fmla="*/ -5092 h 11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37" h="116">
                    <a:moveTo>
                      <a:pt x="47" y="0"/>
                    </a:moveTo>
                    <a:lnTo>
                      <a:pt x="0" y="61"/>
                    </a:lnTo>
                    <a:lnTo>
                      <a:pt x="137" y="116"/>
                    </a:lnTo>
                    <a:lnTo>
                      <a:pt x="47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47" name="Group 170"/>
            <p:cNvGrpSpPr>
              <a:grpSpLocks/>
            </p:cNvGrpSpPr>
            <p:nvPr/>
          </p:nvGrpSpPr>
          <p:grpSpPr bwMode="auto">
            <a:xfrm>
              <a:off x="8401" y="-799"/>
              <a:ext cx="147" cy="80"/>
              <a:chOff x="8401" y="-799"/>
              <a:chExt cx="147" cy="80"/>
            </a:xfrm>
          </p:grpSpPr>
          <p:sp>
            <p:nvSpPr>
              <p:cNvPr id="2150" name="Freeform 171"/>
              <p:cNvSpPr>
                <a:spLocks/>
              </p:cNvSpPr>
              <p:nvPr/>
            </p:nvSpPr>
            <p:spPr bwMode="auto">
              <a:xfrm>
                <a:off x="8401" y="-799"/>
                <a:ext cx="147" cy="80"/>
              </a:xfrm>
              <a:custGeom>
                <a:avLst/>
                <a:gdLst>
                  <a:gd name="T0" fmla="+- 0 8523 8401"/>
                  <a:gd name="T1" fmla="*/ T0 w 147"/>
                  <a:gd name="T2" fmla="+- 0 -799 -799"/>
                  <a:gd name="T3" fmla="*/ -799 h 80"/>
                  <a:gd name="T4" fmla="+- 0 8401 8401"/>
                  <a:gd name="T5" fmla="*/ T4 w 147"/>
                  <a:gd name="T6" fmla="+- 0 -719 -799"/>
                  <a:gd name="T7" fmla="*/ -719 h 80"/>
                  <a:gd name="T8" fmla="+- 0 8547 8401"/>
                  <a:gd name="T9" fmla="*/ T8 w 147"/>
                  <a:gd name="T10" fmla="+- 0 -726 -799"/>
                  <a:gd name="T11" fmla="*/ -726 h 80"/>
                  <a:gd name="T12" fmla="+- 0 8523 8401"/>
                  <a:gd name="T13" fmla="*/ T12 w 147"/>
                  <a:gd name="T14" fmla="+- 0 -799 -799"/>
                  <a:gd name="T15" fmla="*/ -799 h 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47" h="80">
                    <a:moveTo>
                      <a:pt x="122" y="0"/>
                    </a:moveTo>
                    <a:lnTo>
                      <a:pt x="0" y="80"/>
                    </a:lnTo>
                    <a:lnTo>
                      <a:pt x="146" y="73"/>
                    </a:lnTo>
                    <a:lnTo>
                      <a:pt x="1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  <p:grpSp>
          <p:nvGrpSpPr>
            <p:cNvPr id="2148" name="Group 172"/>
            <p:cNvGrpSpPr>
              <a:grpSpLocks/>
            </p:cNvGrpSpPr>
            <p:nvPr/>
          </p:nvGrpSpPr>
          <p:grpSpPr bwMode="auto">
            <a:xfrm>
              <a:off x="2704" y="-3992"/>
              <a:ext cx="76" cy="146"/>
              <a:chOff x="2704" y="-3992"/>
              <a:chExt cx="76" cy="146"/>
            </a:xfrm>
          </p:grpSpPr>
          <p:sp>
            <p:nvSpPr>
              <p:cNvPr id="2149" name="Freeform 173"/>
              <p:cNvSpPr>
                <a:spLocks/>
              </p:cNvSpPr>
              <p:nvPr/>
            </p:nvSpPr>
            <p:spPr bwMode="auto">
              <a:xfrm>
                <a:off x="2704" y="-3992"/>
                <a:ext cx="76" cy="146"/>
              </a:xfrm>
              <a:custGeom>
                <a:avLst/>
                <a:gdLst>
                  <a:gd name="T0" fmla="+- 0 2726 2704"/>
                  <a:gd name="T1" fmla="*/ T0 w 76"/>
                  <a:gd name="T2" fmla="+- 0 -3992 -3992"/>
                  <a:gd name="T3" fmla="*/ -3992 h 146"/>
                  <a:gd name="T4" fmla="+- 0 2704 2704"/>
                  <a:gd name="T5" fmla="*/ T4 w 76"/>
                  <a:gd name="T6" fmla="+- 0 -3847 -3992"/>
                  <a:gd name="T7" fmla="*/ -3847 h 146"/>
                  <a:gd name="T8" fmla="+- 0 2780 2704"/>
                  <a:gd name="T9" fmla="*/ T8 w 76"/>
                  <a:gd name="T10" fmla="+- 0 -3855 -3992"/>
                  <a:gd name="T11" fmla="*/ -3855 h 146"/>
                  <a:gd name="T12" fmla="+- 0 2726 2704"/>
                  <a:gd name="T13" fmla="*/ T12 w 76"/>
                  <a:gd name="T14" fmla="+- 0 -3992 -3992"/>
                  <a:gd name="T15" fmla="*/ -3992 h 14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76" h="146">
                    <a:moveTo>
                      <a:pt x="22" y="0"/>
                    </a:moveTo>
                    <a:lnTo>
                      <a:pt x="0" y="145"/>
                    </a:lnTo>
                    <a:lnTo>
                      <a:pt x="76" y="137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>
                  <a:latin typeface="Adobe Caslon Pro" panose="0205050205050A0204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4194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umum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0">
              <a:lnSpc>
                <a:spcPct val="100000"/>
              </a:lnSpc>
              <a:buNone/>
            </a:pP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Dalam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HCD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tahap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kedua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adalah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aktivitas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penggalian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kebutuhan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juga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stakeholder.</a:t>
            </a:r>
          </a:p>
          <a:p>
            <a:pPr marL="90488" indent="0">
              <a:buNone/>
            </a:pPr>
            <a:r>
              <a:rPr lang="en-US" b="0" i="1" dirty="0">
                <a:ea typeface="Roboto" pitchFamily="50" charset="0"/>
                <a:cs typeface="AngsanaUPC" panose="02020603050405020304" pitchFamily="18" charset="-34"/>
              </a:rPr>
              <a:t>User requirement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menjadi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dasar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untuk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merancang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mengevaluasi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sistem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interaktif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.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Sistem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interaktif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yang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baik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harus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mampu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memenuhi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kebutuhan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.</a:t>
            </a:r>
          </a:p>
          <a:p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  <a:p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  <a:p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081422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Cakupan</a:t>
            </a:r>
            <a:r>
              <a:rPr lang="en-US" dirty="0"/>
              <a:t> (1)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0">
              <a:buNone/>
            </a:pP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Hasil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dari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aktivitas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ini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adalah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pernyataan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dirty="0" err="1">
                <a:ea typeface="Roboto" pitchFamily="50" charset="0"/>
                <a:cs typeface="AngsanaUPC" panose="02020603050405020304" pitchFamily="18" charset="-34"/>
              </a:rPr>
              <a:t>eksplisit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terkait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kebutuhan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(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juga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stakeholder)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yang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dapat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meliputi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:</a:t>
            </a:r>
          </a:p>
          <a:p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Konteks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i="1" dirty="0">
                <a:ea typeface="Roboto" pitchFamily="50" charset="0"/>
                <a:cs typeface="AngsanaUPC" panose="02020603050405020304" pitchFamily="18" charset="-34"/>
              </a:rPr>
              <a:t>(context of use) 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yang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diinginkan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;</a:t>
            </a:r>
          </a:p>
          <a:p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kebutuhan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yang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berasal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dari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kebutuhan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konteks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penggunaan</a:t>
            </a:r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  <a:p>
            <a:pPr lvl="1"/>
            <a:r>
              <a:rPr lang="en-US" b="1" dirty="0" err="1">
                <a:ea typeface="Roboto" pitchFamily="50" charset="0"/>
                <a:cs typeface="AngsanaUPC" panose="02020603050405020304" pitchFamily="18" charset="-34"/>
              </a:rPr>
              <a:t>Misalnya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produk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yang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akan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digunakan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di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luar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ruangan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i="1" dirty="0">
                <a:ea typeface="Roboto" pitchFamily="50" charset="0"/>
                <a:cs typeface="AngsanaUPC" panose="02020603050405020304" pitchFamily="18" charset="-34"/>
              </a:rPr>
              <a:t>(outdoor);</a:t>
            </a:r>
          </a:p>
          <a:p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Kebutuhan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terkait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ergonomi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antarmuka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i="1" dirty="0">
                <a:ea typeface="Roboto" pitchFamily="50" charset="0"/>
                <a:cs typeface="AngsanaUPC" panose="02020603050405020304" pitchFamily="18" charset="-34"/>
              </a:rPr>
              <a:t>(user interface)</a:t>
            </a:r>
          </a:p>
          <a:p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  <a:p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  <a:p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69432" y="5751955"/>
            <a:ext cx="29927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0488" lvl="0" algn="r">
              <a:spcBef>
                <a:spcPts val="1200"/>
              </a:spcBef>
              <a:spcAft>
                <a:spcPts val="200"/>
              </a:spcAft>
              <a:buClr>
                <a:srgbClr val="99CB38"/>
              </a:buClr>
              <a:buSzPct val="100000"/>
            </a:pPr>
            <a:r>
              <a:rPr lang="en-US" dirty="0">
                <a:solidFill>
                  <a:schemeClr val="accent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(</a:t>
            </a:r>
            <a:r>
              <a:rPr lang="en-US" dirty="0" err="1">
                <a:solidFill>
                  <a:schemeClr val="accent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lanjut</a:t>
            </a:r>
            <a:r>
              <a:rPr lang="en-US" dirty="0">
                <a:solidFill>
                  <a:schemeClr val="accent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 </a:t>
            </a:r>
            <a:r>
              <a:rPr lang="en-US" dirty="0" err="1">
                <a:solidFill>
                  <a:schemeClr val="accent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ke</a:t>
            </a:r>
            <a:r>
              <a:rPr lang="en-US" dirty="0">
                <a:solidFill>
                  <a:schemeClr val="accent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 slide </a:t>
            </a:r>
            <a:r>
              <a:rPr lang="en-US" dirty="0" err="1">
                <a:solidFill>
                  <a:schemeClr val="accent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selanjutnya</a:t>
            </a:r>
            <a:r>
              <a:rPr lang="en-US" dirty="0">
                <a:solidFill>
                  <a:schemeClr val="accent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5027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Cakupan</a:t>
            </a:r>
            <a:r>
              <a:rPr lang="en-US" dirty="0"/>
              <a:t>(2)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90488" indent="0">
              <a:lnSpc>
                <a:spcPct val="100000"/>
              </a:lnSpc>
              <a:buNone/>
            </a:pPr>
            <a:r>
              <a:rPr lang="en-US" sz="1800" b="0" dirty="0">
                <a:solidFill>
                  <a:schemeClr val="accent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(</a:t>
            </a:r>
            <a:r>
              <a:rPr lang="en-US" sz="1800" b="0" dirty="0" err="1">
                <a:solidFill>
                  <a:schemeClr val="accent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lanjutan</a:t>
            </a:r>
            <a:r>
              <a:rPr lang="en-US" sz="1800" b="0" dirty="0">
                <a:solidFill>
                  <a:schemeClr val="accent1"/>
                </a:solidFill>
                <a:latin typeface="Roboto Light" pitchFamily="50" charset="0"/>
                <a:ea typeface="Roboto Light" pitchFamily="50" charset="0"/>
                <a:cs typeface="Roboto Light" pitchFamily="50" charset="0"/>
              </a:rPr>
              <a:t>)</a:t>
            </a:r>
          </a:p>
          <a:p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Kebutuhan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target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terkait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masalah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i="1" dirty="0">
                <a:ea typeface="Roboto" pitchFamily="50" charset="0"/>
                <a:cs typeface="AngsanaUPC" panose="02020603050405020304" pitchFamily="18" charset="-34"/>
              </a:rPr>
              <a:t>usability 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yang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nantinya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dapat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diukur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melalui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pengujian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i="1" dirty="0">
                <a:ea typeface="Roboto" pitchFamily="50" charset="0"/>
                <a:cs typeface="AngsanaUPC" panose="02020603050405020304" pitchFamily="18" charset="-34"/>
              </a:rPr>
              <a:t>usability</a:t>
            </a:r>
          </a:p>
          <a:p>
            <a:pPr lvl="1"/>
            <a:r>
              <a:rPr lang="en-US" b="1" dirty="0" err="1">
                <a:ea typeface="Roboto" pitchFamily="50" charset="0"/>
                <a:cs typeface="AngsanaUPC" panose="02020603050405020304" pitchFamily="18" charset="-34"/>
              </a:rPr>
              <a:t>Misalnya</a:t>
            </a:r>
            <a:r>
              <a:rPr lang="en-US" dirty="0">
                <a:ea typeface="Roboto" pitchFamily="50" charset="0"/>
                <a:cs typeface="AngsanaUPC" panose="02020603050405020304" pitchFamily="18" charset="-34"/>
              </a:rPr>
              <a:t>: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target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sistem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adalah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90%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dapat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melakukan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task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tertentu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yaitu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mengalihkan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panggilan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masuk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pesan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suara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,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atau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kepuasan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harus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diatas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80%;</a:t>
            </a:r>
          </a:p>
          <a:p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Kebutuhan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bisnis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/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organisasi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yang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secara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langsung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mempengaruhi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pengguna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</a:p>
          <a:p>
            <a:pPr lvl="1"/>
            <a:r>
              <a:rPr lang="en-US" b="1" dirty="0" err="1">
                <a:ea typeface="Roboto" pitchFamily="50" charset="0"/>
                <a:cs typeface="AngsanaUPC" panose="02020603050405020304" pitchFamily="18" charset="-34"/>
              </a:rPr>
              <a:t>Misalnya</a:t>
            </a:r>
            <a:r>
              <a:rPr lang="en-US" b="1" dirty="0">
                <a:ea typeface="Roboto" pitchFamily="50" charset="0"/>
                <a:cs typeface="AngsanaUPC" panose="02020603050405020304" pitchFamily="18" charset="-34"/>
              </a:rPr>
              <a:t>: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sistem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call center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mungkin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mengharuskan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pelanggan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menelepon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dijawab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dalam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jangka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waktu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 </a:t>
            </a:r>
            <a:r>
              <a:rPr lang="en-US" b="0" dirty="0" err="1">
                <a:ea typeface="Roboto" pitchFamily="50" charset="0"/>
                <a:cs typeface="AngsanaUPC" panose="02020603050405020304" pitchFamily="18" charset="-34"/>
              </a:rPr>
              <a:t>tertentu</a:t>
            </a:r>
            <a:r>
              <a:rPr lang="en-US" b="0" dirty="0">
                <a:ea typeface="Roboto" pitchFamily="50" charset="0"/>
                <a:cs typeface="AngsanaUPC" panose="02020603050405020304" pitchFamily="18" charset="-34"/>
              </a:rPr>
              <a:t>.</a:t>
            </a:r>
          </a:p>
          <a:p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  <a:p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  <a:p>
            <a:endParaRPr lang="en-US" b="0" dirty="0">
              <a:ea typeface="Roboto" pitchFamily="50" charset="0"/>
              <a:cs typeface="Angsan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4033800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Kebutuhan</a:t>
            </a:r>
            <a:r>
              <a:rPr lang="en-US" sz="3600" dirty="0"/>
              <a:t> </a:t>
            </a:r>
            <a:r>
              <a:rPr lang="en-US" sz="3600" dirty="0" err="1"/>
              <a:t>Fungsional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kebutuhan</a:t>
            </a:r>
            <a:r>
              <a:rPr lang="en-US" b="0" dirty="0"/>
              <a:t> yang </a:t>
            </a:r>
            <a:r>
              <a:rPr lang="en-US" b="0" dirty="0" err="1"/>
              <a:t>berisi</a:t>
            </a:r>
            <a:r>
              <a:rPr lang="en-US" b="0" dirty="0"/>
              <a:t> proses-proses </a:t>
            </a:r>
            <a:r>
              <a:rPr lang="en-US" b="0" dirty="0" err="1"/>
              <a:t>apa</a:t>
            </a:r>
            <a:r>
              <a:rPr lang="en-US" b="0" dirty="0"/>
              <a:t> </a:t>
            </a:r>
            <a:r>
              <a:rPr lang="en-US" b="0" dirty="0" err="1"/>
              <a:t>saja</a:t>
            </a:r>
            <a:r>
              <a:rPr lang="en-US" b="0" dirty="0"/>
              <a:t> / </a:t>
            </a:r>
            <a:r>
              <a:rPr lang="en-US" b="0" dirty="0" err="1"/>
              <a:t>layanan</a:t>
            </a:r>
            <a:r>
              <a:rPr lang="en-US" b="0" dirty="0"/>
              <a:t> </a:t>
            </a:r>
            <a:r>
              <a:rPr lang="en-US" b="0" dirty="0" err="1"/>
              <a:t>apa</a:t>
            </a:r>
            <a:r>
              <a:rPr lang="en-US" b="0" dirty="0"/>
              <a:t> </a:t>
            </a:r>
            <a:r>
              <a:rPr lang="en-US" b="0" dirty="0" err="1"/>
              <a:t>saja</a:t>
            </a:r>
            <a:r>
              <a:rPr lang="en-US" b="0" dirty="0"/>
              <a:t> yang </a:t>
            </a:r>
            <a:r>
              <a:rPr lang="en-US" b="0" dirty="0" err="1"/>
              <a:t>nantinya</a:t>
            </a:r>
            <a:r>
              <a:rPr lang="en-US" b="0" dirty="0"/>
              <a:t>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disediakan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, </a:t>
            </a:r>
            <a:r>
              <a:rPr lang="en-US" b="0" dirty="0" err="1"/>
              <a:t>mencackup</a:t>
            </a:r>
            <a:r>
              <a:rPr lang="en-US" b="0" dirty="0"/>
              <a:t> </a:t>
            </a:r>
            <a:r>
              <a:rPr lang="en-US" b="0" dirty="0" err="1"/>
              <a:t>bagaimana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bereaksi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input </a:t>
            </a:r>
            <a:r>
              <a:rPr lang="en-US" b="0" dirty="0" err="1"/>
              <a:t>tertentu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bagaimana</a:t>
            </a:r>
            <a:r>
              <a:rPr lang="en-US" b="0" dirty="0"/>
              <a:t> </a:t>
            </a:r>
            <a:r>
              <a:rPr lang="en-US" b="0" dirty="0" err="1"/>
              <a:t>perilaku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situasi</a:t>
            </a:r>
            <a:r>
              <a:rPr lang="en-US" b="0" dirty="0"/>
              <a:t> </a:t>
            </a:r>
            <a:r>
              <a:rPr lang="en-US" b="0" dirty="0" err="1"/>
              <a:t>tertentu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523892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Kebutuhan</a:t>
            </a:r>
            <a:r>
              <a:rPr lang="en-US" sz="3600" dirty="0"/>
              <a:t> </a:t>
            </a:r>
            <a:r>
              <a:rPr lang="en-US" sz="3600" dirty="0" err="1"/>
              <a:t>Fungsional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90488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</a:t>
            </a:r>
            <a:r>
              <a:rPr lang="en-US" dirty="0" err="1"/>
              <a:t>Fungsional</a:t>
            </a:r>
            <a:endParaRPr lang="en-US" dirty="0"/>
          </a:p>
          <a:p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melakukan</a:t>
            </a:r>
            <a:r>
              <a:rPr lang="en-US" b="0" dirty="0"/>
              <a:t> input </a:t>
            </a:r>
            <a:r>
              <a:rPr lang="en-US" b="0" dirty="0" err="1"/>
              <a:t>pendataan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endParaRPr lang="en-US" b="0" dirty="0"/>
          </a:p>
          <a:p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melakukan</a:t>
            </a:r>
            <a:r>
              <a:rPr lang="en-US" b="0" dirty="0"/>
              <a:t> input </a:t>
            </a:r>
            <a:r>
              <a:rPr lang="en-US" b="0" dirty="0" err="1"/>
              <a:t>pendataan</a:t>
            </a:r>
            <a:r>
              <a:rPr lang="en-US" b="0" dirty="0"/>
              <a:t> </a:t>
            </a:r>
            <a:r>
              <a:rPr lang="en-US" b="0" dirty="0" err="1"/>
              <a:t>anggota</a:t>
            </a:r>
            <a:endParaRPr lang="en-US" b="0" dirty="0"/>
          </a:p>
          <a:p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melakukan</a:t>
            </a:r>
            <a:r>
              <a:rPr lang="en-US" b="0" dirty="0"/>
              <a:t> </a:t>
            </a:r>
            <a:r>
              <a:rPr lang="en-US" b="0" dirty="0" err="1"/>
              <a:t>transaksi</a:t>
            </a:r>
            <a:r>
              <a:rPr lang="en-US" b="0" dirty="0"/>
              <a:t> </a:t>
            </a:r>
            <a:r>
              <a:rPr lang="en-US" b="0" dirty="0" err="1"/>
              <a:t>peminjaman</a:t>
            </a:r>
            <a:endParaRPr lang="en-US" b="0" dirty="0"/>
          </a:p>
          <a:p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melakukan</a:t>
            </a:r>
            <a:r>
              <a:rPr lang="en-US" b="0" dirty="0"/>
              <a:t> </a:t>
            </a:r>
            <a:r>
              <a:rPr lang="en-US" b="0" dirty="0" err="1"/>
              <a:t>transaksi</a:t>
            </a:r>
            <a:r>
              <a:rPr lang="en-US" b="0" dirty="0"/>
              <a:t> </a:t>
            </a:r>
            <a:r>
              <a:rPr lang="en-US" b="0" dirty="0" err="1"/>
              <a:t>pengembalian</a:t>
            </a:r>
            <a:endParaRPr lang="en-US" b="0" dirty="0"/>
          </a:p>
          <a:p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menyediakan</a:t>
            </a:r>
            <a:r>
              <a:rPr lang="en-US" b="0" dirty="0"/>
              <a:t> </a:t>
            </a:r>
            <a:r>
              <a:rPr lang="en-US" b="0" dirty="0" err="1"/>
              <a:t>fitur</a:t>
            </a:r>
            <a:r>
              <a:rPr lang="en-US" b="0" dirty="0"/>
              <a:t> yang </a:t>
            </a:r>
            <a:r>
              <a:rPr lang="en-US" b="0" dirty="0" err="1"/>
              <a:t>memungkinkan</a:t>
            </a:r>
            <a:r>
              <a:rPr lang="en-US" b="0" dirty="0"/>
              <a:t> </a:t>
            </a:r>
            <a:r>
              <a:rPr lang="en-US" b="0" dirty="0" err="1"/>
              <a:t>penggunanya</a:t>
            </a:r>
            <a:r>
              <a:rPr lang="en-US" b="0" dirty="0"/>
              <a:t> </a:t>
            </a:r>
            <a:r>
              <a:rPr lang="en-US" b="0" dirty="0" err="1"/>
              <a:t>membaca</a:t>
            </a:r>
            <a:r>
              <a:rPr lang="en-US" b="0" dirty="0"/>
              <a:t> </a:t>
            </a:r>
            <a:r>
              <a:rPr lang="en-US" b="0" dirty="0" err="1"/>
              <a:t>artikel</a:t>
            </a:r>
            <a:r>
              <a:rPr lang="en-US" b="0" dirty="0"/>
              <a:t> / </a:t>
            </a:r>
            <a:r>
              <a:rPr lang="en-US" b="0" dirty="0" err="1"/>
              <a:t>dokumen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perpustakaan</a:t>
            </a:r>
            <a:endParaRPr lang="en-US" b="0" dirty="0"/>
          </a:p>
          <a:p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menghitung</a:t>
            </a:r>
            <a:r>
              <a:rPr lang="en-US" b="0" dirty="0"/>
              <a:t> </a:t>
            </a:r>
            <a:r>
              <a:rPr lang="en-US" b="0" dirty="0" err="1"/>
              <a:t>denda</a:t>
            </a:r>
            <a:r>
              <a:rPr lang="en-US" b="0" dirty="0"/>
              <a:t> </a:t>
            </a:r>
            <a:r>
              <a:rPr lang="en-US" b="0" dirty="0" err="1"/>
              <a:t>apabila</a:t>
            </a:r>
            <a:r>
              <a:rPr lang="en-US" b="0" dirty="0"/>
              <a:t> </a:t>
            </a:r>
            <a:r>
              <a:rPr lang="en-US" b="0" dirty="0" err="1"/>
              <a:t>peminjam</a:t>
            </a:r>
            <a:r>
              <a:rPr lang="en-US" b="0" dirty="0"/>
              <a:t> </a:t>
            </a:r>
            <a:r>
              <a:rPr lang="en-US" b="0" dirty="0" err="1"/>
              <a:t>terlambat</a:t>
            </a:r>
            <a:r>
              <a:rPr lang="en-US" b="0" dirty="0"/>
              <a:t> </a:t>
            </a:r>
            <a:r>
              <a:rPr lang="en-US" b="0" dirty="0" err="1"/>
              <a:t>mengembalikan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.</a:t>
            </a:r>
          </a:p>
          <a:p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menampilkan</a:t>
            </a:r>
            <a:r>
              <a:rPr lang="en-US" b="0" dirty="0"/>
              <a:t> </a:t>
            </a:r>
            <a:r>
              <a:rPr lang="en-US" b="0" dirty="0" err="1"/>
              <a:t>laporan</a:t>
            </a:r>
            <a:r>
              <a:rPr lang="en-US" b="0" dirty="0"/>
              <a:t> </a:t>
            </a:r>
            <a:r>
              <a:rPr lang="en-US" b="0" dirty="0" err="1"/>
              <a:t>bulanan</a:t>
            </a:r>
            <a:r>
              <a:rPr lang="en-US" b="0" dirty="0"/>
              <a:t> </a:t>
            </a:r>
            <a:r>
              <a:rPr lang="en-US" b="0" dirty="0" err="1"/>
              <a:t>peminjaman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r>
              <a:rPr lang="en-US" b="0" dirty="0" err="1"/>
              <a:t>pengembalian</a:t>
            </a:r>
            <a:r>
              <a:rPr lang="en-US" b="0" dirty="0"/>
              <a:t> </a:t>
            </a:r>
            <a:r>
              <a:rPr lang="en-US" b="0" dirty="0" err="1"/>
              <a:t>buku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05532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Kebutuhan</a:t>
            </a:r>
            <a:r>
              <a:rPr lang="en-US" sz="3600" dirty="0"/>
              <a:t> Non-</a:t>
            </a:r>
            <a:r>
              <a:rPr lang="en-US" sz="3600" dirty="0" err="1"/>
              <a:t>Fungsional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Kebutuhan</a:t>
            </a:r>
            <a:r>
              <a:rPr lang="en-US" dirty="0"/>
              <a:t> Non </a:t>
            </a:r>
            <a:r>
              <a:rPr lang="en-US" dirty="0" err="1"/>
              <a:t>Fungsional</a:t>
            </a:r>
            <a:r>
              <a:rPr lang="en-US" dirty="0"/>
              <a:t> </a:t>
            </a:r>
            <a:r>
              <a:rPr lang="en-US" b="0" dirty="0" err="1"/>
              <a:t>adalah</a:t>
            </a:r>
            <a:r>
              <a:rPr lang="en-US" b="0" dirty="0"/>
              <a:t> </a:t>
            </a:r>
            <a:r>
              <a:rPr lang="en-US" b="0" dirty="0" err="1"/>
              <a:t>kebutuhan</a:t>
            </a:r>
            <a:r>
              <a:rPr lang="en-US" b="0" dirty="0"/>
              <a:t> yang </a:t>
            </a:r>
            <a:r>
              <a:rPr lang="en-US" b="0" dirty="0" err="1"/>
              <a:t>menitikberatkan</a:t>
            </a:r>
            <a:r>
              <a:rPr lang="en-US" b="0" dirty="0"/>
              <a:t> </a:t>
            </a:r>
            <a:r>
              <a:rPr lang="en-US" b="0" dirty="0" err="1"/>
              <a:t>pada</a:t>
            </a:r>
            <a:r>
              <a:rPr lang="en-US" b="0" dirty="0"/>
              <a:t> </a:t>
            </a:r>
            <a:r>
              <a:rPr lang="en-US" b="0" dirty="0" err="1"/>
              <a:t>properti</a:t>
            </a:r>
            <a:r>
              <a:rPr lang="en-US" b="0" dirty="0"/>
              <a:t> </a:t>
            </a:r>
            <a:r>
              <a:rPr lang="en-US" b="0" dirty="0" err="1"/>
              <a:t>prilaku</a:t>
            </a:r>
            <a:r>
              <a:rPr lang="en-US" b="0" dirty="0"/>
              <a:t> yang </a:t>
            </a:r>
            <a:r>
              <a:rPr lang="en-US" b="0" dirty="0" err="1"/>
              <a:t>dimiliki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. </a:t>
            </a:r>
            <a:r>
              <a:rPr lang="en-US" b="0" dirty="0" err="1"/>
              <a:t>kebutuhan</a:t>
            </a:r>
            <a:r>
              <a:rPr lang="en-US" b="0" dirty="0"/>
              <a:t> </a:t>
            </a:r>
            <a:r>
              <a:rPr lang="en-US" b="0" dirty="0" err="1"/>
              <a:t>fungsional</a:t>
            </a:r>
            <a:r>
              <a:rPr lang="en-US" b="0" dirty="0"/>
              <a:t> </a:t>
            </a:r>
            <a:r>
              <a:rPr lang="en-US" b="0" dirty="0" err="1"/>
              <a:t>juga</a:t>
            </a:r>
            <a:r>
              <a:rPr lang="en-US" b="0" dirty="0"/>
              <a:t> </a:t>
            </a:r>
            <a:r>
              <a:rPr lang="en-US" b="0" dirty="0" err="1"/>
              <a:t>sering</a:t>
            </a:r>
            <a:r>
              <a:rPr lang="en-US" b="0" dirty="0"/>
              <a:t> </a:t>
            </a:r>
            <a:r>
              <a:rPr lang="en-US" b="0" dirty="0" err="1"/>
              <a:t>disebut</a:t>
            </a:r>
            <a:r>
              <a:rPr lang="en-US" b="0" dirty="0"/>
              <a:t> </a:t>
            </a:r>
            <a:r>
              <a:rPr lang="en-US" b="0" dirty="0" err="1"/>
              <a:t>sebagai</a:t>
            </a:r>
            <a:r>
              <a:rPr lang="en-US" b="0" dirty="0"/>
              <a:t> </a:t>
            </a:r>
            <a:r>
              <a:rPr lang="en-US" b="0" dirty="0" err="1"/>
              <a:t>batasan</a:t>
            </a:r>
            <a:r>
              <a:rPr lang="en-US" b="0" dirty="0"/>
              <a:t> </a:t>
            </a:r>
            <a:r>
              <a:rPr lang="en-US" b="0" dirty="0" err="1"/>
              <a:t>layanan</a:t>
            </a:r>
            <a:r>
              <a:rPr lang="en-US" b="0" dirty="0"/>
              <a:t> </a:t>
            </a:r>
            <a:r>
              <a:rPr lang="en-US" b="0" dirty="0" err="1"/>
              <a:t>atau</a:t>
            </a:r>
            <a:r>
              <a:rPr lang="en-US" b="0" dirty="0"/>
              <a:t> </a:t>
            </a:r>
            <a:r>
              <a:rPr lang="en-US" b="0" dirty="0" err="1"/>
              <a:t>fungsi</a:t>
            </a:r>
            <a:r>
              <a:rPr lang="en-US" b="0" dirty="0"/>
              <a:t> yang </a:t>
            </a:r>
            <a:r>
              <a:rPr lang="en-US" b="0" dirty="0" err="1"/>
              <a:t>ditawarkan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seperti</a:t>
            </a:r>
            <a:r>
              <a:rPr lang="en-US" b="0" dirty="0"/>
              <a:t> </a:t>
            </a:r>
            <a:r>
              <a:rPr lang="en-US" b="0" dirty="0" err="1"/>
              <a:t>batasan</a:t>
            </a:r>
            <a:r>
              <a:rPr lang="en-US" b="0" dirty="0"/>
              <a:t> </a:t>
            </a:r>
            <a:r>
              <a:rPr lang="en-US" b="0" dirty="0" err="1"/>
              <a:t>waktu</a:t>
            </a:r>
            <a:r>
              <a:rPr lang="en-US" b="0" dirty="0"/>
              <a:t>, </a:t>
            </a:r>
            <a:r>
              <a:rPr lang="en-US" b="0" dirty="0" err="1"/>
              <a:t>batasan</a:t>
            </a:r>
            <a:r>
              <a:rPr lang="en-US" b="0" dirty="0"/>
              <a:t> </a:t>
            </a:r>
            <a:r>
              <a:rPr lang="en-US" b="0" dirty="0" err="1"/>
              <a:t>pengembangan</a:t>
            </a:r>
            <a:r>
              <a:rPr lang="en-US" b="0" dirty="0"/>
              <a:t> proses, </a:t>
            </a:r>
            <a:r>
              <a:rPr lang="en-US" b="0" dirty="0" err="1"/>
              <a:t>standarisasi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lain </a:t>
            </a:r>
            <a:r>
              <a:rPr lang="en-US" b="0" dirty="0" err="1"/>
              <a:t>lain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1241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err="1"/>
              <a:t>Kebutuhan</a:t>
            </a:r>
            <a:r>
              <a:rPr lang="en-US" sz="3600" dirty="0"/>
              <a:t> Non-</a:t>
            </a:r>
            <a:r>
              <a:rPr lang="en-US" sz="3600" dirty="0" err="1"/>
              <a:t>Fungsional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90488" indent="0">
              <a:buNone/>
            </a:pP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Non </a:t>
            </a:r>
            <a:r>
              <a:rPr lang="en-US" dirty="0" err="1"/>
              <a:t>Fungsional</a:t>
            </a:r>
            <a:endParaRPr lang="en-US" dirty="0"/>
          </a:p>
          <a:p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dijalankan</a:t>
            </a:r>
            <a:r>
              <a:rPr lang="en-US" b="0" dirty="0"/>
              <a:t> </a:t>
            </a:r>
            <a:r>
              <a:rPr lang="en-US" b="0" dirty="0" err="1"/>
              <a:t>oleh</a:t>
            </a:r>
            <a:r>
              <a:rPr lang="en-US" b="0" dirty="0"/>
              <a:t> </a:t>
            </a:r>
            <a:r>
              <a:rPr lang="en-US" b="0" dirty="0" err="1"/>
              <a:t>beberapa</a:t>
            </a:r>
            <a:r>
              <a:rPr lang="en-US" b="0" dirty="0"/>
              <a:t> software  web browser </a:t>
            </a:r>
            <a:r>
              <a:rPr lang="en-US" b="0" dirty="0" err="1"/>
              <a:t>diantaranya</a:t>
            </a:r>
            <a:r>
              <a:rPr lang="en-US" b="0" dirty="0"/>
              <a:t> Internet Explore, Google Chrome </a:t>
            </a:r>
            <a:r>
              <a:rPr lang="en-US" b="0" dirty="0" err="1"/>
              <a:t>dan</a:t>
            </a:r>
            <a:r>
              <a:rPr lang="en-US" b="0" dirty="0"/>
              <a:t> Mozilla Firefox.</a:t>
            </a:r>
          </a:p>
          <a:p>
            <a:r>
              <a:rPr lang="en-US" b="0" dirty="0"/>
              <a:t>Proses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pengguna</a:t>
            </a:r>
            <a:r>
              <a:rPr lang="en-US" b="0" dirty="0"/>
              <a:t> </a:t>
            </a:r>
            <a:r>
              <a:rPr lang="en-US" b="0" dirty="0" err="1"/>
              <a:t>membuka</a:t>
            </a:r>
            <a:r>
              <a:rPr lang="en-US" b="0" dirty="0"/>
              <a:t> </a:t>
            </a:r>
            <a:r>
              <a:rPr lang="en-US" b="0" dirty="0" err="1"/>
              <a:t>sebuah</a:t>
            </a:r>
            <a:r>
              <a:rPr lang="en-US" b="0" dirty="0"/>
              <a:t> </a:t>
            </a:r>
            <a:r>
              <a:rPr lang="en-US" b="0" dirty="0" err="1"/>
              <a:t>artikel</a:t>
            </a:r>
            <a:r>
              <a:rPr lang="en-US" b="0" dirty="0"/>
              <a:t> / </a:t>
            </a:r>
            <a:r>
              <a:rPr lang="en-US" b="0" dirty="0" err="1"/>
              <a:t>dokumen</a:t>
            </a:r>
            <a:r>
              <a:rPr lang="en-US" b="0" dirty="0"/>
              <a:t> </a:t>
            </a:r>
            <a:r>
              <a:rPr lang="en-US" b="0" dirty="0" err="1"/>
              <a:t>untuk</a:t>
            </a:r>
            <a:r>
              <a:rPr lang="en-US" b="0" dirty="0"/>
              <a:t> </a:t>
            </a:r>
            <a:r>
              <a:rPr lang="en-US" b="0" dirty="0" err="1"/>
              <a:t>dibaca</a:t>
            </a:r>
            <a:r>
              <a:rPr lang="en-US" b="0" dirty="0"/>
              <a:t> </a:t>
            </a:r>
            <a:r>
              <a:rPr lang="en-US" b="0" dirty="0" err="1"/>
              <a:t>sampai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mengeluarkan</a:t>
            </a:r>
            <a:r>
              <a:rPr lang="en-US" b="0" dirty="0"/>
              <a:t> / </a:t>
            </a:r>
            <a:r>
              <a:rPr lang="en-US" b="0" dirty="0" err="1"/>
              <a:t>menampilkan</a:t>
            </a:r>
            <a:r>
              <a:rPr lang="en-US" b="0" dirty="0"/>
              <a:t> </a:t>
            </a:r>
            <a:r>
              <a:rPr lang="en-US" b="0" dirty="0" err="1"/>
              <a:t>artikel</a:t>
            </a:r>
            <a:r>
              <a:rPr lang="en-US" b="0" dirty="0"/>
              <a:t> </a:t>
            </a:r>
            <a:r>
              <a:rPr lang="en-US" b="0" dirty="0" err="1"/>
              <a:t>tersebut</a:t>
            </a:r>
            <a:r>
              <a:rPr lang="en-US" b="0" dirty="0"/>
              <a:t>, </a:t>
            </a:r>
            <a:r>
              <a:rPr lang="en-US" b="0" dirty="0" err="1"/>
              <a:t>berlangsung</a:t>
            </a:r>
            <a:r>
              <a:rPr lang="en-US" b="0" dirty="0"/>
              <a:t>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lebih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10 </a:t>
            </a:r>
            <a:r>
              <a:rPr lang="en-US" b="0" dirty="0" err="1"/>
              <a:t>detik</a:t>
            </a:r>
            <a:r>
              <a:rPr lang="en-US" b="0" dirty="0"/>
              <a:t>.</a:t>
            </a:r>
          </a:p>
          <a:p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dapat</a:t>
            </a:r>
            <a:r>
              <a:rPr lang="en-US" b="0" dirty="0"/>
              <a:t> </a:t>
            </a:r>
            <a:r>
              <a:rPr lang="en-US" b="0" dirty="0" err="1"/>
              <a:t>memastikan</a:t>
            </a:r>
            <a:r>
              <a:rPr lang="en-US" b="0" dirty="0"/>
              <a:t> </a:t>
            </a:r>
            <a:r>
              <a:rPr lang="en-US" b="0" dirty="0" err="1"/>
              <a:t>bahwa</a:t>
            </a:r>
            <a:r>
              <a:rPr lang="en-US" b="0" dirty="0"/>
              <a:t> data yang </a:t>
            </a:r>
            <a:r>
              <a:rPr lang="en-US" b="0" dirty="0" err="1"/>
              <a:t>digunakan</a:t>
            </a:r>
            <a:r>
              <a:rPr lang="en-US" b="0" dirty="0"/>
              <a:t> </a:t>
            </a:r>
            <a:r>
              <a:rPr lang="en-US" b="0" dirty="0" err="1"/>
              <a:t>dalam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harus</a:t>
            </a:r>
            <a:r>
              <a:rPr lang="en-US" b="0" dirty="0"/>
              <a:t> </a:t>
            </a:r>
            <a:r>
              <a:rPr lang="en-US" b="0" dirty="0" err="1"/>
              <a:t>terlindung</a:t>
            </a:r>
            <a:r>
              <a:rPr lang="en-US" b="0" dirty="0"/>
              <a:t>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akses</a:t>
            </a:r>
            <a:r>
              <a:rPr lang="en-US" b="0" dirty="0"/>
              <a:t> yang </a:t>
            </a:r>
            <a:r>
              <a:rPr lang="en-US" b="0" dirty="0" err="1"/>
              <a:t>tidak</a:t>
            </a:r>
            <a:r>
              <a:rPr lang="en-US" b="0" dirty="0"/>
              <a:t> </a:t>
            </a:r>
            <a:r>
              <a:rPr lang="en-US" b="0" dirty="0" err="1"/>
              <a:t>berwenang</a:t>
            </a:r>
            <a:r>
              <a:rPr lang="en-US" b="0" dirty="0"/>
              <a:t>.</a:t>
            </a:r>
          </a:p>
          <a:p>
            <a:r>
              <a:rPr lang="en-US" b="0" dirty="0" err="1"/>
              <a:t>Besarnya</a:t>
            </a:r>
            <a:r>
              <a:rPr lang="en-US" b="0" dirty="0"/>
              <a:t> program </a:t>
            </a:r>
            <a:r>
              <a:rPr lang="en-US" b="0" dirty="0" err="1"/>
              <a:t>dari</a:t>
            </a:r>
            <a:r>
              <a:rPr lang="en-US" b="0" dirty="0"/>
              <a:t> </a:t>
            </a:r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maksimal</a:t>
            </a:r>
            <a:r>
              <a:rPr lang="en-US" b="0" dirty="0"/>
              <a:t> </a:t>
            </a:r>
            <a:r>
              <a:rPr lang="en-US" b="0" dirty="0" err="1"/>
              <a:t>sebesar</a:t>
            </a:r>
            <a:r>
              <a:rPr lang="en-US" b="0" dirty="0"/>
              <a:t> 100 MB</a:t>
            </a:r>
          </a:p>
          <a:p>
            <a:r>
              <a:rPr lang="en-US" b="0" dirty="0" err="1"/>
              <a:t>Sistem</a:t>
            </a:r>
            <a:r>
              <a:rPr lang="en-US" b="0" dirty="0"/>
              <a:t> </a:t>
            </a:r>
            <a:r>
              <a:rPr lang="en-US" b="0" dirty="0" err="1"/>
              <a:t>memiliki</a:t>
            </a:r>
            <a:r>
              <a:rPr lang="en-US" b="0" dirty="0"/>
              <a:t> </a:t>
            </a:r>
            <a:r>
              <a:rPr lang="en-US" b="0" dirty="0" err="1"/>
              <a:t>tampilan</a:t>
            </a:r>
            <a:r>
              <a:rPr lang="en-US" b="0" dirty="0"/>
              <a:t> (</a:t>
            </a:r>
            <a:r>
              <a:rPr lang="en-US" b="0" dirty="0" err="1"/>
              <a:t>antar</a:t>
            </a:r>
            <a:r>
              <a:rPr lang="en-US" b="0" dirty="0"/>
              <a:t> </a:t>
            </a:r>
            <a:r>
              <a:rPr lang="en-US" b="0" dirty="0" err="1"/>
              <a:t>mukan</a:t>
            </a:r>
            <a:r>
              <a:rPr lang="en-US" b="0" dirty="0"/>
              <a:t>) yang </a:t>
            </a:r>
            <a:r>
              <a:rPr lang="en-US" b="0" dirty="0" err="1"/>
              <a:t>mudah</a:t>
            </a:r>
            <a:r>
              <a:rPr lang="en-US" b="0" dirty="0"/>
              <a:t> </a:t>
            </a:r>
            <a:r>
              <a:rPr lang="en-US" b="0" dirty="0" err="1"/>
              <a:t>dipahami</a:t>
            </a:r>
            <a:r>
              <a:rPr lang="en-US" b="0" dirty="0"/>
              <a:t>.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40091552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3168</TotalTime>
  <Words>626</Words>
  <Application>Microsoft Office PowerPoint</Application>
  <PresentationFormat>On-screen Show (4:3)</PresentationFormat>
  <Paragraphs>74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Adobe Caslon Pro</vt:lpstr>
      <vt:lpstr>AngsanaUPC</vt:lpstr>
      <vt:lpstr>Arial</vt:lpstr>
      <vt:lpstr>Calibri</vt:lpstr>
      <vt:lpstr>Roboto</vt:lpstr>
      <vt:lpstr>Roboto Condensed Light</vt:lpstr>
      <vt:lpstr>Roboto Light</vt:lpstr>
      <vt:lpstr>Retrospect</vt:lpstr>
      <vt:lpstr>Tahap 2:   Specify the user requirement</vt:lpstr>
      <vt:lpstr>HCD Process (ISO)</vt:lpstr>
      <vt:lpstr>Penjelasan umum</vt:lpstr>
      <vt:lpstr>Cakupan (1)</vt:lpstr>
      <vt:lpstr>Cakupan(2)</vt:lpstr>
      <vt:lpstr>Kebutuhan Fungsional</vt:lpstr>
      <vt:lpstr>Kebutuhan Fungsional</vt:lpstr>
      <vt:lpstr>Kebutuhan Non-Fungsional</vt:lpstr>
      <vt:lpstr>Kebutuhan Non-Fungsional</vt:lpstr>
      <vt:lpstr>How-to</vt:lpstr>
      <vt:lpstr>Tugas 2 - Proyek Akhir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Hani Azzahra</dc:creator>
  <cp:lastModifiedBy>hasniningayu@outlook.com</cp:lastModifiedBy>
  <cp:revision>229</cp:revision>
  <dcterms:created xsi:type="dcterms:W3CDTF">2017-02-09T02:53:07Z</dcterms:created>
  <dcterms:modified xsi:type="dcterms:W3CDTF">2025-09-23T13:22:04Z</dcterms:modified>
</cp:coreProperties>
</file>