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5" r:id="rId2"/>
  </p:sldMasterIdLst>
  <p:notesMasterIdLst>
    <p:notesMasterId r:id="rId39"/>
  </p:notesMasterIdLst>
  <p:handoutMasterIdLst>
    <p:handoutMasterId r:id="rId40"/>
  </p:handoutMasterIdLst>
  <p:sldIdLst>
    <p:sldId id="276" r:id="rId3"/>
    <p:sldId id="281" r:id="rId4"/>
    <p:sldId id="282" r:id="rId5"/>
    <p:sldId id="302" r:id="rId6"/>
    <p:sldId id="312" r:id="rId7"/>
    <p:sldId id="277" r:id="rId8"/>
    <p:sldId id="278" r:id="rId9"/>
    <p:sldId id="294" r:id="rId10"/>
    <p:sldId id="326" r:id="rId11"/>
    <p:sldId id="327" r:id="rId12"/>
    <p:sldId id="279" r:id="rId13"/>
    <p:sldId id="307" r:id="rId14"/>
    <p:sldId id="308" r:id="rId15"/>
    <p:sldId id="309" r:id="rId16"/>
    <p:sldId id="311" r:id="rId17"/>
    <p:sldId id="314" r:id="rId18"/>
    <p:sldId id="295" r:id="rId19"/>
    <p:sldId id="280" r:id="rId20"/>
    <p:sldId id="300" r:id="rId21"/>
    <p:sldId id="304" r:id="rId22"/>
    <p:sldId id="298" r:id="rId23"/>
    <p:sldId id="286" r:id="rId24"/>
    <p:sldId id="305" r:id="rId25"/>
    <p:sldId id="287" r:id="rId26"/>
    <p:sldId id="301" r:id="rId27"/>
    <p:sldId id="299" r:id="rId28"/>
    <p:sldId id="313" r:id="rId29"/>
    <p:sldId id="316" r:id="rId30"/>
    <p:sldId id="317" r:id="rId31"/>
    <p:sldId id="318" r:id="rId32"/>
    <p:sldId id="319" r:id="rId33"/>
    <p:sldId id="320" r:id="rId34"/>
    <p:sldId id="321" r:id="rId35"/>
    <p:sldId id="322" r:id="rId36"/>
    <p:sldId id="324" r:id="rId37"/>
    <p:sldId id="325" r:id="rId38"/>
  </p:sldIdLst>
  <p:sldSz cx="9144000" cy="6858000" type="screen4x3"/>
  <p:notesSz cx="7099300" cy="10234613"/>
  <p:defaultTextStyle>
    <a:defPPr>
      <a:defRPr lang="en-GB"/>
    </a:defPPr>
    <a:lvl1pPr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ahom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CF3F"/>
    <a:srgbClr val="FFFF00"/>
    <a:srgbClr val="05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4" autoAdjust="0"/>
    <p:restoredTop sz="87993" autoAdjust="0"/>
  </p:normalViewPr>
  <p:slideViewPr>
    <p:cSldViewPr>
      <p:cViewPr varScale="1">
        <p:scale>
          <a:sx n="74" d="100"/>
          <a:sy n="74"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736" y="-112"/>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lvl1pPr defTabSz="949325">
              <a:defRPr sz="1200">
                <a:latin typeface="Arial" charset="0"/>
                <a:ea typeface="+mn-ea"/>
              </a:defRPr>
            </a:lvl1pPr>
          </a:lstStyle>
          <a:p>
            <a:pPr>
              <a:defRPr/>
            </a:pPr>
            <a:endParaRPr lang="nl-NL"/>
          </a:p>
        </p:txBody>
      </p:sp>
      <p:sp>
        <p:nvSpPr>
          <p:cNvPr id="552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lvl1pPr algn="r" defTabSz="949325">
              <a:defRPr sz="1200">
                <a:latin typeface="Arial" charset="0"/>
                <a:ea typeface="+mn-ea"/>
              </a:defRPr>
            </a:lvl1pPr>
          </a:lstStyle>
          <a:p>
            <a:pPr>
              <a:defRPr/>
            </a:pPr>
            <a:endParaRPr lang="nl-NL"/>
          </a:p>
        </p:txBody>
      </p:sp>
      <p:sp>
        <p:nvSpPr>
          <p:cNvPr id="553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4949" tIns="47475" rIns="94949" bIns="47475" numCol="1" anchor="b" anchorCtr="0" compatLnSpc="1">
            <a:prstTxWarp prst="textNoShape">
              <a:avLst/>
            </a:prstTxWarp>
          </a:bodyPr>
          <a:lstStyle>
            <a:lvl1pPr defTabSz="949325">
              <a:defRPr sz="1200">
                <a:latin typeface="Arial" charset="0"/>
                <a:ea typeface="+mn-ea"/>
              </a:defRPr>
            </a:lvl1pPr>
          </a:lstStyle>
          <a:p>
            <a:pPr>
              <a:defRPr/>
            </a:pPr>
            <a:endParaRPr lang="nl-NL"/>
          </a:p>
        </p:txBody>
      </p:sp>
      <p:sp>
        <p:nvSpPr>
          <p:cNvPr id="553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4949" tIns="47475" rIns="94949" bIns="47475" numCol="1" anchor="b" anchorCtr="0" compatLnSpc="1">
            <a:prstTxWarp prst="textNoShape">
              <a:avLst/>
            </a:prstTxWarp>
          </a:bodyPr>
          <a:lstStyle>
            <a:lvl1pPr algn="r" defTabSz="949325">
              <a:defRPr sz="1200">
                <a:latin typeface="Arial" panose="020B0604020202020204" pitchFamily="34" charset="0"/>
                <a:ea typeface="ＭＳ Ｐゴシック" panose="020B0600070205080204" pitchFamily="34" charset="-128"/>
              </a:defRPr>
            </a:lvl1pPr>
          </a:lstStyle>
          <a:p>
            <a:pPr>
              <a:defRPr/>
            </a:pPr>
            <a:fld id="{9223DDD6-4551-4BBC-97FD-95F0A6ED8697}" type="slidenum">
              <a:rPr lang="nl-NL" altLang="en-US"/>
              <a:pPr>
                <a:defRPr/>
              </a:pPr>
              <a:t>‹#›</a:t>
            </a:fld>
            <a:endParaRPr lang="nl-NL" altLang="en-US"/>
          </a:p>
        </p:txBody>
      </p:sp>
    </p:spTree>
    <p:extLst>
      <p:ext uri="{BB962C8B-B14F-4D97-AF65-F5344CB8AC3E}">
        <p14:creationId xmlns:p14="http://schemas.microsoft.com/office/powerpoint/2010/main" val="19543812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lvl1pPr defTabSz="949325">
              <a:defRPr sz="1200">
                <a:latin typeface="Arial" charset="0"/>
                <a:ea typeface="+mn-ea"/>
              </a:defRPr>
            </a:lvl1pPr>
          </a:lstStyle>
          <a:p>
            <a:pPr>
              <a:defRPr/>
            </a:pPr>
            <a:endParaRPr lang="nl-NL"/>
          </a:p>
        </p:txBody>
      </p:sp>
      <p:sp>
        <p:nvSpPr>
          <p:cNvPr id="1126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lvl1pPr algn="r" defTabSz="949325">
              <a:defRPr sz="1200">
                <a:latin typeface="Arial" charset="0"/>
                <a:ea typeface="+mn-ea"/>
              </a:defRPr>
            </a:lvl1pPr>
          </a:lstStyle>
          <a:p>
            <a:pPr>
              <a:defRPr/>
            </a:pPr>
            <a:endParaRPr lang="nl-NL"/>
          </a:p>
        </p:txBody>
      </p:sp>
      <p:sp>
        <p:nvSpPr>
          <p:cNvPr id="6148" name="Rectangle 4"/>
          <p:cNvSpPr>
            <a:spLocks noChangeArrowheads="1" noTextEdit="1"/>
          </p:cNvSpPr>
          <p:nvPr>
            <p:ph type="sldImg" idx="2"/>
          </p:nvPr>
        </p:nvSpPr>
        <p:spPr bwMode="auto">
          <a:xfrm>
            <a:off x="990600" y="765175"/>
            <a:ext cx="5119688" cy="3840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46150" y="4860925"/>
            <a:ext cx="5207000" cy="4608513"/>
          </a:xfrm>
          <a:prstGeom prst="rect">
            <a:avLst/>
          </a:prstGeom>
          <a:noFill/>
          <a:ln w="9525">
            <a:noFill/>
            <a:miter lim="800000"/>
            <a:headEnd/>
            <a:tailEnd/>
          </a:ln>
          <a:effectLst/>
        </p:spPr>
        <p:txBody>
          <a:bodyPr vert="horz" wrap="square" lIns="94949" tIns="47475" rIns="94949" bIns="4747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27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4949" tIns="47475" rIns="94949" bIns="47475" numCol="1" anchor="b" anchorCtr="0" compatLnSpc="1">
            <a:prstTxWarp prst="textNoShape">
              <a:avLst/>
            </a:prstTxWarp>
          </a:bodyPr>
          <a:lstStyle>
            <a:lvl1pPr defTabSz="949325">
              <a:defRPr sz="1200">
                <a:latin typeface="Arial" charset="0"/>
                <a:ea typeface="+mn-ea"/>
              </a:defRPr>
            </a:lvl1pPr>
          </a:lstStyle>
          <a:p>
            <a:pPr>
              <a:defRPr/>
            </a:pPr>
            <a:endParaRPr lang="nl-NL"/>
          </a:p>
        </p:txBody>
      </p:sp>
      <p:sp>
        <p:nvSpPr>
          <p:cNvPr id="1127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4949" tIns="47475" rIns="94949" bIns="47475" numCol="1" anchor="b" anchorCtr="0" compatLnSpc="1">
            <a:prstTxWarp prst="textNoShape">
              <a:avLst/>
            </a:prstTxWarp>
          </a:bodyPr>
          <a:lstStyle>
            <a:lvl1pPr algn="r" defTabSz="949325">
              <a:defRPr sz="1200">
                <a:latin typeface="Arial" panose="020B0604020202020204" pitchFamily="34" charset="0"/>
                <a:ea typeface="ＭＳ Ｐゴシック" panose="020B0600070205080204" pitchFamily="34" charset="-128"/>
              </a:defRPr>
            </a:lvl1pPr>
          </a:lstStyle>
          <a:p>
            <a:pPr>
              <a:defRPr/>
            </a:pPr>
            <a:fld id="{F01EEE07-DF21-4EBF-822A-CE3EDA3C3D24}" type="slidenum">
              <a:rPr lang="nl-NL" altLang="en-US"/>
              <a:pPr>
                <a:defRPr/>
              </a:pPr>
              <a:t>‹#›</a:t>
            </a:fld>
            <a:endParaRPr lang="nl-NL" altLang="en-US"/>
          </a:p>
        </p:txBody>
      </p:sp>
    </p:spTree>
    <p:extLst>
      <p:ext uri="{BB962C8B-B14F-4D97-AF65-F5344CB8AC3E}">
        <p14:creationId xmlns:p14="http://schemas.microsoft.com/office/powerpoint/2010/main" val="360562517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E167FED-8BE9-4829-AF8C-37B76C3CB49B}" type="slidenum">
              <a:rPr lang="nl-NL" altLang="en-US" sz="1200" smtClean="0">
                <a:latin typeface="Arial" panose="020B0604020202020204" pitchFamily="34" charset="0"/>
              </a:rPr>
              <a:pPr/>
              <a:t>1</a:t>
            </a:fld>
            <a:endParaRPr lang="nl-NL" altLang="en-US" sz="1200" smtClean="0">
              <a:latin typeface="Arial" panose="020B0604020202020204" pitchFamily="34" charset="0"/>
            </a:endParaRPr>
          </a:p>
        </p:txBody>
      </p:sp>
      <p:sp>
        <p:nvSpPr>
          <p:cNvPr id="9219" name="Rectangle 2"/>
          <p:cNvSpPr>
            <a:spLocks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12921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50179"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91CED626-C2D2-4005-AA18-A52DBA5A97D1}" type="slidenum">
              <a:rPr lang="en-US" altLang="en-US" sz="1200" smtClean="0">
                <a:latin typeface="Arial" panose="020B0604020202020204" pitchFamily="34" charset="0"/>
              </a:rPr>
              <a:pPr/>
              <a:t>32</a:t>
            </a:fld>
            <a:endParaRPr lang="en-US" altLang="en-US" sz="1200" smtClean="0">
              <a:latin typeface="Arial" panose="020B0604020202020204" pitchFamily="34" charset="0"/>
            </a:endParaRPr>
          </a:p>
        </p:txBody>
      </p:sp>
      <p:sp>
        <p:nvSpPr>
          <p:cNvPr id="50180" name="Rectangle 2"/>
          <p:cNvSpPr>
            <a:spLocks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7343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52227"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084733F-18B2-407F-A41B-084017037FCA}" type="slidenum">
              <a:rPr lang="en-US" altLang="en-US" sz="1200" smtClean="0">
                <a:latin typeface="Arial" panose="020B0604020202020204" pitchFamily="34" charset="0"/>
              </a:rPr>
              <a:pPr/>
              <a:t>33</a:t>
            </a:fld>
            <a:endParaRPr lang="en-US" altLang="en-US" sz="1200" smtClean="0">
              <a:latin typeface="Arial" panose="020B0604020202020204" pitchFamily="34" charset="0"/>
            </a:endParaRPr>
          </a:p>
        </p:txBody>
      </p:sp>
      <p:sp>
        <p:nvSpPr>
          <p:cNvPr id="52228" name="Rectangle 2"/>
          <p:cNvSpPr>
            <a:spLocks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57042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54275"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043FFB95-0C9F-4DAC-B86B-5B031B4A374C}" type="slidenum">
              <a:rPr lang="en-US" altLang="en-US" sz="1200" smtClean="0">
                <a:latin typeface="Arial" panose="020B0604020202020204" pitchFamily="34" charset="0"/>
              </a:rPr>
              <a:pPr/>
              <a:t>34</a:t>
            </a:fld>
            <a:endParaRPr lang="en-US" altLang="en-US" sz="1200" smtClean="0">
              <a:latin typeface="Arial" panose="020B0604020202020204" pitchFamily="34" charset="0"/>
            </a:endParaRPr>
          </a:p>
        </p:txBody>
      </p:sp>
      <p:sp>
        <p:nvSpPr>
          <p:cNvPr id="54276" name="Rectangle 2"/>
          <p:cNvSpPr>
            <a:spLocks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91869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56323"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16BAC282-ED0E-4DEE-BEE6-D3042370C480}" type="slidenum">
              <a:rPr lang="en-US" altLang="en-US" sz="1200" smtClean="0">
                <a:latin typeface="Arial" panose="020B0604020202020204" pitchFamily="34" charset="0"/>
              </a:rPr>
              <a:pPr/>
              <a:t>35</a:t>
            </a:fld>
            <a:endParaRPr lang="en-US" altLang="en-US" sz="1200" smtClean="0">
              <a:latin typeface="Arial" panose="020B0604020202020204" pitchFamily="34" charset="0"/>
            </a:endParaRPr>
          </a:p>
        </p:txBody>
      </p:sp>
      <p:sp>
        <p:nvSpPr>
          <p:cNvPr id="56324" name="Rectangle 2"/>
          <p:cNvSpPr>
            <a:spLocks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7731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58371"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EB67BB4B-702F-4715-A75C-EA6DEBF27AF3}" type="slidenum">
              <a:rPr lang="en-US" altLang="en-US" sz="1200" smtClean="0">
                <a:latin typeface="Arial" panose="020B0604020202020204" pitchFamily="34" charset="0"/>
              </a:rPr>
              <a:pPr/>
              <a:t>36</a:t>
            </a:fld>
            <a:endParaRPr lang="en-US" altLang="en-US" sz="1200" smtClean="0">
              <a:latin typeface="Arial" panose="020B0604020202020204" pitchFamily="34" charset="0"/>
            </a:endParaRPr>
          </a:p>
        </p:txBody>
      </p:sp>
      <p:sp>
        <p:nvSpPr>
          <p:cNvPr id="58372" name="Rectangle 2"/>
          <p:cNvSpPr>
            <a:spLocks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1938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3789A4C3-EA6A-44B5-B11E-70BDF9847716}" type="slidenum">
              <a:rPr lang="nl-NL" altLang="en-US" sz="1200" smtClean="0">
                <a:latin typeface="Arial" panose="020B0604020202020204" pitchFamily="34" charset="0"/>
              </a:rPr>
              <a:pPr/>
              <a:t>2</a:t>
            </a:fld>
            <a:endParaRPr lang="nl-NL" altLang="en-US" sz="1200" smtClean="0">
              <a:latin typeface="Arial" panose="020B0604020202020204" pitchFamily="34" charset="0"/>
            </a:endParaRPr>
          </a:p>
        </p:txBody>
      </p:sp>
    </p:spTree>
    <p:extLst>
      <p:ext uri="{BB962C8B-B14F-4D97-AF65-F5344CB8AC3E}">
        <p14:creationId xmlns:p14="http://schemas.microsoft.com/office/powerpoint/2010/main" val="868788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19459"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5CBF534-4912-41D0-9E89-EC81EE9726F3}" type="slidenum">
              <a:rPr lang="en-US" altLang="en-US" sz="1200" smtClean="0">
                <a:latin typeface="Arial" panose="020B0604020202020204" pitchFamily="34" charset="0"/>
              </a:rPr>
              <a:pPr/>
              <a:t>9</a:t>
            </a:fld>
            <a:endParaRPr lang="en-US" altLang="en-US" sz="1200" smtClean="0">
              <a:latin typeface="Arial" panose="020B0604020202020204" pitchFamily="34" charset="0"/>
            </a:endParaRPr>
          </a:p>
        </p:txBody>
      </p:sp>
      <p:sp>
        <p:nvSpPr>
          <p:cNvPr id="19460" name="Rectangle 2"/>
          <p:cNvSpPr>
            <a:spLocks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0175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21507"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F541D8B1-AF71-4252-8143-91B6D87B07D9}" type="slidenum">
              <a:rPr lang="en-US" altLang="en-US" sz="1200" smtClean="0">
                <a:latin typeface="Arial" panose="020B0604020202020204" pitchFamily="34" charset="0"/>
              </a:rPr>
              <a:pPr/>
              <a:t>10</a:t>
            </a:fld>
            <a:endParaRPr lang="en-US" altLang="en-US" sz="1200" smtClean="0">
              <a:latin typeface="Arial" panose="020B0604020202020204" pitchFamily="34" charset="0"/>
            </a:endParaRPr>
          </a:p>
        </p:txBody>
      </p:sp>
      <p:sp>
        <p:nvSpPr>
          <p:cNvPr id="21508" name="Rectangle 2"/>
          <p:cNvSpPr>
            <a:spLocks noChangeArrowheads="1" noTextEdit="1"/>
          </p:cNvSpPr>
          <p:nvPr>
            <p:ph type="sldImg"/>
          </p:nvPr>
        </p:nvSpPr>
        <p:spPr>
          <a:ln/>
        </p:spPr>
      </p:sp>
      <p:sp>
        <p:nvSpPr>
          <p:cNvPr id="21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82023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31775" indent="-231775" eaLnBrk="1" hangingPunct="1">
              <a:defRPr/>
            </a:pPr>
            <a:r>
              <a:rPr lang="en-US" dirty="0" smtClean="0">
                <a:ea typeface="ＭＳ Ｐゴシック" charset="-128"/>
              </a:rPr>
              <a:t>The </a:t>
            </a:r>
            <a:r>
              <a:rPr lang="en-US" dirty="0" err="1" smtClean="0">
                <a:ea typeface="ＭＳ Ｐゴシック" charset="-128"/>
              </a:rPr>
              <a:t>Ariane</a:t>
            </a:r>
            <a:r>
              <a:rPr lang="en-US" dirty="0" smtClean="0">
                <a:ea typeface="ＭＳ Ｐゴシック" charset="-128"/>
              </a:rPr>
              <a:t> 5 software </a:t>
            </a:r>
            <a:r>
              <a:rPr lang="en-US" dirty="0" smtClean="0">
                <a:solidFill>
                  <a:srgbClr val="FF0000"/>
                </a:solidFill>
                <a:ea typeface="ＭＳ Ｐゴシック" charset="-128"/>
              </a:rPr>
              <a:t>reused the specifications from the </a:t>
            </a:r>
            <a:r>
              <a:rPr lang="en-US" dirty="0" err="1" smtClean="0">
                <a:solidFill>
                  <a:srgbClr val="FF0000"/>
                </a:solidFill>
                <a:ea typeface="ＭＳ Ｐゴシック" charset="-128"/>
              </a:rPr>
              <a:t>Ariane</a:t>
            </a:r>
            <a:r>
              <a:rPr lang="en-US" dirty="0" smtClean="0">
                <a:solidFill>
                  <a:srgbClr val="FF0000"/>
                </a:solidFill>
                <a:ea typeface="ＭＳ Ｐゴシック" charset="-128"/>
              </a:rPr>
              <a:t> 4</a:t>
            </a:r>
            <a:r>
              <a:rPr lang="en-US" dirty="0" smtClean="0">
                <a:ea typeface="ＭＳ Ｐゴシック" charset="-128"/>
              </a:rPr>
              <a:t>, but the </a:t>
            </a:r>
            <a:r>
              <a:rPr lang="en-US" dirty="0" err="1" smtClean="0">
                <a:ea typeface="ＭＳ Ｐゴシック" charset="-128"/>
              </a:rPr>
              <a:t>Ariane</a:t>
            </a:r>
            <a:r>
              <a:rPr lang="en-US" dirty="0" smtClean="0">
                <a:ea typeface="ＭＳ Ｐゴシック" charset="-128"/>
              </a:rPr>
              <a:t> 5's flight path was considerably different and beyond the range for which the reused code had been designed. Specifically, the </a:t>
            </a:r>
            <a:r>
              <a:rPr lang="en-US" dirty="0" err="1" smtClean="0">
                <a:ea typeface="ＭＳ Ｐゴシック" charset="-128"/>
              </a:rPr>
              <a:t>Ariane</a:t>
            </a:r>
            <a:r>
              <a:rPr lang="en-US" dirty="0" smtClean="0">
                <a:ea typeface="ＭＳ Ｐゴシック" charset="-128"/>
              </a:rPr>
              <a:t> 5's greater acceleration caused the back-up and primary inertial guidance computers to crash, after which the launcher's nozzles were directed by spurious data. </a:t>
            </a:r>
            <a:r>
              <a:rPr lang="en-US" dirty="0" smtClean="0">
                <a:solidFill>
                  <a:srgbClr val="FF0000"/>
                </a:solidFill>
                <a:ea typeface="ＭＳ Ｐゴシック" charset="-128"/>
              </a:rPr>
              <a:t>Pre-flight tests had never been performed on the re-alignment code under simulated </a:t>
            </a:r>
            <a:r>
              <a:rPr lang="en-US" dirty="0" err="1" smtClean="0">
                <a:solidFill>
                  <a:srgbClr val="FF0000"/>
                </a:solidFill>
                <a:ea typeface="ＭＳ Ｐゴシック" charset="-128"/>
              </a:rPr>
              <a:t>Ariane</a:t>
            </a:r>
            <a:r>
              <a:rPr lang="en-US" dirty="0" smtClean="0">
                <a:solidFill>
                  <a:srgbClr val="FF0000"/>
                </a:solidFill>
                <a:ea typeface="ＭＳ Ｐゴシック" charset="-128"/>
              </a:rPr>
              <a:t> 5 flight conditions</a:t>
            </a:r>
            <a:r>
              <a:rPr lang="en-US" dirty="0" smtClean="0">
                <a:ea typeface="ＭＳ Ｐゴシック" charset="-128"/>
              </a:rPr>
              <a:t>, so the error was not discovered before launch.</a:t>
            </a:r>
          </a:p>
          <a:p>
            <a:pPr marL="231775" indent="-231775" eaLnBrk="1" hangingPunct="1">
              <a:defRPr/>
            </a:pPr>
            <a:r>
              <a:rPr lang="en-US" dirty="0" smtClean="0">
                <a:ea typeface="ＭＳ Ｐゴシック" charset="-128"/>
              </a:rPr>
              <a:t>Because of the different flight path, a data conversion from a 64-bit floating point to 16-bit signed integer caused a hardware exception (more specifically, an arithmetic overflow, as </a:t>
            </a:r>
            <a:r>
              <a:rPr lang="en-US" dirty="0" smtClean="0">
                <a:solidFill>
                  <a:srgbClr val="FF0000"/>
                </a:solidFill>
                <a:ea typeface="ＭＳ Ｐゴシック" charset="-128"/>
              </a:rPr>
              <a:t>the floating point number had a value too large to be represented by a 16-bit signed integer</a:t>
            </a:r>
            <a:r>
              <a:rPr lang="en-US" dirty="0" smtClean="0">
                <a:ea typeface="ＭＳ Ｐゴシック" charset="-128"/>
              </a:rPr>
              <a:t>). Efficiency considerations had led to the </a:t>
            </a:r>
            <a:r>
              <a:rPr lang="en-US" dirty="0" smtClean="0">
                <a:solidFill>
                  <a:srgbClr val="FF0000"/>
                </a:solidFill>
                <a:ea typeface="ＭＳ Ｐゴシック" charset="-128"/>
              </a:rPr>
              <a:t>disabling of the exception handler for this error</a:t>
            </a:r>
            <a:r>
              <a:rPr lang="en-US" dirty="0" smtClean="0">
                <a:ea typeface="ＭＳ Ｐゴシック" charset="-128"/>
              </a:rPr>
              <a:t>. This led to a cascade of problems, culminating in destruction of the entire flight.</a:t>
            </a:r>
          </a:p>
          <a:p>
            <a:pPr>
              <a:defRPr/>
            </a:pPr>
            <a:endParaRPr lang="en-US" dirty="0">
              <a:ea typeface="ＭＳ Ｐゴシック" charset="-128"/>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299A8B39-A847-4736-B731-C7E11E41301D}" type="slidenum">
              <a:rPr lang="nl-NL" altLang="en-US" sz="1200" smtClean="0">
                <a:latin typeface="Arial" panose="020B0604020202020204" pitchFamily="34" charset="0"/>
              </a:rPr>
              <a:pPr/>
              <a:t>15</a:t>
            </a:fld>
            <a:endParaRPr lang="nl-NL" altLang="en-US" sz="1200" smtClean="0">
              <a:latin typeface="Arial" panose="020B0604020202020204" pitchFamily="34" charset="0"/>
            </a:endParaRPr>
          </a:p>
        </p:txBody>
      </p:sp>
    </p:spTree>
    <p:extLst>
      <p:ext uri="{BB962C8B-B14F-4D97-AF65-F5344CB8AC3E}">
        <p14:creationId xmlns:p14="http://schemas.microsoft.com/office/powerpoint/2010/main" val="406148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41987"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0CFD8C80-5D49-4EC1-AF88-7A5054F1A125}" type="slidenum">
              <a:rPr lang="en-US" altLang="en-US" sz="1200" smtClean="0">
                <a:latin typeface="Arial" panose="020B0604020202020204" pitchFamily="34" charset="0"/>
              </a:rPr>
              <a:pPr/>
              <a:t>28</a:t>
            </a:fld>
            <a:endParaRPr lang="en-US" altLang="en-US" sz="1200" smtClean="0">
              <a:latin typeface="Arial" panose="020B0604020202020204" pitchFamily="34" charset="0"/>
            </a:endParaRPr>
          </a:p>
        </p:txBody>
      </p:sp>
      <p:sp>
        <p:nvSpPr>
          <p:cNvPr id="41988" name="Rectangle 2"/>
          <p:cNvSpPr>
            <a:spLocks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7226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44035"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2B36BC45-D3A0-428E-894F-7E95FA6B8E39}" type="slidenum">
              <a:rPr lang="en-US" altLang="en-US" sz="1200" smtClean="0">
                <a:latin typeface="Arial" panose="020B0604020202020204" pitchFamily="34" charset="0"/>
              </a:rPr>
              <a:pPr/>
              <a:t>29</a:t>
            </a:fld>
            <a:endParaRPr lang="en-US" altLang="en-US" sz="1200" smtClean="0">
              <a:latin typeface="Arial" panose="020B0604020202020204" pitchFamily="34" charset="0"/>
            </a:endParaRPr>
          </a:p>
        </p:txBody>
      </p:sp>
      <p:sp>
        <p:nvSpPr>
          <p:cNvPr id="44036" name="Rectangle 2"/>
          <p:cNvSpPr>
            <a:spLocks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31078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46083"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2A0EE9B1-0F0D-4777-A8B6-B43CBBC67626}" type="slidenum">
              <a:rPr lang="en-US" altLang="en-US" sz="1200" smtClean="0">
                <a:latin typeface="Arial" panose="020B0604020202020204" pitchFamily="34" charset="0"/>
              </a:rPr>
              <a:pPr/>
              <a:t>30</a:t>
            </a:fld>
            <a:endParaRPr lang="en-US" altLang="en-US" sz="1200" smtClean="0">
              <a:latin typeface="Arial" panose="020B0604020202020204" pitchFamily="34" charset="0"/>
            </a:endParaRPr>
          </a:p>
        </p:txBody>
      </p:sp>
      <p:sp>
        <p:nvSpPr>
          <p:cNvPr id="46084" name="Rectangle 2"/>
          <p:cNvSpPr>
            <a:spLocks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64393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ltLang="en-US"/>
              <a:t>Handouts</a:t>
            </a:r>
          </a:p>
        </p:txBody>
      </p:sp>
      <p:sp>
        <p:nvSpPr>
          <p:cNvPr id="48131"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MS PGothic" panose="020B0600070205080204" pitchFamily="34" charset="-128"/>
              </a:defRPr>
            </a:lvl1pPr>
            <a:lvl2pPr marL="742950" indent="-285750" defTabSz="949325">
              <a:defRPr sz="2400">
                <a:solidFill>
                  <a:schemeClr val="tx1"/>
                </a:solidFill>
                <a:latin typeface="Tahoma" panose="020B0604030504040204" pitchFamily="34" charset="0"/>
                <a:ea typeface="MS PGothic" panose="020B0600070205080204" pitchFamily="34" charset="-128"/>
              </a:defRPr>
            </a:lvl2pPr>
            <a:lvl3pPr marL="1143000" indent="-228600" defTabSz="949325">
              <a:defRPr sz="2400">
                <a:solidFill>
                  <a:schemeClr val="tx1"/>
                </a:solidFill>
                <a:latin typeface="Tahoma" panose="020B0604030504040204" pitchFamily="34" charset="0"/>
                <a:ea typeface="MS PGothic" panose="020B0600070205080204" pitchFamily="34" charset="-128"/>
              </a:defRPr>
            </a:lvl3pPr>
            <a:lvl4pPr marL="1600200" indent="-228600" defTabSz="949325">
              <a:defRPr sz="2400">
                <a:solidFill>
                  <a:schemeClr val="tx1"/>
                </a:solidFill>
                <a:latin typeface="Tahoma" panose="020B0604030504040204" pitchFamily="34" charset="0"/>
                <a:ea typeface="MS PGothic" panose="020B0600070205080204" pitchFamily="34" charset="-128"/>
              </a:defRPr>
            </a:lvl4pPr>
            <a:lvl5pPr marL="2057400" indent="-228600" defTabSz="949325">
              <a:defRPr sz="2400">
                <a:solidFill>
                  <a:schemeClr val="tx1"/>
                </a:solidFill>
                <a:latin typeface="Tahoma" panose="020B0604030504040204" pitchFamily="34" charset="0"/>
                <a:ea typeface="MS PGothic"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B8949182-F9F9-4FDD-8EE1-0139C31DDF45}" type="slidenum">
              <a:rPr lang="en-US" altLang="en-US" sz="1200" smtClean="0">
                <a:latin typeface="Arial" panose="020B0604020202020204" pitchFamily="34" charset="0"/>
              </a:rPr>
              <a:pPr/>
              <a:t>31</a:t>
            </a:fld>
            <a:endParaRPr lang="en-US" altLang="en-US" sz="1200" smtClean="0">
              <a:latin typeface="Arial" panose="020B0604020202020204" pitchFamily="34" charset="0"/>
            </a:endParaRPr>
          </a:p>
        </p:txBody>
      </p:sp>
      <p:sp>
        <p:nvSpPr>
          <p:cNvPr id="48132" name="Rectangle 2"/>
          <p:cNvSpPr>
            <a:spLocks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8246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5867400"/>
            <a:ext cx="91440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defRPr/>
            </a:pPr>
            <a:endParaRPr lang="en-US" altLang="en-US" smtClean="0"/>
          </a:p>
        </p:txBody>
      </p:sp>
      <p:sp>
        <p:nvSpPr>
          <p:cNvPr id="5" name="Rectangle 4"/>
          <p:cNvSpPr>
            <a:spLocks noChangeArrowheads="1"/>
          </p:cNvSpPr>
          <p:nvPr/>
        </p:nvSpPr>
        <p:spPr bwMode="ltGray">
          <a:xfrm>
            <a:off x="0" y="5562600"/>
            <a:ext cx="9144000" cy="287338"/>
          </a:xfrm>
          <a:prstGeom prst="rect">
            <a:avLst/>
          </a:prstGeom>
          <a:solidFill>
            <a:srgbClr val="ACCF3F"/>
          </a:solidFill>
          <a:ln w="9525">
            <a:solidFill>
              <a:srgbClr val="0099CC"/>
            </a:solidFill>
            <a:miter lim="800000"/>
            <a:headEnd/>
            <a:tailEnd/>
          </a:ln>
        </p:spPr>
        <p:txBody>
          <a:bodyPr wrap="none"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ctr">
              <a:defRPr/>
            </a:pPr>
            <a:endParaRPr lang="nl-NL" altLang="en-US" smtClean="0">
              <a:solidFill>
                <a:srgbClr val="808080"/>
              </a:solidFill>
              <a:latin typeface="Times" panose="02020603050405020304" pitchFamily="18" charset="0"/>
            </a:endParaRPr>
          </a:p>
        </p:txBody>
      </p:sp>
      <p:sp>
        <p:nvSpPr>
          <p:cNvPr id="117763" name="Rectangle 3"/>
          <p:cNvSpPr>
            <a:spLocks noGrp="1" noChangeArrowheads="1"/>
          </p:cNvSpPr>
          <p:nvPr>
            <p:ph type="ctrTitle" sz="quarter"/>
          </p:nvPr>
        </p:nvSpPr>
        <p:spPr>
          <a:xfrm>
            <a:off x="762001" y="381000"/>
            <a:ext cx="7734300" cy="685800"/>
          </a:xfrm>
        </p:spPr>
        <p:txBody>
          <a:bodyPr tIns="0" bIns="0"/>
          <a:lstStyle>
            <a:lvl1pPr>
              <a:defRPr/>
            </a:lvl1pPr>
          </a:lstStyle>
          <a:p>
            <a:r>
              <a:rPr lang="en-US" dirty="0"/>
              <a:t>Click to edit Master title style</a:t>
            </a:r>
          </a:p>
        </p:txBody>
      </p:sp>
      <p:sp>
        <p:nvSpPr>
          <p:cNvPr id="117764" name="Rectangle 4"/>
          <p:cNvSpPr>
            <a:spLocks noGrp="1" noChangeArrowheads="1"/>
          </p:cNvSpPr>
          <p:nvPr>
            <p:ph type="subTitle" sz="quarter" idx="1"/>
          </p:nvPr>
        </p:nvSpPr>
        <p:spPr>
          <a:xfrm>
            <a:off x="762000" y="1600200"/>
            <a:ext cx="7734300" cy="609600"/>
          </a:xfrm>
        </p:spPr>
        <p:txBody>
          <a:bodyPr tIns="0" bIns="0"/>
          <a:lstStyle>
            <a:lvl1pPr marL="0" indent="0">
              <a:buFontTx/>
              <a:buNone/>
              <a:defRPr sz="2400" b="0"/>
            </a:lvl1pPr>
          </a:lstStyle>
          <a:p>
            <a:r>
              <a:rPr lang="en-US" dirty="0"/>
              <a:t>Click to edit Master subtitle style</a:t>
            </a:r>
          </a:p>
        </p:txBody>
      </p:sp>
      <p:sp>
        <p:nvSpPr>
          <p:cNvPr id="6" name="Rectangle 2"/>
          <p:cNvSpPr>
            <a:spLocks noGrp="1" noChangeArrowheads="1"/>
          </p:cNvSpPr>
          <p:nvPr>
            <p:ph type="dt" sz="half" idx="10"/>
          </p:nvPr>
        </p:nvSpPr>
        <p:spPr bwMode="auto">
          <a:xfrm>
            <a:off x="752475" y="5194300"/>
            <a:ext cx="7924800" cy="381000"/>
          </a:xfrm>
        </p:spPr>
        <p:txBody>
          <a:bodyPr/>
          <a:lstStyle>
            <a:lvl1pPr>
              <a:defRPr sz="1200" b="1"/>
            </a:lvl1pPr>
          </a:lstStyle>
          <a:p>
            <a:pPr>
              <a:defRPr/>
            </a:pPr>
            <a:fld id="{2CA9977B-77F2-4411-B5F0-390470432705}" type="datetime1">
              <a:rPr lang="en-US"/>
              <a:pPr>
                <a:defRPr/>
              </a:pPr>
              <a:t>4/10/2018</a:t>
            </a:fld>
            <a:endParaRPr lang="en-US"/>
          </a:p>
        </p:txBody>
      </p:sp>
      <p:sp>
        <p:nvSpPr>
          <p:cNvPr id="7" name="Rectangle 6"/>
          <p:cNvSpPr>
            <a:spLocks noGrp="1" noChangeArrowheads="1"/>
          </p:cNvSpPr>
          <p:nvPr>
            <p:ph type="sldNum" sz="quarter" idx="11"/>
          </p:nvPr>
        </p:nvSpPr>
        <p:spPr>
          <a:xfrm>
            <a:off x="6477000" y="5621338"/>
            <a:ext cx="1905000" cy="228600"/>
          </a:xfrm>
        </p:spPr>
        <p:txBody>
          <a:bodyPr/>
          <a:lstStyle>
            <a:lvl1pPr>
              <a:defRPr/>
            </a:lvl1pPr>
          </a:lstStyle>
          <a:p>
            <a:pPr>
              <a:defRPr/>
            </a:pPr>
            <a:fld id="{A35547B7-58D3-4939-A056-A86956835978}" type="slidenum">
              <a:rPr lang="en-US" altLang="en-US"/>
              <a:pPr>
                <a:defRPr/>
              </a:pPr>
              <a:t>‹#›</a:t>
            </a:fld>
            <a:endParaRPr lang="en-US" altLang="en-US"/>
          </a:p>
        </p:txBody>
      </p:sp>
    </p:spTree>
    <p:extLst>
      <p:ext uri="{BB962C8B-B14F-4D97-AF65-F5344CB8AC3E}">
        <p14:creationId xmlns:p14="http://schemas.microsoft.com/office/powerpoint/2010/main" val="419237854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1"/>
            <a:ext cx="7772400" cy="1362075"/>
          </a:xfrm>
        </p:spPr>
        <p:txBody>
          <a:bodyPr/>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DA6D4D3C-84C3-45AA-A606-FE27B7A67F6C}" type="datetime1">
              <a:rPr lang="en-US"/>
              <a:pPr>
                <a:defRPr/>
              </a:pPr>
              <a:t>4/10/2018</a:t>
            </a:fld>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08409181-22BA-4866-90D3-D5F4675602B8}" type="slidenum">
              <a:rPr lang="en-US" altLang="en-US"/>
              <a:pPr>
                <a:defRPr/>
              </a:pPr>
              <a:t>‹#›</a:t>
            </a:fld>
            <a:endParaRPr lang="en-US" altLang="en-US"/>
          </a:p>
        </p:txBody>
      </p:sp>
    </p:spTree>
    <p:extLst>
      <p:ext uri="{BB962C8B-B14F-4D97-AF65-F5344CB8AC3E}">
        <p14:creationId xmlns:p14="http://schemas.microsoft.com/office/powerpoint/2010/main" val="191179183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06375"/>
            <a:ext cx="7772400" cy="555625"/>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762000" y="1295400"/>
            <a:ext cx="3810000" cy="4311650"/>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24400" y="1295400"/>
            <a:ext cx="3810000" cy="4311650"/>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7"/>
          <p:cNvSpPr>
            <a:spLocks noGrp="1" noChangeArrowheads="1"/>
          </p:cNvSpPr>
          <p:nvPr>
            <p:ph type="dt" sz="half" idx="10"/>
          </p:nvPr>
        </p:nvSpPr>
        <p:spPr>
          <a:ln/>
        </p:spPr>
        <p:txBody>
          <a:bodyPr/>
          <a:lstStyle>
            <a:lvl1pPr>
              <a:defRPr/>
            </a:lvl1pPr>
          </a:lstStyle>
          <a:p>
            <a:pPr>
              <a:defRPr/>
            </a:pPr>
            <a:fld id="{B75C03EC-5E04-4D70-8F36-89F42F5220D3}" type="datetime1">
              <a:rPr lang="en-US"/>
              <a:pPr>
                <a:defRPr/>
              </a:pPr>
              <a:t>4/10/2018</a:t>
            </a:fld>
            <a:endParaRPr lang="en-US"/>
          </a:p>
        </p:txBody>
      </p:sp>
      <p:sp>
        <p:nvSpPr>
          <p:cNvPr id="6" name="Rectangle 8"/>
          <p:cNvSpPr>
            <a:spLocks noGrp="1" noChangeArrowheads="1"/>
          </p:cNvSpPr>
          <p:nvPr>
            <p:ph type="sldNum" sz="quarter" idx="11"/>
          </p:nvPr>
        </p:nvSpPr>
        <p:spPr>
          <a:ln/>
        </p:spPr>
        <p:txBody>
          <a:bodyPr/>
          <a:lstStyle>
            <a:lvl1pPr>
              <a:defRPr/>
            </a:lvl1pPr>
          </a:lstStyle>
          <a:p>
            <a:pPr>
              <a:defRPr/>
            </a:pPr>
            <a:fld id="{C72326BC-D08D-4A1B-BE1A-558A0F385778}" type="slidenum">
              <a:rPr lang="en-US" altLang="en-US"/>
              <a:pPr>
                <a:defRPr/>
              </a:pPr>
              <a:t>‹#›</a:t>
            </a:fld>
            <a:endParaRPr lang="en-US" altLang="en-US"/>
          </a:p>
        </p:txBody>
      </p:sp>
    </p:spTree>
    <p:extLst>
      <p:ext uri="{BB962C8B-B14F-4D97-AF65-F5344CB8AC3E}">
        <p14:creationId xmlns:p14="http://schemas.microsoft.com/office/powerpoint/2010/main" val="214180307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1" y="2174875"/>
            <a:ext cx="4040188"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1143000"/>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174875"/>
            <a:ext cx="40417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fld id="{AD816926-0F83-4889-9165-4DC56C6AADBF}" type="datetime1">
              <a:rPr lang="en-US"/>
              <a:pPr>
                <a:defRPr/>
              </a:pPr>
              <a:t>4/10/2018</a:t>
            </a:fld>
            <a:endParaRPr lang="en-US"/>
          </a:p>
        </p:txBody>
      </p:sp>
      <p:sp>
        <p:nvSpPr>
          <p:cNvPr id="8" name="Rectangle 8"/>
          <p:cNvSpPr>
            <a:spLocks noGrp="1" noChangeArrowheads="1"/>
          </p:cNvSpPr>
          <p:nvPr>
            <p:ph type="sldNum" sz="quarter" idx="11"/>
          </p:nvPr>
        </p:nvSpPr>
        <p:spPr>
          <a:ln/>
        </p:spPr>
        <p:txBody>
          <a:bodyPr/>
          <a:lstStyle>
            <a:lvl1pPr>
              <a:defRPr/>
            </a:lvl1pPr>
          </a:lstStyle>
          <a:p>
            <a:pPr>
              <a:defRPr/>
            </a:pPr>
            <a:fld id="{09E318E4-40A7-438F-B821-A508F4EC0898}" type="slidenum">
              <a:rPr lang="en-US" altLang="en-US"/>
              <a:pPr>
                <a:defRPr/>
              </a:pPr>
              <a:t>‹#›</a:t>
            </a:fld>
            <a:endParaRPr lang="en-US" altLang="en-US"/>
          </a:p>
        </p:txBody>
      </p:sp>
    </p:spTree>
    <p:extLst>
      <p:ext uri="{BB962C8B-B14F-4D97-AF65-F5344CB8AC3E}">
        <p14:creationId xmlns:p14="http://schemas.microsoft.com/office/powerpoint/2010/main" val="113275815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fld id="{203DFAAF-6A9C-4F93-9A11-573DE265145C}" type="datetime1">
              <a:rPr lang="en-US"/>
              <a:pPr>
                <a:defRPr/>
              </a:pPr>
              <a:t>4/10/2018</a:t>
            </a:fld>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1E2E9A60-DACA-4101-BF93-1F78A377EEBF}" type="slidenum">
              <a:rPr lang="en-US" altLang="en-US"/>
              <a:pPr>
                <a:defRPr/>
              </a:pPr>
              <a:t>‹#›</a:t>
            </a:fld>
            <a:endParaRPr lang="en-US" altLang="en-US"/>
          </a:p>
        </p:txBody>
      </p:sp>
    </p:spTree>
    <p:extLst>
      <p:ext uri="{BB962C8B-B14F-4D97-AF65-F5344CB8AC3E}">
        <p14:creationId xmlns:p14="http://schemas.microsoft.com/office/powerpoint/2010/main" val="338815121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1" y="358775"/>
            <a:ext cx="1943100" cy="5248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1" y="358775"/>
            <a:ext cx="5676900" cy="524827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fld id="{A552C6FF-A678-49F9-9E4E-D205BF33BC0B}" type="datetime1">
              <a:rPr lang="en-US"/>
              <a:pPr>
                <a:defRPr/>
              </a:pPr>
              <a:t>4/10/2018</a:t>
            </a:fld>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E2A9C6B5-6C22-4D9E-B41B-322D13B3201D}" type="slidenum">
              <a:rPr lang="en-US" altLang="en-US"/>
              <a:pPr>
                <a:defRPr/>
              </a:pPr>
              <a:t>‹#›</a:t>
            </a:fld>
            <a:endParaRPr lang="en-US" altLang="en-US"/>
          </a:p>
        </p:txBody>
      </p:sp>
    </p:spTree>
    <p:extLst>
      <p:ext uri="{BB962C8B-B14F-4D97-AF65-F5344CB8AC3E}">
        <p14:creationId xmlns:p14="http://schemas.microsoft.com/office/powerpoint/2010/main" val="8001618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fld id="{86786AA1-60AE-4D8A-A576-8E78FF2525AE}" type="datetime1">
              <a:rPr lang="en-US"/>
              <a:pPr>
                <a:defRPr/>
              </a:pPr>
              <a:t>4/10/2018</a:t>
            </a:fld>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EDF205B0-4957-4D16-A5DA-BA95128001B0}" type="slidenum">
              <a:rPr lang="en-US" altLang="en-US"/>
              <a:pPr>
                <a:defRPr/>
              </a:pPr>
              <a:t>‹#›</a:t>
            </a:fld>
            <a:endParaRPr lang="en-US" altLang="en-US"/>
          </a:p>
        </p:txBody>
      </p:sp>
    </p:spTree>
    <p:extLst>
      <p:ext uri="{BB962C8B-B14F-4D97-AF65-F5344CB8AC3E}">
        <p14:creationId xmlns:p14="http://schemas.microsoft.com/office/powerpoint/2010/main" val="236558866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7772400" cy="533400"/>
          </a:xfrm>
        </p:spPr>
        <p:txBody>
          <a:bodyPr/>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E2097DFF-EB7B-4EBD-BB0E-0E1A9BBCB7D1}" type="datetime1">
              <a:rPr lang="en-US"/>
              <a:pPr>
                <a:defRPr/>
              </a:pPr>
              <a:t>4/10/2018</a:t>
            </a:fld>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FA0474C1-017D-4082-8791-37D2B424F5D1}" type="slidenum">
              <a:rPr lang="en-US" altLang="en-US"/>
              <a:pPr>
                <a:defRPr/>
              </a:pPr>
              <a:t>‹#›</a:t>
            </a:fld>
            <a:endParaRPr lang="en-US" altLang="en-US"/>
          </a:p>
        </p:txBody>
      </p:sp>
    </p:spTree>
    <p:extLst>
      <p:ext uri="{BB962C8B-B14F-4D97-AF65-F5344CB8AC3E}">
        <p14:creationId xmlns:p14="http://schemas.microsoft.com/office/powerpoint/2010/main" val="9345819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295400"/>
            <a:ext cx="381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381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xfrm>
            <a:off x="228600" y="5867400"/>
            <a:ext cx="2424113" cy="182563"/>
          </a:xfrm>
        </p:spPr>
        <p:txBody>
          <a:bodyPr/>
          <a:lstStyle>
            <a:lvl1pPr>
              <a:defRPr/>
            </a:lvl1pPr>
          </a:lstStyle>
          <a:p>
            <a:pPr>
              <a:defRPr/>
            </a:pPr>
            <a:fld id="{5677A958-9F85-4ED6-A808-EA705E88EA0B}" type="datetime1">
              <a:rPr lang="en-US"/>
              <a:pPr>
                <a:defRPr/>
              </a:pPr>
              <a:t>4/10/2018</a:t>
            </a:fld>
            <a:endParaRPr lang="en-US"/>
          </a:p>
        </p:txBody>
      </p:sp>
      <p:sp>
        <p:nvSpPr>
          <p:cNvPr id="6" name="Rectangle 5"/>
          <p:cNvSpPr>
            <a:spLocks noGrp="1" noChangeArrowheads="1"/>
          </p:cNvSpPr>
          <p:nvPr>
            <p:ph type="sldNum" sz="quarter" idx="11"/>
          </p:nvPr>
        </p:nvSpPr>
        <p:spPr/>
        <p:txBody>
          <a:bodyPr/>
          <a:lstStyle>
            <a:lvl1pPr>
              <a:defRPr/>
            </a:lvl1pPr>
          </a:lstStyle>
          <a:p>
            <a:pPr>
              <a:defRPr/>
            </a:pPr>
            <a:fld id="{D2C2830E-9FF4-428E-9925-D865F01AA391}" type="slidenum">
              <a:rPr lang="en-US" altLang="en-US"/>
              <a:pPr>
                <a:defRPr/>
              </a:pPr>
              <a:t>‹#›</a:t>
            </a:fld>
            <a:endParaRPr lang="en-US" altLang="en-US"/>
          </a:p>
        </p:txBody>
      </p:sp>
    </p:spTree>
    <p:extLst>
      <p:ext uri="{BB962C8B-B14F-4D97-AF65-F5344CB8AC3E}">
        <p14:creationId xmlns:p14="http://schemas.microsoft.com/office/powerpoint/2010/main" val="346859676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fld id="{224924E0-98BC-4011-AA78-03734D7F5496}" type="datetime1">
              <a:rPr lang="en-US"/>
              <a:pPr>
                <a:defRPr/>
              </a:pPr>
              <a:t>4/10/2018</a:t>
            </a:fld>
            <a:endParaRPr lang="en-US"/>
          </a:p>
        </p:txBody>
      </p:sp>
      <p:sp>
        <p:nvSpPr>
          <p:cNvPr id="8" name="Rectangle 8"/>
          <p:cNvSpPr>
            <a:spLocks noGrp="1" noChangeArrowheads="1"/>
          </p:cNvSpPr>
          <p:nvPr>
            <p:ph type="sldNum" sz="quarter" idx="11"/>
          </p:nvPr>
        </p:nvSpPr>
        <p:spPr>
          <a:ln/>
        </p:spPr>
        <p:txBody>
          <a:bodyPr/>
          <a:lstStyle>
            <a:lvl1pPr>
              <a:defRPr/>
            </a:lvl1pPr>
          </a:lstStyle>
          <a:p>
            <a:pPr>
              <a:defRPr/>
            </a:pPr>
            <a:fld id="{E5BADC7A-AB05-451D-9E94-64C8E00E28B9}" type="slidenum">
              <a:rPr lang="en-US" altLang="en-US"/>
              <a:pPr>
                <a:defRPr/>
              </a:pPr>
              <a:t>‹#›</a:t>
            </a:fld>
            <a:endParaRPr lang="en-US" altLang="en-US"/>
          </a:p>
        </p:txBody>
      </p:sp>
    </p:spTree>
    <p:extLst>
      <p:ext uri="{BB962C8B-B14F-4D97-AF65-F5344CB8AC3E}">
        <p14:creationId xmlns:p14="http://schemas.microsoft.com/office/powerpoint/2010/main" val="124757328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727FC48F-923D-487C-95CF-60561859D9F1}" type="datetime1">
              <a:rPr lang="en-US"/>
              <a:pPr>
                <a:defRPr/>
              </a:pPr>
              <a:t>4/10/2018</a:t>
            </a:fld>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43983370-614A-440F-BBC1-E8A7565B7A61}" type="slidenum">
              <a:rPr lang="en-US" altLang="en-US"/>
              <a:pPr>
                <a:defRPr/>
              </a:pPr>
              <a:t>‹#›</a:t>
            </a:fld>
            <a:endParaRPr lang="en-US" altLang="en-US"/>
          </a:p>
        </p:txBody>
      </p:sp>
    </p:spTree>
    <p:extLst>
      <p:ext uri="{BB962C8B-B14F-4D97-AF65-F5344CB8AC3E}">
        <p14:creationId xmlns:p14="http://schemas.microsoft.com/office/powerpoint/2010/main" val="78413117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1" y="358775"/>
            <a:ext cx="1943100" cy="5248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1" y="358775"/>
            <a:ext cx="5676900" cy="5248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fld id="{EB561684-1066-4DBF-B490-2D537B8362B5}" type="datetime1">
              <a:rPr lang="en-US"/>
              <a:pPr>
                <a:defRPr/>
              </a:pPr>
              <a:t>4/10/2018</a:t>
            </a:fld>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88C147E8-F10A-4F5F-AF23-BB7AB4F83F7B}" type="slidenum">
              <a:rPr lang="en-US" altLang="en-US"/>
              <a:pPr>
                <a:defRPr/>
              </a:pPr>
              <a:t>‹#›</a:t>
            </a:fld>
            <a:endParaRPr lang="en-US" altLang="en-US"/>
          </a:p>
        </p:txBody>
      </p:sp>
    </p:spTree>
    <p:extLst>
      <p:ext uri="{BB962C8B-B14F-4D97-AF65-F5344CB8AC3E}">
        <p14:creationId xmlns:p14="http://schemas.microsoft.com/office/powerpoint/2010/main" val="35482617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5867400"/>
            <a:ext cx="91440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defRPr/>
            </a:pPr>
            <a:endParaRPr lang="en-US" altLang="en-US" smtClean="0"/>
          </a:p>
        </p:txBody>
      </p:sp>
      <p:sp>
        <p:nvSpPr>
          <p:cNvPr id="5" name="Rectangle 7"/>
          <p:cNvSpPr>
            <a:spLocks noChangeArrowheads="1"/>
          </p:cNvSpPr>
          <p:nvPr/>
        </p:nvSpPr>
        <p:spPr bwMode="ltGray">
          <a:xfrm>
            <a:off x="0" y="5732463"/>
            <a:ext cx="9144000" cy="287337"/>
          </a:xfrm>
          <a:prstGeom prst="rect">
            <a:avLst/>
          </a:prstGeom>
          <a:solidFill>
            <a:srgbClr val="ACCF3F"/>
          </a:solidFill>
          <a:ln w="9525">
            <a:solidFill>
              <a:srgbClr val="0099CC"/>
            </a:solidFill>
            <a:miter lim="800000"/>
            <a:headEnd/>
            <a:tailEnd/>
          </a:ln>
        </p:spPr>
        <p:txBody>
          <a:bodyPr wrap="none"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ctr">
              <a:defRPr/>
            </a:pPr>
            <a:endParaRPr lang="nl-NL" altLang="en-US" smtClean="0">
              <a:solidFill>
                <a:srgbClr val="808080"/>
              </a:solidFill>
              <a:latin typeface="Times" panose="02020603050405020304" pitchFamily="18" charset="0"/>
            </a:endParaRPr>
          </a:p>
        </p:txBody>
      </p:sp>
      <p:sp>
        <p:nvSpPr>
          <p:cNvPr id="6" name="Text Box 9"/>
          <p:cNvSpPr txBox="1">
            <a:spLocks noChangeArrowheads="1"/>
          </p:cNvSpPr>
          <p:nvPr userDrawn="1"/>
        </p:nvSpPr>
        <p:spPr bwMode="auto">
          <a:xfrm>
            <a:off x="1524000" y="6096000"/>
            <a:ext cx="266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spcBef>
                <a:spcPct val="50000"/>
              </a:spcBef>
              <a:defRPr/>
            </a:pPr>
            <a:r>
              <a:rPr lang="en-US" altLang="en-US" sz="1600" smtClean="0">
                <a:solidFill>
                  <a:schemeClr val="bg1"/>
                </a:solidFill>
                <a:latin typeface="Arial" panose="020B0604020202020204" pitchFamily="34" charset="0"/>
              </a:rPr>
              <a:t>Technology, Policy and Management</a:t>
            </a:r>
            <a:endParaRPr lang="nl-NL" altLang="en-US" sz="1600" smtClean="0">
              <a:solidFill>
                <a:schemeClr val="bg1"/>
              </a:solidFill>
              <a:latin typeface="Arial" panose="020B0604020202020204" pitchFamily="34" charset="0"/>
            </a:endParaRPr>
          </a:p>
        </p:txBody>
      </p:sp>
      <p:sp>
        <p:nvSpPr>
          <p:cNvPr id="117763" name="Rectangle 3"/>
          <p:cNvSpPr>
            <a:spLocks noGrp="1" noChangeArrowheads="1"/>
          </p:cNvSpPr>
          <p:nvPr>
            <p:ph type="ctrTitle" sz="quarter"/>
          </p:nvPr>
        </p:nvSpPr>
        <p:spPr>
          <a:xfrm>
            <a:off x="762001" y="381000"/>
            <a:ext cx="7734300" cy="685800"/>
          </a:xfrm>
        </p:spPr>
        <p:txBody>
          <a:bodyPr tIns="0" bIns="0"/>
          <a:lstStyle>
            <a:lvl1pPr>
              <a:defRPr/>
            </a:lvl1pPr>
          </a:lstStyle>
          <a:p>
            <a:r>
              <a:rPr lang="en-US" dirty="0"/>
              <a:t>Click to edit Master title style</a:t>
            </a:r>
          </a:p>
        </p:txBody>
      </p:sp>
      <p:sp>
        <p:nvSpPr>
          <p:cNvPr id="117764" name="Rectangle 4"/>
          <p:cNvSpPr>
            <a:spLocks noGrp="1" noChangeArrowheads="1"/>
          </p:cNvSpPr>
          <p:nvPr>
            <p:ph type="subTitle" sz="quarter" idx="1"/>
          </p:nvPr>
        </p:nvSpPr>
        <p:spPr>
          <a:xfrm>
            <a:off x="762000" y="1447800"/>
            <a:ext cx="7734300" cy="609600"/>
          </a:xfrm>
        </p:spPr>
        <p:txBody>
          <a:bodyPr tIns="0" bIns="0"/>
          <a:lstStyle>
            <a:lvl1pPr marL="0" indent="0">
              <a:buFontTx/>
              <a:buNone/>
              <a:defRPr sz="2400" b="0"/>
            </a:lvl1pPr>
          </a:lstStyle>
          <a:p>
            <a:r>
              <a:rPr lang="en-US" dirty="0"/>
              <a:t>Click to edit Master subtitle style</a:t>
            </a:r>
          </a:p>
        </p:txBody>
      </p:sp>
      <p:sp>
        <p:nvSpPr>
          <p:cNvPr id="7" name="Rectangle 2"/>
          <p:cNvSpPr>
            <a:spLocks noGrp="1" noChangeArrowheads="1"/>
          </p:cNvSpPr>
          <p:nvPr>
            <p:ph type="dt" sz="half" idx="10"/>
          </p:nvPr>
        </p:nvSpPr>
        <p:spPr bwMode="auto">
          <a:xfrm>
            <a:off x="304800" y="5791200"/>
            <a:ext cx="7924800" cy="228600"/>
          </a:xfrm>
        </p:spPr>
        <p:txBody>
          <a:bodyPr/>
          <a:lstStyle>
            <a:lvl1pPr>
              <a:defRPr sz="1200"/>
            </a:lvl1pPr>
          </a:lstStyle>
          <a:p>
            <a:pPr>
              <a:defRPr/>
            </a:pPr>
            <a:fld id="{46087D8F-1EE2-40BE-9AC3-DF0B5D35C3DE}" type="datetime1">
              <a:rPr lang="en-US"/>
              <a:pPr>
                <a:defRPr/>
              </a:pPr>
              <a:t>4/10/2018</a:t>
            </a:fld>
            <a:endParaRPr lang="en-US"/>
          </a:p>
        </p:txBody>
      </p:sp>
      <p:sp>
        <p:nvSpPr>
          <p:cNvPr id="8" name="Rectangle 7"/>
          <p:cNvSpPr>
            <a:spLocks noGrp="1" noChangeArrowheads="1"/>
          </p:cNvSpPr>
          <p:nvPr>
            <p:ph type="sldNum" sz="quarter" idx="11"/>
          </p:nvPr>
        </p:nvSpPr>
        <p:spPr>
          <a:xfrm>
            <a:off x="6705600" y="5715000"/>
            <a:ext cx="1905000" cy="228600"/>
          </a:xfrm>
        </p:spPr>
        <p:txBody>
          <a:bodyPr/>
          <a:lstStyle>
            <a:lvl1pPr>
              <a:defRPr/>
            </a:lvl1pPr>
          </a:lstStyle>
          <a:p>
            <a:pPr>
              <a:defRPr/>
            </a:pPr>
            <a:fld id="{E2263BC6-35B9-4F67-BBE2-7B9E89CC0019}" type="slidenum">
              <a:rPr lang="en-US" altLang="en-US"/>
              <a:pPr>
                <a:defRPr/>
              </a:pPr>
              <a:t>‹#›</a:t>
            </a:fld>
            <a:endParaRPr lang="en-US" altLang="en-US"/>
          </a:p>
        </p:txBody>
      </p:sp>
    </p:spTree>
    <p:extLst>
      <p:ext uri="{BB962C8B-B14F-4D97-AF65-F5344CB8AC3E}">
        <p14:creationId xmlns:p14="http://schemas.microsoft.com/office/powerpoint/2010/main" val="77464171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dt" sz="half" idx="10"/>
          </p:nvPr>
        </p:nvSpPr>
        <p:spPr>
          <a:ln/>
        </p:spPr>
        <p:txBody>
          <a:bodyPr/>
          <a:lstStyle>
            <a:lvl1pPr>
              <a:defRPr/>
            </a:lvl1pPr>
          </a:lstStyle>
          <a:p>
            <a:pPr>
              <a:defRPr/>
            </a:pPr>
            <a:fld id="{D7AC0379-2BE8-4497-A934-791663D06BC7}" type="datetime1">
              <a:rPr lang="en-US"/>
              <a:pPr>
                <a:defRPr/>
              </a:pPr>
              <a:t>4/10/2018</a:t>
            </a:fld>
            <a:endParaRPr lang="en-US"/>
          </a:p>
        </p:txBody>
      </p:sp>
      <p:sp>
        <p:nvSpPr>
          <p:cNvPr id="5" name="Rectangle 8"/>
          <p:cNvSpPr>
            <a:spLocks noGrp="1" noChangeArrowheads="1"/>
          </p:cNvSpPr>
          <p:nvPr>
            <p:ph type="sldNum" sz="quarter" idx="11"/>
          </p:nvPr>
        </p:nvSpPr>
        <p:spPr>
          <a:ln/>
        </p:spPr>
        <p:txBody>
          <a:bodyPr/>
          <a:lstStyle>
            <a:lvl1pPr>
              <a:defRPr/>
            </a:lvl1pPr>
          </a:lstStyle>
          <a:p>
            <a:pPr>
              <a:defRPr/>
            </a:pPr>
            <a:fld id="{F98D8A82-9A4F-4BFB-B1B5-686970580C98}" type="slidenum">
              <a:rPr lang="en-US" altLang="en-US"/>
              <a:pPr>
                <a:defRPr/>
              </a:pPr>
              <a:t>‹#›</a:t>
            </a:fld>
            <a:endParaRPr lang="en-US" altLang="en-US"/>
          </a:p>
        </p:txBody>
      </p:sp>
    </p:spTree>
    <p:extLst>
      <p:ext uri="{BB962C8B-B14F-4D97-AF65-F5344CB8AC3E}">
        <p14:creationId xmlns:p14="http://schemas.microsoft.com/office/powerpoint/2010/main" val="56685579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p:nvSpPr>
        <p:spPr bwMode="ltGray">
          <a:xfrm>
            <a:off x="0" y="5815013"/>
            <a:ext cx="9144000" cy="287337"/>
          </a:xfrm>
          <a:prstGeom prst="rect">
            <a:avLst/>
          </a:prstGeom>
          <a:solidFill>
            <a:srgbClr val="ACCF3F"/>
          </a:solidFill>
          <a:ln w="9525">
            <a:solidFill>
              <a:srgbClr val="0099CC"/>
            </a:solidFill>
            <a:miter lim="800000"/>
            <a:headEnd/>
            <a:tailEnd/>
          </a:ln>
        </p:spPr>
        <p:txBody>
          <a:bodyPr wrap="none"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ctr">
              <a:defRPr/>
            </a:pPr>
            <a:endParaRPr lang="nl-NL" altLang="en-US" smtClean="0">
              <a:solidFill>
                <a:srgbClr val="808080"/>
              </a:solidFill>
              <a:latin typeface="Times" panose="02020603050405020304" pitchFamily="18" charset="0"/>
            </a:endParaRPr>
          </a:p>
        </p:txBody>
      </p:sp>
      <p:sp>
        <p:nvSpPr>
          <p:cNvPr id="1027" name="Rectangle 5"/>
          <p:cNvSpPr>
            <a:spLocks noGrp="1" noChangeArrowheads="1"/>
          </p:cNvSpPr>
          <p:nvPr>
            <p:ph type="title"/>
          </p:nvPr>
        </p:nvSpPr>
        <p:spPr bwMode="auto">
          <a:xfrm>
            <a:off x="609600" y="2286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endParaRPr lang="en-US" altLang="en-US" smtClean="0"/>
          </a:p>
        </p:txBody>
      </p:sp>
      <p:sp>
        <p:nvSpPr>
          <p:cNvPr id="1028" name="Rectangle 6"/>
          <p:cNvSpPr>
            <a:spLocks noGrp="1" noChangeArrowheads="1"/>
          </p:cNvSpPr>
          <p:nvPr>
            <p:ph type="body" idx="1"/>
          </p:nvPr>
        </p:nvSpPr>
        <p:spPr bwMode="auto">
          <a:xfrm>
            <a:off x="457200" y="1143000"/>
            <a:ext cx="80772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6743" name="Rectangle 7"/>
          <p:cNvSpPr>
            <a:spLocks noGrp="1" noChangeArrowheads="1"/>
          </p:cNvSpPr>
          <p:nvPr>
            <p:ph type="dt" sz="half" idx="2"/>
          </p:nvPr>
        </p:nvSpPr>
        <p:spPr bwMode="black">
          <a:xfrm>
            <a:off x="747713" y="5837238"/>
            <a:ext cx="1905000" cy="258762"/>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a:latin typeface="Tahoma" charset="0"/>
                <a:ea typeface="ＭＳ Ｐゴシック" charset="-128"/>
              </a:defRPr>
            </a:lvl1pPr>
          </a:lstStyle>
          <a:p>
            <a:pPr>
              <a:defRPr/>
            </a:pPr>
            <a:fld id="{3CFBF1C7-57EA-46D0-9868-6CA644BF56AE}" type="datetime1">
              <a:rPr lang="en-US"/>
              <a:pPr>
                <a:defRPr/>
              </a:pPr>
              <a:t>4/10/2018</a:t>
            </a:fld>
            <a:endParaRPr lang="en-US"/>
          </a:p>
        </p:txBody>
      </p:sp>
      <p:sp>
        <p:nvSpPr>
          <p:cNvPr id="116744" name="Rectangle 8"/>
          <p:cNvSpPr>
            <a:spLocks noGrp="1" noChangeArrowheads="1"/>
          </p:cNvSpPr>
          <p:nvPr>
            <p:ph type="sldNum" sz="quarter" idx="4"/>
          </p:nvPr>
        </p:nvSpPr>
        <p:spPr bwMode="black">
          <a:xfrm>
            <a:off x="6477000" y="5837238"/>
            <a:ext cx="1905000"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sz="1000">
                <a:ea typeface="ＭＳ Ｐゴシック" panose="020B0600070205080204" pitchFamily="34" charset="-128"/>
              </a:defRPr>
            </a:lvl1pPr>
          </a:lstStyle>
          <a:p>
            <a:pPr>
              <a:defRPr/>
            </a:pPr>
            <a:fld id="{8939F1BB-EB18-4D95-AA20-9CDBB6C432C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48" r:id="rId1"/>
    <p:sldLayoutId id="2147484437" r:id="rId2"/>
    <p:sldLayoutId id="2147484438" r:id="rId3"/>
    <p:sldLayoutId id="2147484449" r:id="rId4"/>
    <p:sldLayoutId id="2147484439" r:id="rId5"/>
    <p:sldLayoutId id="2147484440" r:id="rId6"/>
    <p:sldLayoutId id="2147484441" r:id="rId7"/>
  </p:sldLayoutIdLst>
  <p:transition spd="med"/>
  <p:hf hdr="0"/>
  <p:txStyles>
    <p:titleStyle>
      <a:lvl1pPr algn="l" rtl="0" eaLnBrk="0" fontAlgn="base" hangingPunct="0">
        <a:spcBef>
          <a:spcPct val="0"/>
        </a:spcBef>
        <a:spcAft>
          <a:spcPct val="0"/>
        </a:spcAft>
        <a:defRPr sz="3200" b="1">
          <a:solidFill>
            <a:srgbClr val="ACCF3F"/>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3200" b="1">
          <a:solidFill>
            <a:srgbClr val="ACCF3F"/>
          </a:solidFill>
          <a:latin typeface="Tahoma"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3200" b="1">
          <a:solidFill>
            <a:srgbClr val="ACCF3F"/>
          </a:solidFill>
          <a:latin typeface="Tahoma"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3200" b="1">
          <a:solidFill>
            <a:srgbClr val="ACCF3F"/>
          </a:solidFill>
          <a:latin typeface="Tahoma"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3200" b="1">
          <a:solidFill>
            <a:srgbClr val="ACCF3F"/>
          </a:solidFill>
          <a:latin typeface="Tahoma" pitchFamily="34" charset="0"/>
          <a:ea typeface="MS PGothic" panose="020B0600070205080204" pitchFamily="34" charset="-128"/>
          <a:cs typeface="ＭＳ Ｐゴシック" charset="-128"/>
        </a:defRPr>
      </a:lvl5pPr>
      <a:lvl6pPr marL="457200" algn="l" rtl="0" fontAlgn="base">
        <a:spcBef>
          <a:spcPct val="0"/>
        </a:spcBef>
        <a:spcAft>
          <a:spcPct val="0"/>
        </a:spcAft>
        <a:defRPr sz="3200" b="1">
          <a:solidFill>
            <a:srgbClr val="0099CC"/>
          </a:solidFill>
          <a:latin typeface="Tahoma" pitchFamily="34" charset="0"/>
        </a:defRPr>
      </a:lvl6pPr>
      <a:lvl7pPr marL="914400" algn="l" rtl="0" fontAlgn="base">
        <a:spcBef>
          <a:spcPct val="0"/>
        </a:spcBef>
        <a:spcAft>
          <a:spcPct val="0"/>
        </a:spcAft>
        <a:defRPr sz="3200" b="1">
          <a:solidFill>
            <a:srgbClr val="0099CC"/>
          </a:solidFill>
          <a:latin typeface="Tahoma" pitchFamily="34" charset="0"/>
        </a:defRPr>
      </a:lvl7pPr>
      <a:lvl8pPr marL="1371600" algn="l" rtl="0" fontAlgn="base">
        <a:spcBef>
          <a:spcPct val="0"/>
        </a:spcBef>
        <a:spcAft>
          <a:spcPct val="0"/>
        </a:spcAft>
        <a:defRPr sz="3200" b="1">
          <a:solidFill>
            <a:srgbClr val="0099CC"/>
          </a:solidFill>
          <a:latin typeface="Tahoma" pitchFamily="34" charset="0"/>
        </a:defRPr>
      </a:lvl8pPr>
      <a:lvl9pPr marL="1828800" algn="l" rtl="0" fontAlgn="base">
        <a:spcBef>
          <a:spcPct val="0"/>
        </a:spcBef>
        <a:spcAft>
          <a:spcPct val="0"/>
        </a:spcAft>
        <a:defRPr sz="3200" b="1">
          <a:solidFill>
            <a:srgbClr val="0099CC"/>
          </a:solidFill>
          <a:latin typeface="Tahoma" pitchFamily="34" charset="0"/>
        </a:defRPr>
      </a:lvl9pPr>
    </p:titleStyle>
    <p:bodyStyle>
      <a:lvl1pPr marL="342900" indent="-3429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6102350"/>
            <a:ext cx="9144000" cy="755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defRPr/>
            </a:pPr>
            <a:endParaRPr lang="en-US" altLang="en-US" smtClean="0"/>
          </a:p>
        </p:txBody>
      </p:sp>
      <p:sp>
        <p:nvSpPr>
          <p:cNvPr id="2051" name="Rectangle 4"/>
          <p:cNvSpPr>
            <a:spLocks noChangeArrowheads="1"/>
          </p:cNvSpPr>
          <p:nvPr/>
        </p:nvSpPr>
        <p:spPr bwMode="ltGray">
          <a:xfrm>
            <a:off x="0" y="5815013"/>
            <a:ext cx="9144000" cy="287337"/>
          </a:xfrm>
          <a:prstGeom prst="rect">
            <a:avLst/>
          </a:prstGeom>
          <a:solidFill>
            <a:srgbClr val="ACCF3F"/>
          </a:solidFill>
          <a:ln w="9525">
            <a:solidFill>
              <a:srgbClr val="0099CC"/>
            </a:solidFill>
            <a:miter lim="800000"/>
            <a:headEnd/>
            <a:tailEnd/>
          </a:ln>
        </p:spPr>
        <p:txBody>
          <a:bodyPr wrap="none" anchor="ct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pPr algn="ctr">
              <a:defRPr/>
            </a:pPr>
            <a:endParaRPr lang="nl-NL" altLang="en-US" smtClean="0">
              <a:solidFill>
                <a:srgbClr val="808080"/>
              </a:solidFill>
              <a:latin typeface="Times" panose="02020603050405020304" pitchFamily="18" charset="0"/>
            </a:endParaRPr>
          </a:p>
        </p:txBody>
      </p:sp>
      <p:sp>
        <p:nvSpPr>
          <p:cNvPr id="2052" name="Rectangle 5"/>
          <p:cNvSpPr>
            <a:spLocks noGrp="1" noChangeArrowheads="1"/>
          </p:cNvSpPr>
          <p:nvPr>
            <p:ph type="title"/>
          </p:nvPr>
        </p:nvSpPr>
        <p:spPr bwMode="auto">
          <a:xfrm>
            <a:off x="762000" y="358775"/>
            <a:ext cx="7772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title style</a:t>
            </a:r>
          </a:p>
        </p:txBody>
      </p:sp>
      <p:sp>
        <p:nvSpPr>
          <p:cNvPr id="2053" name="Rectangle 6"/>
          <p:cNvSpPr>
            <a:spLocks noGrp="1" noChangeArrowheads="1"/>
          </p:cNvSpPr>
          <p:nvPr>
            <p:ph type="body" idx="1"/>
          </p:nvPr>
        </p:nvSpPr>
        <p:spPr bwMode="auto">
          <a:xfrm>
            <a:off x="762000" y="1295400"/>
            <a:ext cx="77724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6743" name="Rectangle 7"/>
          <p:cNvSpPr>
            <a:spLocks noGrp="1" noChangeArrowheads="1"/>
          </p:cNvSpPr>
          <p:nvPr>
            <p:ph type="dt" sz="half" idx="2"/>
          </p:nvPr>
        </p:nvSpPr>
        <p:spPr bwMode="black">
          <a:xfrm>
            <a:off x="747713" y="5837238"/>
            <a:ext cx="1905000" cy="258762"/>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a:latin typeface="Tahoma" charset="0"/>
                <a:ea typeface="ＭＳ Ｐゴシック" charset="-128"/>
              </a:defRPr>
            </a:lvl1pPr>
          </a:lstStyle>
          <a:p>
            <a:pPr>
              <a:defRPr/>
            </a:pPr>
            <a:fld id="{A20CBB51-76D1-4491-A348-661B174BC1B5}" type="datetime1">
              <a:rPr lang="en-US"/>
              <a:pPr>
                <a:defRPr/>
              </a:pPr>
              <a:t>4/10/2018</a:t>
            </a:fld>
            <a:endParaRPr lang="en-US"/>
          </a:p>
        </p:txBody>
      </p:sp>
      <p:sp>
        <p:nvSpPr>
          <p:cNvPr id="116744" name="Rectangle 8"/>
          <p:cNvSpPr>
            <a:spLocks noGrp="1" noChangeArrowheads="1"/>
          </p:cNvSpPr>
          <p:nvPr>
            <p:ph type="sldNum" sz="quarter" idx="4"/>
          </p:nvPr>
        </p:nvSpPr>
        <p:spPr bwMode="black">
          <a:xfrm>
            <a:off x="6477000" y="5837238"/>
            <a:ext cx="1905000"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sz="1000">
                <a:ea typeface="ＭＳ Ｐゴシック" panose="020B0600070205080204" pitchFamily="34" charset="-128"/>
              </a:defRPr>
            </a:lvl1pPr>
          </a:lstStyle>
          <a:p>
            <a:pPr>
              <a:defRPr/>
            </a:pPr>
            <a:fld id="{117259BC-E343-4E31-BE50-64E5311A7B5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450" r:id="rId1"/>
    <p:sldLayoutId id="2147484442" r:id="rId2"/>
    <p:sldLayoutId id="2147484443" r:id="rId3"/>
    <p:sldLayoutId id="2147484444" r:id="rId4"/>
    <p:sldLayoutId id="2147484445" r:id="rId5"/>
    <p:sldLayoutId id="2147484446" r:id="rId6"/>
    <p:sldLayoutId id="2147484447" r:id="rId7"/>
  </p:sldLayoutIdLst>
  <p:transition spd="med"/>
  <p:hf hdr="0"/>
  <p:txStyles>
    <p:titleStyle>
      <a:lvl1pPr algn="l" rtl="0" eaLnBrk="0" fontAlgn="base" hangingPunct="0">
        <a:spcBef>
          <a:spcPct val="0"/>
        </a:spcBef>
        <a:spcAft>
          <a:spcPct val="0"/>
        </a:spcAft>
        <a:defRPr sz="3200" b="1">
          <a:solidFill>
            <a:srgbClr val="ACCF3F"/>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3200" b="1">
          <a:solidFill>
            <a:srgbClr val="ACCF3F"/>
          </a:solidFill>
          <a:latin typeface="Tahoma"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3200" b="1">
          <a:solidFill>
            <a:srgbClr val="ACCF3F"/>
          </a:solidFill>
          <a:latin typeface="Tahoma"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3200" b="1">
          <a:solidFill>
            <a:srgbClr val="ACCF3F"/>
          </a:solidFill>
          <a:latin typeface="Tahoma"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3200" b="1">
          <a:solidFill>
            <a:srgbClr val="ACCF3F"/>
          </a:solidFill>
          <a:latin typeface="Tahoma" pitchFamily="34" charset="0"/>
          <a:ea typeface="MS PGothic" panose="020B0600070205080204" pitchFamily="34" charset="-128"/>
          <a:cs typeface="ＭＳ Ｐゴシック" charset="-128"/>
        </a:defRPr>
      </a:lvl5pPr>
      <a:lvl6pPr marL="457200" algn="l" rtl="0" fontAlgn="base">
        <a:spcBef>
          <a:spcPct val="0"/>
        </a:spcBef>
        <a:spcAft>
          <a:spcPct val="0"/>
        </a:spcAft>
        <a:defRPr sz="3200" b="1">
          <a:solidFill>
            <a:srgbClr val="0099CC"/>
          </a:solidFill>
          <a:latin typeface="Tahoma" pitchFamily="34" charset="0"/>
        </a:defRPr>
      </a:lvl6pPr>
      <a:lvl7pPr marL="914400" algn="l" rtl="0" fontAlgn="base">
        <a:spcBef>
          <a:spcPct val="0"/>
        </a:spcBef>
        <a:spcAft>
          <a:spcPct val="0"/>
        </a:spcAft>
        <a:defRPr sz="3200" b="1">
          <a:solidFill>
            <a:srgbClr val="0099CC"/>
          </a:solidFill>
          <a:latin typeface="Tahoma" pitchFamily="34" charset="0"/>
        </a:defRPr>
      </a:lvl7pPr>
      <a:lvl8pPr marL="1371600" algn="l" rtl="0" fontAlgn="base">
        <a:spcBef>
          <a:spcPct val="0"/>
        </a:spcBef>
        <a:spcAft>
          <a:spcPct val="0"/>
        </a:spcAft>
        <a:defRPr sz="3200" b="1">
          <a:solidFill>
            <a:srgbClr val="0099CC"/>
          </a:solidFill>
          <a:latin typeface="Tahoma" pitchFamily="34" charset="0"/>
        </a:defRPr>
      </a:lvl8pPr>
      <a:lvl9pPr marL="1828800" algn="l" rtl="0" fontAlgn="base">
        <a:spcBef>
          <a:spcPct val="0"/>
        </a:spcBef>
        <a:spcAft>
          <a:spcPct val="0"/>
        </a:spcAft>
        <a:defRPr sz="3200" b="1">
          <a:solidFill>
            <a:srgbClr val="0099CC"/>
          </a:solidFill>
          <a:latin typeface="Tahoma" pitchFamily="34" charset="0"/>
        </a:defRPr>
      </a:lvl9pPr>
    </p:titleStyle>
    <p:bodyStyle>
      <a:lvl1pPr marL="342900" indent="-3429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cs typeface="ＭＳ Ｐゴシック" charset="-128"/>
        </a:defRPr>
      </a:lvl1pPr>
      <a:lvl2pPr marL="742950" indent="-28575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MS PGothic" panose="020B0600070205080204" pitchFamily="34" charset="-128"/>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images.google.com/imgres?imgurl=http://www.dutchspace.nl/uploadedImages/Products_and_Services/Launchers/Ariane%25205%2520Launch%2520512%2520-%2520ESA.JPG&amp;imgrefurl=http://www.dutchspace.nl/pages/products/content.asp?id=143&amp;h=381&amp;w=512&amp;sz=52&amp;hl=en&amp;start=6&amp;tbnid=Qj0rTwbOXAIwvM:&amp;tbnh=95&amp;tbnw=128&amp;prev=/images?q=Ariane+5&amp;svnum=10&amp;hl=en&amp;lr=&amp;safe=of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dt" sz="quarter" idx="10"/>
          </p:nvPr>
        </p:nvSpPr>
        <p:spPr>
          <a:xfrm>
            <a:off x="609600" y="5181600"/>
            <a:ext cx="7924800"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DCF4A5A6-961B-47E6-9861-3BD934E626E4}" type="datetime4">
              <a:rPr lang="en-US" altLang="en-US" sz="1200" smtClean="0"/>
              <a:pPr>
                <a:spcBef>
                  <a:spcPct val="0"/>
                </a:spcBef>
                <a:buFontTx/>
                <a:buNone/>
              </a:pPr>
              <a:t>April 10, 2018</a:t>
            </a:fld>
            <a:endParaRPr lang="en-US" altLang="en-US" sz="1200" smtClean="0"/>
          </a:p>
        </p:txBody>
      </p:sp>
      <p:sp>
        <p:nvSpPr>
          <p:cNvPr id="8195" name="Rectangle 8"/>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52BED708-E252-4D6E-BE9E-6CFF32079BCA}" type="slidenum">
              <a:rPr lang="en-US" altLang="en-US" sz="1000" smtClean="0"/>
              <a:pPr>
                <a:spcBef>
                  <a:spcPct val="0"/>
                </a:spcBef>
                <a:buFontTx/>
                <a:buNone/>
              </a:pPr>
              <a:t>1</a:t>
            </a:fld>
            <a:endParaRPr lang="en-US" altLang="en-US" sz="1000" smtClean="0"/>
          </a:p>
        </p:txBody>
      </p:sp>
      <p:sp>
        <p:nvSpPr>
          <p:cNvPr id="8196" name="Rectangle 2"/>
          <p:cNvSpPr>
            <a:spLocks noGrp="1" noChangeArrowheads="1"/>
          </p:cNvSpPr>
          <p:nvPr>
            <p:ph type="ctrTitle"/>
          </p:nvPr>
        </p:nvSpPr>
        <p:spPr>
          <a:xfrm>
            <a:off x="762000" y="381000"/>
            <a:ext cx="7734300" cy="838200"/>
          </a:xfrm>
        </p:spPr>
        <p:txBody>
          <a:bodyPr/>
          <a:lstStyle/>
          <a:p>
            <a:pPr eaLnBrk="1" hangingPunct="1"/>
            <a:r>
              <a:rPr lang="en-US" altLang="en-US" sz="2800" smtClean="0">
                <a:solidFill>
                  <a:schemeClr val="tx1"/>
                </a:solidFill>
              </a:rPr>
              <a:t>Software Testing and Quality Assurance</a:t>
            </a:r>
            <a:br>
              <a:rPr lang="en-US" altLang="en-US" sz="2800" smtClean="0">
                <a:solidFill>
                  <a:schemeClr val="tx1"/>
                </a:solidFill>
              </a:rPr>
            </a:br>
            <a:r>
              <a:rPr lang="en-US" altLang="en-US" sz="2800" smtClean="0">
                <a:solidFill>
                  <a:schemeClr val="tx1"/>
                </a:solidFill>
              </a:rPr>
              <a:t>SEng4142</a:t>
            </a:r>
          </a:p>
        </p:txBody>
      </p:sp>
      <p:sp>
        <p:nvSpPr>
          <p:cNvPr id="8197" name="Rectangle 3"/>
          <p:cNvSpPr>
            <a:spLocks noGrp="1" noChangeArrowheads="1"/>
          </p:cNvSpPr>
          <p:nvPr>
            <p:ph type="subTitle" idx="1"/>
          </p:nvPr>
        </p:nvSpPr>
        <p:spPr>
          <a:xfrm>
            <a:off x="762000" y="2286000"/>
            <a:ext cx="7734300" cy="1166813"/>
          </a:xfrm>
        </p:spPr>
        <p:txBody>
          <a:bodyPr/>
          <a:lstStyle/>
          <a:p>
            <a:pPr eaLnBrk="1" hangingPunct="1"/>
            <a:endParaRPr lang="en-US" altLang="en-US" smtClean="0"/>
          </a:p>
          <a:p>
            <a:pPr eaLnBrk="1" hangingPunct="1"/>
            <a:endParaRPr lang="en-US" altLang="en-US" sz="2000" smtClean="0"/>
          </a:p>
          <a:p>
            <a:pPr eaLnBrk="1" hangingPunct="1"/>
            <a:r>
              <a:rPr lang="en-US" altLang="en-US" b="1" smtClean="0"/>
              <a:t>Chapter 1: Software Quality Assurance (Introduction)</a:t>
            </a:r>
          </a:p>
          <a:p>
            <a:pPr eaLnBrk="1" hangingPunct="1"/>
            <a:endParaRPr lang="en-US" altLang="en-US" smtClean="0"/>
          </a:p>
          <a:p>
            <a:pPr eaLnBrk="1" hangingPunct="1"/>
            <a:endParaRPr lang="en-US" altLang="en-US" smtClean="0"/>
          </a:p>
          <a:p>
            <a:pPr eaLnBrk="1" hangingPunct="1"/>
            <a:endParaRPr lang="en-US" altLang="en-US" smtClean="0"/>
          </a:p>
        </p:txBody>
      </p:sp>
      <p:sp>
        <p:nvSpPr>
          <p:cNvPr id="8198" name="TextBox 8"/>
          <p:cNvSpPr txBox="1">
            <a:spLocks noChangeArrowheads="1"/>
          </p:cNvSpPr>
          <p:nvPr/>
        </p:nvSpPr>
        <p:spPr bwMode="auto">
          <a:xfrm>
            <a:off x="228600" y="5943600"/>
            <a:ext cx="26543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r>
              <a:rPr lang="en-US" altLang="en-US" sz="1200" dirty="0"/>
              <a:t>Bit</a:t>
            </a:r>
          </a:p>
          <a:p>
            <a:pPr>
              <a:spcBef>
                <a:spcPct val="0"/>
              </a:spcBef>
              <a:buFontTx/>
              <a:buNone/>
            </a:pPr>
            <a:r>
              <a:rPr lang="en-US" altLang="en-US" sz="1200" dirty="0"/>
              <a:t>Department of software </a:t>
            </a:r>
            <a:r>
              <a:rPr lang="en-US" altLang="en-US" sz="1200" dirty="0" smtClean="0"/>
              <a:t>engineering</a:t>
            </a:r>
            <a:endParaRPr lang="en-US" altLang="en-US" sz="1200"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4B77DF79-1A05-41A6-AF29-D7503E888282}" type="slidenum">
              <a:rPr lang="en-US" altLang="en-US" sz="1000" smtClean="0"/>
              <a:pPr algn="l">
                <a:spcBef>
                  <a:spcPct val="0"/>
                </a:spcBef>
                <a:buFontTx/>
                <a:buNone/>
              </a:pPr>
              <a:t>10</a:t>
            </a:fld>
            <a:endParaRPr lang="en-US" altLang="en-US" sz="1000" smtClean="0"/>
          </a:p>
        </p:txBody>
      </p:sp>
      <p:sp>
        <p:nvSpPr>
          <p:cNvPr id="20483" name="Rectangle 2"/>
          <p:cNvSpPr>
            <a:spLocks noGrp="1" noChangeArrowheads="1"/>
          </p:cNvSpPr>
          <p:nvPr>
            <p:ph type="title" idx="4294967295"/>
          </p:nvPr>
        </p:nvSpPr>
        <p:spPr>
          <a:xfrm>
            <a:off x="593725" y="52388"/>
            <a:ext cx="7772400" cy="762000"/>
          </a:xfrm>
        </p:spPr>
        <p:txBody>
          <a:bodyPr/>
          <a:lstStyle/>
          <a:p>
            <a:r>
              <a:rPr lang="en-US" altLang="en-US" smtClean="0">
                <a:solidFill>
                  <a:schemeClr val="tx1"/>
                </a:solidFill>
              </a:rPr>
              <a:t>Role of Testing</a:t>
            </a:r>
          </a:p>
        </p:txBody>
      </p:sp>
      <p:sp>
        <p:nvSpPr>
          <p:cNvPr id="20484" name="Rectangle 3"/>
          <p:cNvSpPr>
            <a:spLocks noGrp="1" noChangeArrowheads="1"/>
          </p:cNvSpPr>
          <p:nvPr>
            <p:ph type="body" idx="4294967295"/>
          </p:nvPr>
        </p:nvSpPr>
        <p:spPr>
          <a:xfrm>
            <a:off x="593725" y="609600"/>
            <a:ext cx="8077200" cy="5051425"/>
          </a:xfrm>
        </p:spPr>
        <p:txBody>
          <a:bodyPr/>
          <a:lstStyle/>
          <a:p>
            <a:r>
              <a:rPr lang="en-US" altLang="en-US" smtClean="0"/>
              <a:t> Software quality assessment divide into two categories:</a:t>
            </a:r>
          </a:p>
          <a:p>
            <a:pPr lvl="1"/>
            <a:r>
              <a:rPr lang="en-US" altLang="en-US" smtClean="0"/>
              <a:t> </a:t>
            </a:r>
            <a:r>
              <a:rPr lang="en-US" altLang="en-US" sz="2000" smtClean="0"/>
              <a:t>Static analysis</a:t>
            </a:r>
          </a:p>
          <a:p>
            <a:pPr lvl="2"/>
            <a:r>
              <a:rPr lang="en-US" altLang="en-US" sz="2000" smtClean="0"/>
              <a:t>It examines the code and reasons over all behaviors that might arise during run time</a:t>
            </a:r>
          </a:p>
          <a:p>
            <a:pPr lvl="3"/>
            <a:r>
              <a:rPr lang="en-US" altLang="en-US" sz="2000" smtClean="0"/>
              <a:t>Examples: Code review, inspection, and algorithm analysis</a:t>
            </a:r>
          </a:p>
          <a:p>
            <a:pPr lvl="1"/>
            <a:r>
              <a:rPr lang="en-US" altLang="en-US" sz="2000" smtClean="0"/>
              <a:t>Dynamic analysis</a:t>
            </a:r>
          </a:p>
          <a:p>
            <a:pPr lvl="2"/>
            <a:r>
              <a:rPr lang="en-US" altLang="en-US" sz="2000" smtClean="0"/>
              <a:t>Actual program execution to expose possible program failure</a:t>
            </a:r>
          </a:p>
          <a:p>
            <a:pPr lvl="2"/>
            <a:r>
              <a:rPr lang="en-US" altLang="en-US" sz="2000" smtClean="0"/>
              <a:t>One observe some representative program behavior, and reach conclusion about the quality of the system</a:t>
            </a:r>
          </a:p>
          <a:p>
            <a:r>
              <a:rPr lang="en-US" altLang="en-US" smtClean="0"/>
              <a:t> Focus is to combines the strengths of both approaches</a:t>
            </a:r>
          </a:p>
          <a:p>
            <a:r>
              <a:rPr lang="en-US" altLang="en-US" smtClean="0"/>
              <a:t> Static and Dynamic Analysis are complementary in nature</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4800" y="76200"/>
            <a:ext cx="7772400" cy="609600"/>
          </a:xfrm>
        </p:spPr>
        <p:txBody>
          <a:bodyPr/>
          <a:lstStyle/>
          <a:p>
            <a:r>
              <a:rPr lang="en-US" altLang="en-US" smtClean="0"/>
              <a:t>Software Errors, Faults and Failures</a:t>
            </a:r>
          </a:p>
        </p:txBody>
      </p:sp>
      <p:sp>
        <p:nvSpPr>
          <p:cNvPr id="23555" name="Content Placeholder 2"/>
          <p:cNvSpPr>
            <a:spLocks noGrp="1"/>
          </p:cNvSpPr>
          <p:nvPr>
            <p:ph idx="1"/>
          </p:nvPr>
        </p:nvSpPr>
        <p:spPr>
          <a:xfrm>
            <a:off x="152400" y="828675"/>
            <a:ext cx="8839200" cy="4743450"/>
          </a:xfrm>
        </p:spPr>
        <p:txBody>
          <a:bodyPr/>
          <a:lstStyle/>
          <a:p>
            <a:pPr>
              <a:buFont typeface="Times" charset="0"/>
              <a:buChar char="•"/>
              <a:defRPr/>
            </a:pPr>
            <a:r>
              <a:rPr lang="en-US" sz="2000" b="1" dirty="0" smtClean="0">
                <a:ea typeface="ＭＳ Ｐゴシック" charset="-128"/>
              </a:rPr>
              <a:t>Software Errors</a:t>
            </a:r>
            <a:r>
              <a:rPr lang="en-US" sz="2000" dirty="0" smtClean="0">
                <a:ea typeface="ＭＳ Ｐゴシック" charset="-128"/>
              </a:rPr>
              <a:t>: are sections of the code that are partially or totally incorrect as a result of a </a:t>
            </a:r>
            <a:r>
              <a:rPr lang="en-US" sz="2000" b="1" dirty="0" smtClean="0">
                <a:ea typeface="ＭＳ Ｐゴシック" charset="-128"/>
              </a:rPr>
              <a:t>grammatical</a:t>
            </a:r>
            <a:r>
              <a:rPr lang="en-US" sz="2000" dirty="0" smtClean="0">
                <a:ea typeface="ＭＳ Ｐゴシック" charset="-128"/>
              </a:rPr>
              <a:t>, </a:t>
            </a:r>
            <a:r>
              <a:rPr lang="en-US" sz="2000" b="1" dirty="0" smtClean="0">
                <a:ea typeface="ＭＳ Ｐゴシック" charset="-128"/>
              </a:rPr>
              <a:t>logical</a:t>
            </a:r>
            <a:r>
              <a:rPr lang="en-US" sz="2000" dirty="0" smtClean="0">
                <a:ea typeface="ＭＳ Ｐゴシック" charset="-128"/>
              </a:rPr>
              <a:t> or other mistake made by a </a:t>
            </a:r>
            <a:r>
              <a:rPr lang="en-US" sz="2000" b="1" dirty="0" smtClean="0">
                <a:ea typeface="ＭＳ Ｐゴシック" charset="-128"/>
              </a:rPr>
              <a:t>systems analyst</a:t>
            </a:r>
            <a:r>
              <a:rPr lang="en-US" sz="2000" dirty="0" smtClean="0">
                <a:ea typeface="ＭＳ Ｐゴシック" charset="-128"/>
              </a:rPr>
              <a:t>, </a:t>
            </a:r>
            <a:r>
              <a:rPr lang="en-US" sz="2000" b="1" dirty="0" smtClean="0">
                <a:ea typeface="ＭＳ Ｐゴシック" charset="-128"/>
              </a:rPr>
              <a:t>a programmer</a:t>
            </a:r>
            <a:r>
              <a:rPr lang="en-US" sz="2000" dirty="0" smtClean="0">
                <a:ea typeface="ＭＳ Ｐゴシック" charset="-128"/>
              </a:rPr>
              <a:t>, or another member of the software development team.</a:t>
            </a:r>
          </a:p>
          <a:p>
            <a:pPr>
              <a:buFont typeface="Times" charset="0"/>
              <a:buNone/>
              <a:defRPr/>
            </a:pPr>
            <a:endParaRPr lang="en-US" sz="1050" dirty="0" smtClean="0">
              <a:ea typeface="ＭＳ Ｐゴシック" charset="-128"/>
            </a:endParaRPr>
          </a:p>
          <a:p>
            <a:pPr>
              <a:buFont typeface="Times" charset="0"/>
              <a:buChar char="•"/>
              <a:defRPr/>
            </a:pPr>
            <a:r>
              <a:rPr lang="en-US" sz="2000" b="1" dirty="0" smtClean="0">
                <a:ea typeface="ＭＳ Ｐゴシック" charset="-128"/>
              </a:rPr>
              <a:t>Software Fault</a:t>
            </a:r>
            <a:r>
              <a:rPr lang="en-US" sz="2000" dirty="0" smtClean="0">
                <a:ea typeface="ＭＳ Ｐゴシック" charset="-128"/>
              </a:rPr>
              <a:t>: are software errors that cause the incorrect functioning of the software during a specific application</a:t>
            </a:r>
          </a:p>
          <a:p>
            <a:pPr>
              <a:buFont typeface="Times" charset="0"/>
              <a:buNone/>
              <a:defRPr/>
            </a:pPr>
            <a:endParaRPr lang="en-US" sz="1050" dirty="0" smtClean="0">
              <a:ea typeface="ＭＳ Ｐゴシック" charset="-128"/>
            </a:endParaRPr>
          </a:p>
          <a:p>
            <a:pPr>
              <a:buFont typeface="Times" charset="0"/>
              <a:buChar char="•"/>
              <a:defRPr/>
            </a:pPr>
            <a:r>
              <a:rPr lang="en-US" sz="2000" dirty="0" smtClean="0">
                <a:ea typeface="ＭＳ Ｐゴシック" charset="-128"/>
              </a:rPr>
              <a:t>The origin of software failure is from software errors made by programmers.</a:t>
            </a:r>
          </a:p>
          <a:p>
            <a:pPr>
              <a:buFont typeface="Times" charset="0"/>
              <a:buNone/>
              <a:defRPr/>
            </a:pPr>
            <a:endParaRPr lang="en-US" sz="1050" dirty="0" smtClean="0">
              <a:ea typeface="ＭＳ Ｐゴシック" charset="-128"/>
            </a:endParaRPr>
          </a:p>
          <a:p>
            <a:pPr>
              <a:buFont typeface="Times" charset="0"/>
              <a:buChar char="•"/>
              <a:defRPr/>
            </a:pPr>
            <a:r>
              <a:rPr lang="en-US" sz="2000" dirty="0" smtClean="0">
                <a:ea typeface="ＭＳ Ｐゴシック" charset="-128"/>
              </a:rPr>
              <a:t>However, not all errors can become software faults.</a:t>
            </a:r>
          </a:p>
          <a:p>
            <a:pPr lvl="1">
              <a:buFont typeface="Times" charset="0"/>
              <a:buChar char="•"/>
              <a:defRPr/>
            </a:pPr>
            <a:r>
              <a:rPr lang="en-US" sz="2000" dirty="0" smtClean="0">
                <a:ea typeface="ＭＳ Ｐゴシック" charset="-128"/>
              </a:rPr>
              <a:t>All software faults do not necessarily end with software failure</a:t>
            </a:r>
          </a:p>
          <a:p>
            <a:pPr lvl="1">
              <a:buFont typeface="Times" charset="0"/>
              <a:buChar char="•"/>
              <a:defRPr/>
            </a:pPr>
            <a:r>
              <a:rPr lang="en-US" sz="2000" dirty="0" smtClean="0">
                <a:ea typeface="ＭＳ Ｐゴシック" charset="-128"/>
              </a:rPr>
              <a:t>Software faults cause software failure only when activated</a:t>
            </a:r>
          </a:p>
          <a:p>
            <a:pPr lvl="2">
              <a:buFont typeface="Times" charset="0"/>
              <a:buChar char="•"/>
              <a:defRPr/>
            </a:pPr>
            <a:r>
              <a:rPr lang="en-US" sz="2000" dirty="0" err="1" smtClean="0">
                <a:ea typeface="ＭＳ Ｐゴシック" charset="-128"/>
              </a:rPr>
              <a:t>i.e</a:t>
            </a:r>
            <a:r>
              <a:rPr lang="en-US" sz="2000" dirty="0" smtClean="0">
                <a:ea typeface="ＭＳ Ｐゴシック" charset="-128"/>
              </a:rPr>
              <a:t> when the specific faulty application is used</a:t>
            </a:r>
          </a:p>
          <a:p>
            <a:pPr lvl="2">
              <a:buFont typeface="Times" charset="0"/>
              <a:buNone/>
              <a:defRPr/>
            </a:pPr>
            <a:endParaRPr lang="en-US" sz="2000" dirty="0" smtClean="0">
              <a:ea typeface="ＭＳ Ｐゴシック" charset="-128"/>
            </a:endParaRPr>
          </a:p>
        </p:txBody>
      </p:sp>
      <p:sp>
        <p:nvSpPr>
          <p:cNvPr id="2253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DD6DD94B-40BE-4805-B86B-EDAE3F410BC3}" type="datetime1">
              <a:rPr lang="en-US" altLang="en-US" sz="1000" smtClean="0"/>
              <a:pPr>
                <a:spcBef>
                  <a:spcPct val="0"/>
                </a:spcBef>
                <a:buFontTx/>
                <a:buNone/>
              </a:pPr>
              <a:t>4/10/2018</a:t>
            </a:fld>
            <a:endParaRPr lang="en-US" altLang="en-US" sz="1000" smtClean="0"/>
          </a:p>
        </p:txBody>
      </p:sp>
      <p:sp>
        <p:nvSpPr>
          <p:cNvPr id="2253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10E4281E-51A6-4680-8899-40F8C01D2B7A}" type="slidenum">
              <a:rPr lang="en-US" altLang="en-US" sz="1000" smtClean="0"/>
              <a:pPr>
                <a:spcBef>
                  <a:spcPct val="0"/>
                </a:spcBef>
                <a:buFontTx/>
                <a:buNone/>
              </a:pPr>
              <a:t>11</a:t>
            </a:fld>
            <a:endParaRPr lang="en-US" altLang="en-US" sz="100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box(in)">
                                      <p:cBhvr>
                                        <p:cTn id="12" dur="500"/>
                                        <p:tgtEl>
                                          <p:spTgt spid="2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17" dur="500"/>
                                        <p:tgtEl>
                                          <p:spTgt spid="235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2" dur="500"/>
                                        <p:tgtEl>
                                          <p:spTgt spid="2355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25" dur="500"/>
                                        <p:tgtEl>
                                          <p:spTgt spid="2355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28" dur="500"/>
                                        <p:tgtEl>
                                          <p:spTgt spid="2355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3555">
                                            <p:txEl>
                                              <p:pRg st="9" end="9"/>
                                            </p:txEl>
                                          </p:spTgt>
                                        </p:tgtEl>
                                        <p:attrNameLst>
                                          <p:attrName>style.visibility</p:attrName>
                                        </p:attrNameLst>
                                      </p:cBhvr>
                                      <p:to>
                                        <p:strVal val="visible"/>
                                      </p:to>
                                    </p:set>
                                    <p:animEffect transition="in" filter="blinds(horizontal)">
                                      <p:cBhvr>
                                        <p:cTn id="31" dur="5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76200"/>
            <a:ext cx="7772400" cy="381000"/>
          </a:xfrm>
        </p:spPr>
        <p:txBody>
          <a:bodyPr/>
          <a:lstStyle/>
          <a:p>
            <a:r>
              <a:rPr lang="en-US" altLang="en-US" smtClean="0"/>
              <a:t>Software Errors, Faults and Failures</a:t>
            </a:r>
          </a:p>
        </p:txBody>
      </p:sp>
      <p:sp>
        <p:nvSpPr>
          <p:cNvPr id="23555" name="Content Placeholder 2"/>
          <p:cNvSpPr>
            <a:spLocks noGrp="1"/>
          </p:cNvSpPr>
          <p:nvPr>
            <p:ph idx="1"/>
          </p:nvPr>
        </p:nvSpPr>
        <p:spPr>
          <a:xfrm>
            <a:off x="457200" y="3505200"/>
            <a:ext cx="8077200" cy="2133600"/>
          </a:xfrm>
        </p:spPr>
        <p:txBody>
          <a:bodyPr/>
          <a:lstStyle/>
          <a:p>
            <a:pPr marL="609600" indent="-609600" eaLnBrk="1" hangingPunct="1">
              <a:buFont typeface="Times" panose="02020603050405020304" pitchFamily="18" charset="0"/>
              <a:buNone/>
            </a:pPr>
            <a:r>
              <a:rPr lang="en-US" altLang="en-US" sz="2200" b="1" smtClean="0"/>
              <a:t>Types of Errors</a:t>
            </a:r>
            <a:r>
              <a:rPr lang="en-US" altLang="en-US" sz="2200" smtClean="0"/>
              <a:t>:</a:t>
            </a:r>
          </a:p>
          <a:p>
            <a:pPr marL="1371600" lvl="2" indent="-457200" eaLnBrk="1" hangingPunct="1">
              <a:buFont typeface="Wingdings" panose="05000000000000000000" pitchFamily="2" charset="2"/>
              <a:buAutoNum type="arabicPeriod"/>
            </a:pPr>
            <a:r>
              <a:rPr lang="en-US" altLang="en-US" sz="2200" smtClean="0"/>
              <a:t>code error</a:t>
            </a:r>
          </a:p>
          <a:p>
            <a:pPr marL="1371600" lvl="2" indent="-457200" eaLnBrk="1" hangingPunct="1">
              <a:buFont typeface="Wingdings" panose="05000000000000000000" pitchFamily="2" charset="2"/>
              <a:buAutoNum type="arabicPeriod"/>
            </a:pPr>
            <a:r>
              <a:rPr lang="en-US" altLang="en-US" sz="2200" smtClean="0"/>
              <a:t>procedure error</a:t>
            </a:r>
          </a:p>
          <a:p>
            <a:pPr marL="1371600" lvl="2" indent="-457200" eaLnBrk="1" hangingPunct="1">
              <a:buFont typeface="Wingdings" panose="05000000000000000000" pitchFamily="2" charset="2"/>
              <a:buAutoNum type="arabicPeriod"/>
            </a:pPr>
            <a:r>
              <a:rPr lang="en-US" altLang="en-US" sz="2200" smtClean="0"/>
              <a:t>documentation error</a:t>
            </a:r>
          </a:p>
          <a:p>
            <a:pPr marL="1371600" lvl="2" indent="-457200" eaLnBrk="1" hangingPunct="1">
              <a:buFont typeface="Wingdings" panose="05000000000000000000" pitchFamily="2" charset="2"/>
              <a:buAutoNum type="arabicPeriod"/>
            </a:pPr>
            <a:r>
              <a:rPr lang="en-US" altLang="en-US" sz="2200" smtClean="0"/>
              <a:t>software data error</a:t>
            </a:r>
          </a:p>
          <a:p>
            <a:pPr marL="609600" indent="-609600"/>
            <a:endParaRPr lang="en-US" altLang="en-US" sz="2200" smtClean="0"/>
          </a:p>
        </p:txBody>
      </p:sp>
      <p:sp>
        <p:nvSpPr>
          <p:cNvPr id="2355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99195B81-B8D6-404A-9D2A-18A0FA569DD7}" type="datetime1">
              <a:rPr lang="en-US" altLang="en-US" sz="1000" smtClean="0"/>
              <a:pPr>
                <a:spcBef>
                  <a:spcPct val="0"/>
                </a:spcBef>
                <a:buFontTx/>
                <a:buNone/>
              </a:pPr>
              <a:t>4/10/2018</a:t>
            </a:fld>
            <a:endParaRPr lang="en-US" altLang="en-US" sz="1000" smtClean="0"/>
          </a:p>
        </p:txBody>
      </p:sp>
      <p:sp>
        <p:nvSpPr>
          <p:cNvPr id="235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AAD0C661-D6E9-4D59-B003-63541081C16F}" type="slidenum">
              <a:rPr lang="en-US" altLang="en-US" sz="1000" smtClean="0"/>
              <a:pPr>
                <a:spcBef>
                  <a:spcPct val="0"/>
                </a:spcBef>
                <a:buFontTx/>
                <a:buNone/>
              </a:pPr>
              <a:t>12</a:t>
            </a:fld>
            <a:endParaRPr lang="en-US" altLang="en-US" sz="1000" smtClean="0"/>
          </a:p>
        </p:txBody>
      </p:sp>
      <p:pic>
        <p:nvPicPr>
          <p:cNvPr id="2355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98500"/>
            <a:ext cx="5638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76200"/>
            <a:ext cx="7467600" cy="609600"/>
          </a:xfrm>
        </p:spPr>
        <p:txBody>
          <a:bodyPr/>
          <a:lstStyle/>
          <a:p>
            <a:pPr>
              <a:tabLst>
                <a:tab pos="0" algn="l"/>
              </a:tabLst>
            </a:pPr>
            <a:r>
              <a:rPr lang="en-US" altLang="en-US" smtClean="0"/>
              <a:t>Software Errors, Faults and Failures</a:t>
            </a:r>
            <a:br>
              <a:rPr lang="en-US" altLang="en-US" smtClean="0"/>
            </a:br>
            <a:r>
              <a:rPr lang="en-US" altLang="en-US" smtClean="0"/>
              <a:t>Example1:</a:t>
            </a:r>
          </a:p>
        </p:txBody>
      </p:sp>
      <p:sp>
        <p:nvSpPr>
          <p:cNvPr id="24579" name="Content Placeholder 2"/>
          <p:cNvSpPr>
            <a:spLocks noGrp="1"/>
          </p:cNvSpPr>
          <p:nvPr>
            <p:ph idx="1"/>
          </p:nvPr>
        </p:nvSpPr>
        <p:spPr>
          <a:xfrm>
            <a:off x="228600" y="1295400"/>
            <a:ext cx="8763000" cy="4159250"/>
          </a:xfrm>
        </p:spPr>
        <p:txBody>
          <a:bodyPr/>
          <a:lstStyle/>
          <a:p>
            <a:r>
              <a:rPr lang="en-US" altLang="en-US" smtClean="0"/>
              <a:t>The “Meteoro-X” meteorological equipment firmware (software embedded in the product) were meant to block the equipment’s operation when its internal temperature </a:t>
            </a:r>
            <a:r>
              <a:rPr lang="en-US" altLang="en-US" smtClean="0">
                <a:solidFill>
                  <a:srgbClr val="FF0000"/>
                </a:solidFill>
              </a:rPr>
              <a:t>rose above 60°C</a:t>
            </a:r>
            <a:r>
              <a:rPr lang="en-US" altLang="en-US" smtClean="0"/>
              <a:t>. </a:t>
            </a:r>
          </a:p>
          <a:p>
            <a:r>
              <a:rPr lang="en-US" altLang="en-US" smtClean="0"/>
              <a:t>A programmer error resulted in a software fault when the temperature limit was coded as 160°. </a:t>
            </a:r>
          </a:p>
          <a:p>
            <a:r>
              <a:rPr lang="en-US" altLang="en-US" smtClean="0"/>
              <a:t>This fault could cause damage when the equipment was subjected to temperatures higher than 60°. </a:t>
            </a:r>
          </a:p>
          <a:p>
            <a:r>
              <a:rPr lang="en-US" altLang="en-US" smtClean="0"/>
              <a:t>Since the equipment was used only in those coastal areas where temperatures never exceeded 60 ,the software fault never turned into a software failure.</a:t>
            </a:r>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26B9431B-F5CF-4263-8AFF-91529DD531C9}" type="datetime1">
              <a:rPr lang="en-US" altLang="en-US" sz="1000" smtClean="0"/>
              <a:pPr>
                <a:spcBef>
                  <a:spcPct val="0"/>
                </a:spcBef>
                <a:buFontTx/>
                <a:buNone/>
              </a:pPr>
              <a:t>4/10/2018</a:t>
            </a:fld>
            <a:endParaRPr lang="en-US" altLang="en-US" sz="1000" smtClean="0"/>
          </a:p>
        </p:txBody>
      </p:sp>
      <p:sp>
        <p:nvSpPr>
          <p:cNvPr id="2458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590532F2-1302-4119-98CE-9DA796E1A49B}" type="slidenum">
              <a:rPr lang="en-US" altLang="en-US" sz="1000" smtClean="0"/>
              <a:pPr>
                <a:spcBef>
                  <a:spcPct val="0"/>
                </a:spcBef>
                <a:buFontTx/>
                <a:buNone/>
              </a:pPr>
              <a:t>13</a:t>
            </a:fld>
            <a:endParaRPr lang="en-US" altLang="en-US" sz="1000" smtClean="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Software Errors, Faults and Failures</a:t>
            </a:r>
          </a:p>
        </p:txBody>
      </p:sp>
      <p:sp>
        <p:nvSpPr>
          <p:cNvPr id="25603" name="Content Placeholder 2"/>
          <p:cNvSpPr>
            <a:spLocks noGrp="1"/>
          </p:cNvSpPr>
          <p:nvPr>
            <p:ph idx="1"/>
          </p:nvPr>
        </p:nvSpPr>
        <p:spPr>
          <a:xfrm>
            <a:off x="228600" y="990600"/>
            <a:ext cx="8686800" cy="4311650"/>
          </a:xfrm>
        </p:spPr>
        <p:txBody>
          <a:bodyPr/>
          <a:lstStyle/>
          <a:p>
            <a:r>
              <a:rPr lang="en-US" altLang="en-US" smtClean="0"/>
              <a:t>Some Famous Software Errors</a:t>
            </a:r>
          </a:p>
          <a:p>
            <a:pPr lvl="1" eaLnBrk="1" hangingPunct="1"/>
            <a:r>
              <a:rPr lang="en-US" altLang="en-US" smtClean="0"/>
              <a:t>Airane 5</a:t>
            </a:r>
          </a:p>
          <a:p>
            <a:pPr lvl="1" eaLnBrk="1" hangingPunct="1"/>
            <a:r>
              <a:rPr lang="en-US" altLang="en-US" smtClean="0"/>
              <a:t>Therac-25</a:t>
            </a:r>
          </a:p>
          <a:p>
            <a:pPr lvl="1" eaLnBrk="1" hangingPunct="1"/>
            <a:r>
              <a:rPr lang="en-US" altLang="en-US" smtClean="0"/>
              <a:t>Patriot Missile System</a:t>
            </a:r>
          </a:p>
          <a:p>
            <a:pPr lvl="1" eaLnBrk="1" hangingPunct="1"/>
            <a:r>
              <a:rPr lang="en-US" altLang="en-US" smtClean="0"/>
              <a:t>NASA's Mars Polar Lander</a:t>
            </a:r>
          </a:p>
          <a:p>
            <a:pPr lvl="1" eaLnBrk="1" hangingPunct="1"/>
            <a:r>
              <a:rPr lang="en-US" altLang="en-US" smtClean="0"/>
              <a:t>ESA's Ariane 5 Launch System</a:t>
            </a:r>
          </a:p>
          <a:p>
            <a:pPr lvl="1" eaLnBrk="1" hangingPunct="1"/>
            <a:r>
              <a:rPr lang="en-US" altLang="en-US" smtClean="0"/>
              <a:t>2003 Blackout</a:t>
            </a:r>
          </a:p>
          <a:p>
            <a:pPr lvl="1" eaLnBrk="1" hangingPunct="1"/>
            <a:r>
              <a:rPr lang="en-US" altLang="en-US" smtClean="0"/>
              <a:t>Y2K</a:t>
            </a:r>
          </a:p>
          <a:p>
            <a:pPr lvl="1"/>
            <a:endParaRPr lang="en-US" altLang="en-US" smtClean="0"/>
          </a:p>
        </p:txBody>
      </p:sp>
      <p:sp>
        <p:nvSpPr>
          <p:cNvPr id="2560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A4575424-0F3B-4712-AD66-6FDFAEC4F168}" type="datetime1">
              <a:rPr lang="en-US" altLang="en-US" sz="1000" smtClean="0"/>
              <a:pPr>
                <a:spcBef>
                  <a:spcPct val="0"/>
                </a:spcBef>
                <a:buFontTx/>
                <a:buNone/>
              </a:pPr>
              <a:t>4/10/2018</a:t>
            </a:fld>
            <a:endParaRPr lang="en-US" altLang="en-US" sz="1000" smtClean="0"/>
          </a:p>
        </p:txBody>
      </p:sp>
      <p:sp>
        <p:nvSpPr>
          <p:cNvPr id="256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8FD325DC-FD7F-4E15-A2F8-8CF4A2C2560B}" type="slidenum">
              <a:rPr lang="en-US" altLang="en-US" sz="1000" smtClean="0"/>
              <a:pPr>
                <a:spcBef>
                  <a:spcPct val="0"/>
                </a:spcBef>
                <a:buFontTx/>
                <a:buNone/>
              </a:pPr>
              <a:t>14</a:t>
            </a:fld>
            <a:endParaRPr lang="en-US" altLang="en-US" sz="1000" smtClean="0"/>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142875"/>
            <a:ext cx="6700838" cy="1000125"/>
          </a:xfrm>
        </p:spPr>
        <p:txBody>
          <a:bodyPr/>
          <a:lstStyle/>
          <a:p>
            <a:r>
              <a:rPr lang="en-US" altLang="en-US" sz="2400" smtClean="0"/>
              <a:t>Famous Software Failures (Examples)</a:t>
            </a:r>
            <a:r>
              <a:rPr lang="en-US" altLang="en-US" smtClean="0"/>
              <a:t/>
            </a:r>
            <a:br>
              <a:rPr lang="en-US" altLang="en-US" smtClean="0"/>
            </a:br>
            <a:r>
              <a:rPr lang="en-US" altLang="en-US" sz="2400" smtClean="0"/>
              <a:t>Airane 5</a:t>
            </a:r>
          </a:p>
        </p:txBody>
      </p:sp>
      <p:sp>
        <p:nvSpPr>
          <p:cNvPr id="3" name="Content Placeholder 2"/>
          <p:cNvSpPr>
            <a:spLocks noGrp="1"/>
          </p:cNvSpPr>
          <p:nvPr>
            <p:ph idx="1"/>
          </p:nvPr>
        </p:nvSpPr>
        <p:spPr>
          <a:xfrm>
            <a:off x="142875" y="1143000"/>
            <a:ext cx="8777288" cy="4643438"/>
          </a:xfrm>
        </p:spPr>
        <p:txBody>
          <a:bodyPr/>
          <a:lstStyle/>
          <a:p>
            <a:pPr marL="231775" indent="-231775" eaLnBrk="1" hangingPunct="1"/>
            <a:r>
              <a:rPr lang="en-US" altLang="en-US" sz="2000" b="1" smtClean="0"/>
              <a:t>Cost:</a:t>
            </a:r>
            <a:r>
              <a:rPr lang="en-US" altLang="en-US" sz="2000" smtClean="0"/>
              <a:t> $500 million</a:t>
            </a:r>
          </a:p>
          <a:p>
            <a:pPr marL="231775" indent="-231775" eaLnBrk="1" hangingPunct="1"/>
            <a:r>
              <a:rPr lang="en-US" altLang="en-US" sz="2000" b="1" smtClean="0"/>
              <a:t>Disaster:</a:t>
            </a:r>
          </a:p>
          <a:p>
            <a:pPr marL="631825" lvl="1" indent="-231775" eaLnBrk="1" hangingPunct="1"/>
            <a:r>
              <a:rPr lang="en-US" altLang="en-US" sz="2000" smtClean="0"/>
              <a:t>Ariane 5, Europe’s newest unmanned rocket, was intentionally destroyed seconds after launch on its maiden flight.  Also destroyed was its cargo of four scientific satellites that were to study how the Earth’s magnetic field interacts with solar winds</a:t>
            </a:r>
          </a:p>
          <a:p>
            <a:pPr marL="231775" indent="-231775" eaLnBrk="1" hangingPunct="1"/>
            <a:r>
              <a:rPr lang="en-US" altLang="en-US" sz="2000" b="1" smtClean="0"/>
              <a:t>Cause:</a:t>
            </a:r>
          </a:p>
          <a:p>
            <a:pPr marL="631825" lvl="1" indent="-231775" eaLnBrk="1" hangingPunct="1"/>
            <a:r>
              <a:rPr lang="en-US" altLang="en-US" sz="2000" smtClean="0"/>
              <a:t> Shutdown occurred when the guidance computer tried to convert the sideways rocket velocity from 64-bits to a 16-bit format.  The number was too big, and an overflow error resulted, as </a:t>
            </a:r>
            <a:r>
              <a:rPr lang="en-US" altLang="en-US" sz="2000" smtClean="0">
                <a:solidFill>
                  <a:srgbClr val="FF0000"/>
                </a:solidFill>
              </a:rPr>
              <a:t>the floating point number had a value too large to be represented by a 16-bit signed integer</a:t>
            </a:r>
            <a:r>
              <a:rPr lang="en-US" altLang="en-US" sz="2000" smtClean="0"/>
              <a:t> . Efficiency considerations had led to the </a:t>
            </a:r>
            <a:r>
              <a:rPr lang="en-US" altLang="en-US" sz="2000" smtClean="0">
                <a:solidFill>
                  <a:srgbClr val="FF0000"/>
                </a:solidFill>
              </a:rPr>
              <a:t>disabling of the exception handler for this error. </a:t>
            </a:r>
            <a:r>
              <a:rPr lang="en-US" altLang="en-US" sz="2000" smtClean="0"/>
              <a:t>This led to a cascade of problems, culminating in destruction of the entire flight</a:t>
            </a:r>
          </a:p>
          <a:p>
            <a:pPr marL="231775" indent="-231775"/>
            <a:endParaRPr lang="en-US" altLang="en-US" sz="2000" smtClean="0"/>
          </a:p>
        </p:txBody>
      </p:sp>
      <p:sp>
        <p:nvSpPr>
          <p:cNvPr id="266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C5D79B8B-59DB-4882-B0C4-5F423D8F3DB0}" type="datetime1">
              <a:rPr lang="en-US" altLang="en-US" sz="1000" smtClean="0"/>
              <a:pPr>
                <a:spcBef>
                  <a:spcPct val="0"/>
                </a:spcBef>
                <a:buFontTx/>
                <a:buNone/>
              </a:pPr>
              <a:t>4/10/2018</a:t>
            </a:fld>
            <a:endParaRPr lang="en-US" altLang="en-US" sz="1000" smtClean="0"/>
          </a:p>
        </p:txBody>
      </p:sp>
      <p:sp>
        <p:nvSpPr>
          <p:cNvPr id="2662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A90259C1-92FE-4BEC-8D1E-D25151612983}" type="slidenum">
              <a:rPr lang="en-US" altLang="en-US" sz="1000" smtClean="0"/>
              <a:pPr>
                <a:spcBef>
                  <a:spcPct val="0"/>
                </a:spcBef>
                <a:buFontTx/>
                <a:buNone/>
              </a:pPr>
              <a:t>15</a:t>
            </a:fld>
            <a:endParaRPr lang="en-US" altLang="en-US" sz="1000" smtClean="0"/>
          </a:p>
        </p:txBody>
      </p:sp>
      <p:pic>
        <p:nvPicPr>
          <p:cNvPr id="26630" name="Picture 4" descr="Ariane%25205%2520Launch%2520512%2520-%2520ESA">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88" y="0"/>
            <a:ext cx="307181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85750" y="85725"/>
            <a:ext cx="7772400" cy="557213"/>
          </a:xfrm>
        </p:spPr>
        <p:txBody>
          <a:bodyPr/>
          <a:lstStyle/>
          <a:p>
            <a:r>
              <a:rPr lang="en-US" altLang="en-US" smtClean="0"/>
              <a:t>Famous Software Failures (Examples)</a:t>
            </a:r>
            <a:br>
              <a:rPr lang="en-US" altLang="en-US" smtClean="0"/>
            </a:br>
            <a:r>
              <a:rPr lang="en-US" altLang="en-US" sz="2400" smtClean="0"/>
              <a:t>British Passports to Nowhere (1999)</a:t>
            </a:r>
            <a:r>
              <a:rPr lang="en-US" altLang="en-US" smtClean="0"/>
              <a:t/>
            </a:r>
            <a:br>
              <a:rPr lang="en-US" altLang="en-US" smtClean="0"/>
            </a:br>
            <a:endParaRPr lang="en-US" altLang="en-US" smtClean="0"/>
          </a:p>
        </p:txBody>
      </p:sp>
      <p:sp>
        <p:nvSpPr>
          <p:cNvPr id="28675" name="Content Placeholder 2"/>
          <p:cNvSpPr>
            <a:spLocks noGrp="1"/>
          </p:cNvSpPr>
          <p:nvPr>
            <p:ph idx="1"/>
          </p:nvPr>
        </p:nvSpPr>
        <p:spPr>
          <a:xfrm>
            <a:off x="214313" y="1143000"/>
            <a:ext cx="8715375" cy="4357688"/>
          </a:xfrm>
        </p:spPr>
        <p:txBody>
          <a:bodyPr/>
          <a:lstStyle/>
          <a:p>
            <a:r>
              <a:rPr lang="en-US" altLang="en-US" sz="2000" b="1" smtClean="0"/>
              <a:t>Cost:</a:t>
            </a:r>
            <a:r>
              <a:rPr lang="en-US" altLang="en-US" sz="2000" smtClean="0"/>
              <a:t> £12.6 million, mass inconvenience</a:t>
            </a:r>
          </a:p>
          <a:p>
            <a:pPr>
              <a:buFont typeface="Times" panose="02020603050405020304" pitchFamily="18" charset="0"/>
              <a:buNone/>
            </a:pPr>
            <a:endParaRPr lang="en-US" altLang="en-US" sz="900" smtClean="0"/>
          </a:p>
          <a:p>
            <a:r>
              <a:rPr lang="en-US" altLang="en-US" sz="2000" b="1" smtClean="0"/>
              <a:t>Disaster:</a:t>
            </a:r>
            <a:r>
              <a:rPr lang="en-US" altLang="en-US" sz="2000" smtClean="0"/>
              <a:t> </a:t>
            </a:r>
          </a:p>
          <a:p>
            <a:pPr lvl="1"/>
            <a:r>
              <a:rPr lang="en-US" altLang="en-US" sz="2000" smtClean="0"/>
              <a:t>The U.K. Passport Agency implemented a new Siemens computer system, which failed to issue passports on time for a half million British citizens. </a:t>
            </a:r>
          </a:p>
          <a:p>
            <a:pPr lvl="1"/>
            <a:r>
              <a:rPr lang="en-US" altLang="en-US" sz="2000" smtClean="0"/>
              <a:t>The Agency had to pay millions in compensation, staff overtime and umbrellas for people queuing in the rain for passports.</a:t>
            </a:r>
          </a:p>
          <a:p>
            <a:r>
              <a:rPr lang="en-US" altLang="en-US" sz="2000" b="1" smtClean="0"/>
              <a:t>Cause:</a:t>
            </a:r>
            <a:r>
              <a:rPr lang="en-US" altLang="en-US" sz="2000" smtClean="0"/>
              <a:t> </a:t>
            </a:r>
          </a:p>
          <a:p>
            <a:pPr lvl="1"/>
            <a:r>
              <a:rPr lang="en-US" altLang="en-US" sz="2000" smtClean="0"/>
              <a:t>The Passport Agency rolled out its new computer system without adequately testing it or training its staff.  At the same time, a law change required all children under 16 traveling abroad to obtain a passport, resulting in a huge spike in passport demand that overwhelmed the buggy new computer system</a:t>
            </a:r>
          </a:p>
        </p:txBody>
      </p:sp>
      <p:sp>
        <p:nvSpPr>
          <p:cNvPr id="286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86ED6C2D-D2F6-448B-97B4-52C5C65AC18D}" type="datetime1">
              <a:rPr lang="en-US" altLang="en-US" sz="1000" smtClean="0"/>
              <a:pPr>
                <a:spcBef>
                  <a:spcPct val="0"/>
                </a:spcBef>
                <a:buFontTx/>
                <a:buNone/>
              </a:pPr>
              <a:t>4/10/2018</a:t>
            </a:fld>
            <a:endParaRPr lang="en-US" altLang="en-US" sz="1000" smtClean="0"/>
          </a:p>
        </p:txBody>
      </p:sp>
      <p:sp>
        <p:nvSpPr>
          <p:cNvPr id="286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228D559E-E7F6-4C39-B80B-ADED315E5426}" type="slidenum">
              <a:rPr lang="en-US" altLang="en-US" sz="1000" smtClean="0"/>
              <a:pPr>
                <a:spcBef>
                  <a:spcPct val="0"/>
                </a:spcBef>
                <a:buFontTx/>
                <a:buNone/>
              </a:pPr>
              <a:t>16</a:t>
            </a:fld>
            <a:endParaRPr lang="en-US" altLang="en-US" sz="100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76200"/>
            <a:ext cx="7772400" cy="609600"/>
          </a:xfrm>
        </p:spPr>
        <p:txBody>
          <a:bodyPr/>
          <a:lstStyle/>
          <a:p>
            <a:r>
              <a:rPr lang="en-US" altLang="en-US" smtClean="0"/>
              <a:t>Common Causes of Software Errors</a:t>
            </a:r>
            <a:br>
              <a:rPr lang="en-US" altLang="en-US" smtClean="0"/>
            </a:br>
            <a:endParaRPr lang="en-US" altLang="en-US" smtClean="0"/>
          </a:p>
        </p:txBody>
      </p:sp>
      <p:sp>
        <p:nvSpPr>
          <p:cNvPr id="29699" name="Content Placeholder 2"/>
          <p:cNvSpPr>
            <a:spLocks noGrp="1"/>
          </p:cNvSpPr>
          <p:nvPr>
            <p:ph idx="1"/>
          </p:nvPr>
        </p:nvSpPr>
        <p:spPr>
          <a:xfrm>
            <a:off x="228600" y="762000"/>
            <a:ext cx="8686800" cy="4876800"/>
          </a:xfrm>
        </p:spPr>
        <p:txBody>
          <a:bodyPr/>
          <a:lstStyle/>
          <a:p>
            <a:pPr marL="635000" indent="-236538" eaLnBrk="1" hangingPunct="1">
              <a:spcBef>
                <a:spcPct val="40000"/>
              </a:spcBef>
            </a:pPr>
            <a:r>
              <a:rPr lang="en-US" altLang="en-US" smtClean="0"/>
              <a:t>Faulty requirements definition</a:t>
            </a:r>
          </a:p>
          <a:p>
            <a:pPr marL="635000" indent="-236538" eaLnBrk="1" hangingPunct="1">
              <a:spcBef>
                <a:spcPct val="40000"/>
              </a:spcBef>
            </a:pPr>
            <a:r>
              <a:rPr lang="en-US" altLang="en-US" smtClean="0"/>
              <a:t>Client-developer communication failures</a:t>
            </a:r>
          </a:p>
          <a:p>
            <a:pPr marL="635000" indent="-236538" eaLnBrk="1" hangingPunct="1">
              <a:spcBef>
                <a:spcPct val="40000"/>
              </a:spcBef>
            </a:pPr>
            <a:r>
              <a:rPr lang="en-US" altLang="en-US" smtClean="0"/>
              <a:t>Deliberate deviations from software requirements</a:t>
            </a:r>
          </a:p>
          <a:p>
            <a:pPr marL="635000" indent="-236538" eaLnBrk="1" hangingPunct="1">
              <a:spcBef>
                <a:spcPct val="40000"/>
              </a:spcBef>
            </a:pPr>
            <a:r>
              <a:rPr lang="en-US" altLang="en-US" smtClean="0"/>
              <a:t>Logical design errors</a:t>
            </a:r>
          </a:p>
          <a:p>
            <a:pPr marL="635000" indent="-236538" eaLnBrk="1" hangingPunct="1">
              <a:spcBef>
                <a:spcPct val="40000"/>
              </a:spcBef>
            </a:pPr>
            <a:r>
              <a:rPr lang="en-US" altLang="en-US" smtClean="0"/>
              <a:t>Coding errors</a:t>
            </a:r>
          </a:p>
          <a:p>
            <a:pPr marL="635000" indent="-236538" eaLnBrk="1" hangingPunct="1">
              <a:spcBef>
                <a:spcPct val="40000"/>
              </a:spcBef>
            </a:pPr>
            <a:r>
              <a:rPr lang="en-US" altLang="en-US" smtClean="0"/>
              <a:t>Non-compliance with documentation and coding instructions</a:t>
            </a:r>
          </a:p>
          <a:p>
            <a:pPr marL="635000" indent="-236538" eaLnBrk="1" hangingPunct="1">
              <a:spcBef>
                <a:spcPct val="40000"/>
              </a:spcBef>
            </a:pPr>
            <a:r>
              <a:rPr lang="en-US" altLang="en-US" smtClean="0"/>
              <a:t>Shortcomings of the testing process</a:t>
            </a:r>
          </a:p>
          <a:p>
            <a:pPr marL="635000" indent="-236538" eaLnBrk="1" hangingPunct="1">
              <a:spcBef>
                <a:spcPct val="40000"/>
              </a:spcBef>
            </a:pPr>
            <a:r>
              <a:rPr lang="en-US" altLang="en-US" smtClean="0"/>
              <a:t>Procedure errors</a:t>
            </a:r>
          </a:p>
          <a:p>
            <a:pPr marL="635000" indent="-236538" eaLnBrk="1" hangingPunct="1">
              <a:spcBef>
                <a:spcPct val="40000"/>
              </a:spcBef>
            </a:pPr>
            <a:r>
              <a:rPr lang="en-US" altLang="en-US" smtClean="0"/>
              <a:t>Documentation errors</a:t>
            </a:r>
          </a:p>
          <a:p>
            <a:pPr marL="635000" indent="-236538"/>
            <a:endParaRPr lang="en-US" altLang="en-US" smtClean="0"/>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EF81063C-9953-45AA-AD59-ED28F298B195}" type="datetime1">
              <a:rPr lang="en-US" altLang="en-US" sz="1000" smtClean="0"/>
              <a:pPr>
                <a:spcBef>
                  <a:spcPct val="0"/>
                </a:spcBef>
                <a:buFontTx/>
                <a:buNone/>
              </a:pPr>
              <a:t>4/10/2018</a:t>
            </a:fld>
            <a:endParaRPr lang="en-US" altLang="en-US" sz="1000" smtClean="0"/>
          </a:p>
        </p:txBody>
      </p:sp>
      <p:sp>
        <p:nvSpPr>
          <p:cNvPr id="297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23DF03D3-17D1-41B9-8EFD-EF5B530F5159}" type="slidenum">
              <a:rPr lang="en-US" altLang="en-US" sz="1000" smtClean="0"/>
              <a:pPr>
                <a:spcBef>
                  <a:spcPct val="0"/>
                </a:spcBef>
                <a:buFontTx/>
                <a:buNone/>
              </a:pPr>
              <a:t>17</a:t>
            </a:fld>
            <a:endParaRPr lang="en-US" altLang="en-US" sz="1000" smtClean="0"/>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04800" y="76200"/>
            <a:ext cx="7772400" cy="533400"/>
          </a:xfrm>
        </p:spPr>
        <p:txBody>
          <a:bodyPr/>
          <a:lstStyle/>
          <a:p>
            <a:r>
              <a:rPr lang="en-US" altLang="en-US" smtClean="0"/>
              <a:t>Importance of Software Quality</a:t>
            </a:r>
          </a:p>
        </p:txBody>
      </p:sp>
      <p:sp>
        <p:nvSpPr>
          <p:cNvPr id="30723" name="Content Placeholder 2"/>
          <p:cNvSpPr>
            <a:spLocks noGrp="1"/>
          </p:cNvSpPr>
          <p:nvPr>
            <p:ph idx="1"/>
          </p:nvPr>
        </p:nvSpPr>
        <p:spPr>
          <a:xfrm>
            <a:off x="228600" y="762000"/>
            <a:ext cx="8686800" cy="4876800"/>
          </a:xfrm>
        </p:spPr>
        <p:txBody>
          <a:bodyPr/>
          <a:lstStyle/>
          <a:p>
            <a:pPr eaLnBrk="1" hangingPunct="1">
              <a:lnSpc>
                <a:spcPct val="90000"/>
              </a:lnSpc>
            </a:pPr>
            <a:r>
              <a:rPr lang="en-GB" altLang="en-US" smtClean="0"/>
              <a:t>Software is a major component of computer systems (about 80% of the cost) </a:t>
            </a:r>
          </a:p>
          <a:p>
            <a:pPr eaLnBrk="1" hangingPunct="1">
              <a:lnSpc>
                <a:spcPct val="90000"/>
              </a:lnSpc>
            </a:pPr>
            <a:r>
              <a:rPr lang="en-GB" altLang="en-US" smtClean="0"/>
              <a:t>It is used for:</a:t>
            </a:r>
          </a:p>
          <a:p>
            <a:pPr lvl="1" eaLnBrk="1" hangingPunct="1">
              <a:lnSpc>
                <a:spcPct val="90000"/>
              </a:lnSpc>
            </a:pPr>
            <a:r>
              <a:rPr lang="en-GB" altLang="en-US" sz="2200" smtClean="0"/>
              <a:t>Communication (e.g. phone system, email system)</a:t>
            </a:r>
          </a:p>
          <a:p>
            <a:pPr lvl="1" eaLnBrk="1" hangingPunct="1">
              <a:lnSpc>
                <a:spcPct val="90000"/>
              </a:lnSpc>
            </a:pPr>
            <a:r>
              <a:rPr lang="en-GB" altLang="en-US" sz="2200" smtClean="0"/>
              <a:t>Health monitoring</a:t>
            </a:r>
          </a:p>
          <a:p>
            <a:pPr lvl="1" eaLnBrk="1" hangingPunct="1">
              <a:lnSpc>
                <a:spcPct val="90000"/>
              </a:lnSpc>
            </a:pPr>
            <a:r>
              <a:rPr lang="en-GB" altLang="en-US" sz="2200" smtClean="0"/>
              <a:t>Transportation (e.g. automobile, aeronautics)</a:t>
            </a:r>
          </a:p>
          <a:p>
            <a:pPr lvl="1" eaLnBrk="1" hangingPunct="1">
              <a:lnSpc>
                <a:spcPct val="90000"/>
              </a:lnSpc>
            </a:pPr>
            <a:r>
              <a:rPr lang="en-GB" altLang="en-US" sz="2200" smtClean="0"/>
              <a:t>Economic exchanges (e.g. e-commerce).</a:t>
            </a:r>
          </a:p>
          <a:p>
            <a:pPr lvl="1" eaLnBrk="1" hangingPunct="1">
              <a:lnSpc>
                <a:spcPct val="90000"/>
              </a:lnSpc>
            </a:pPr>
            <a:r>
              <a:rPr lang="en-GB" altLang="en-US" sz="2200" smtClean="0"/>
              <a:t>Entertainment.</a:t>
            </a:r>
          </a:p>
          <a:p>
            <a:pPr lvl="1" eaLnBrk="1" hangingPunct="1">
              <a:lnSpc>
                <a:spcPct val="90000"/>
              </a:lnSpc>
            </a:pPr>
            <a:r>
              <a:rPr lang="en-GB" altLang="en-US" sz="2200" smtClean="0"/>
              <a:t>etc.</a:t>
            </a:r>
          </a:p>
          <a:p>
            <a:pPr eaLnBrk="1" hangingPunct="1">
              <a:lnSpc>
                <a:spcPct val="90000"/>
              </a:lnSpc>
            </a:pPr>
            <a:r>
              <a:rPr lang="en-GB" altLang="en-US" smtClean="0"/>
              <a:t>Software defects are extremely costly in terms of </a:t>
            </a:r>
          </a:p>
          <a:p>
            <a:pPr lvl="1" eaLnBrk="1" hangingPunct="1">
              <a:lnSpc>
                <a:spcPct val="90000"/>
              </a:lnSpc>
            </a:pPr>
            <a:r>
              <a:rPr lang="en-GB" altLang="en-US" sz="2200" smtClean="0"/>
              <a:t>money</a:t>
            </a:r>
          </a:p>
          <a:p>
            <a:pPr lvl="1" eaLnBrk="1" hangingPunct="1">
              <a:lnSpc>
                <a:spcPct val="90000"/>
              </a:lnSpc>
            </a:pPr>
            <a:r>
              <a:rPr lang="en-GB" altLang="en-US" sz="2200" smtClean="0"/>
              <a:t>reputation</a:t>
            </a:r>
          </a:p>
          <a:p>
            <a:pPr lvl="1" eaLnBrk="1" hangingPunct="1">
              <a:lnSpc>
                <a:spcPct val="90000"/>
              </a:lnSpc>
            </a:pPr>
            <a:r>
              <a:rPr lang="en-GB" altLang="en-US" sz="2200" smtClean="0"/>
              <a:t>loss of life</a:t>
            </a:r>
          </a:p>
          <a:p>
            <a:endParaRPr lang="en-US" altLang="en-US" smtClean="0"/>
          </a:p>
        </p:txBody>
      </p:sp>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E348F2C8-9C0B-4B06-96B1-970AA722A716}" type="datetime1">
              <a:rPr lang="en-US" altLang="en-US" sz="1000" smtClean="0"/>
              <a:pPr>
                <a:spcBef>
                  <a:spcPct val="0"/>
                </a:spcBef>
                <a:buFontTx/>
                <a:buNone/>
              </a:pPr>
              <a:t>4/10/2018</a:t>
            </a:fld>
            <a:endParaRPr lang="en-US" altLang="en-US" sz="1000" smtClean="0"/>
          </a:p>
        </p:txBody>
      </p:sp>
      <p:sp>
        <p:nvSpPr>
          <p:cNvPr id="307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ED349B65-F511-4869-8FA9-757392555E29}" type="slidenum">
              <a:rPr lang="en-US" altLang="en-US" sz="1000" smtClean="0"/>
              <a:pPr>
                <a:spcBef>
                  <a:spcPct val="0"/>
                </a:spcBef>
                <a:buFontTx/>
                <a:buNone/>
              </a:pPr>
              <a:t>18</a:t>
            </a:fld>
            <a:endParaRPr lang="en-US" altLang="en-US" sz="100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71438"/>
            <a:ext cx="7772400" cy="533400"/>
          </a:xfrm>
        </p:spPr>
        <p:txBody>
          <a:bodyPr/>
          <a:lstStyle/>
          <a:p>
            <a:r>
              <a:rPr lang="en-US" altLang="en-US" smtClean="0"/>
              <a:t>Cost of Software Errors</a:t>
            </a:r>
          </a:p>
        </p:txBody>
      </p:sp>
      <p:sp>
        <p:nvSpPr>
          <p:cNvPr id="3174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FBED4953-F72B-4288-9643-E944CD801E9E}" type="datetime1">
              <a:rPr lang="en-US" altLang="en-US" sz="1000" smtClean="0"/>
              <a:pPr>
                <a:spcBef>
                  <a:spcPct val="0"/>
                </a:spcBef>
                <a:buFontTx/>
                <a:buNone/>
              </a:pPr>
              <a:t>4/10/2018</a:t>
            </a:fld>
            <a:endParaRPr lang="en-US" altLang="en-US" sz="1000" smtClean="0"/>
          </a:p>
        </p:txBody>
      </p:sp>
      <p:sp>
        <p:nvSpPr>
          <p:cNvPr id="3174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B0576377-074A-4379-B5BB-CFDAD00B97B9}" type="slidenum">
              <a:rPr lang="en-US" altLang="en-US" sz="1000" smtClean="0"/>
              <a:pPr>
                <a:spcBef>
                  <a:spcPct val="0"/>
                </a:spcBef>
                <a:buFontTx/>
                <a:buNone/>
              </a:pPr>
              <a:t>19</a:t>
            </a:fld>
            <a:endParaRPr lang="en-US" altLang="en-US" sz="1000" smtClean="0"/>
          </a:p>
        </p:txBody>
      </p:sp>
      <p:sp>
        <p:nvSpPr>
          <p:cNvPr id="31749" name="Rectangle 3"/>
          <p:cNvSpPr txBox="1">
            <a:spLocks noChangeArrowheads="1"/>
          </p:cNvSpPr>
          <p:nvPr/>
        </p:nvSpPr>
        <p:spPr bwMode="auto">
          <a:xfrm>
            <a:off x="152400" y="571500"/>
            <a:ext cx="883920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eaLnBrk="1" hangingPunct="1">
              <a:buFont typeface="Arial" panose="020B0604020202020204" pitchFamily="34" charset="0"/>
              <a:buChar char="•"/>
            </a:pPr>
            <a:r>
              <a:rPr lang="en-US" altLang="en-US" sz="2200"/>
              <a:t>  "Software bugs, or errors, are so prevalent and so detrimental that they cost the U.S. economy an estimated $59.5 billion annually, or about 0.6 percent of the gross domestic product.  …</a:t>
            </a:r>
          </a:p>
          <a:p>
            <a:pPr eaLnBrk="1" hangingPunct="1">
              <a:buClr>
                <a:schemeClr val="bg2"/>
              </a:buClr>
              <a:buSzPct val="75000"/>
              <a:buFont typeface="Arial" panose="020B0604020202020204" pitchFamily="34" charset="0"/>
              <a:buChar char="•"/>
            </a:pPr>
            <a:endParaRPr lang="en-US" altLang="en-US" sz="1200"/>
          </a:p>
          <a:p>
            <a:pPr eaLnBrk="1" hangingPunct="1">
              <a:buClr>
                <a:schemeClr val="bg2"/>
              </a:buClr>
              <a:buSzPct val="75000"/>
              <a:buFont typeface="Arial" panose="020B0604020202020204" pitchFamily="34" charset="0"/>
              <a:buChar char="•"/>
            </a:pPr>
            <a:r>
              <a:rPr lang="en-US" altLang="en-US" sz="2200"/>
              <a:t>  Although all errors cannot be removed, more than a third of these costs, or an estimated $22.2 billion, could be eliminated by an improved testing infrastructure that enables earlier and more effective identification and removal of software defects. </a:t>
            </a:r>
          </a:p>
          <a:p>
            <a:pPr lvl="1" eaLnBrk="1" hangingPunct="1">
              <a:buClr>
                <a:schemeClr val="bg2"/>
              </a:buClr>
              <a:buSzPct val="75000"/>
              <a:buFont typeface="Arial" panose="020B0604020202020204" pitchFamily="34" charset="0"/>
              <a:buChar char="•"/>
            </a:pPr>
            <a:r>
              <a:rPr lang="en-US" altLang="en-US" sz="2200"/>
              <a:t> These are the savings associated with finding an increased percentage (but not 100 percent) of errors closer to the development stages in which they are introduced. </a:t>
            </a:r>
          </a:p>
          <a:p>
            <a:pPr eaLnBrk="1" hangingPunct="1">
              <a:buClr>
                <a:schemeClr val="bg2"/>
              </a:buClr>
              <a:buSzPct val="75000"/>
              <a:buFont typeface="Arial" panose="020B0604020202020204" pitchFamily="34" charset="0"/>
              <a:buChar char="•"/>
            </a:pPr>
            <a:endParaRPr lang="en-US" altLang="en-US" sz="1200"/>
          </a:p>
          <a:p>
            <a:pPr eaLnBrk="1" hangingPunct="1">
              <a:buClr>
                <a:schemeClr val="bg2"/>
              </a:buClr>
              <a:buSzPct val="75000"/>
              <a:buFont typeface="Arial" panose="020B0604020202020204" pitchFamily="34" charset="0"/>
              <a:buChar char="•"/>
            </a:pPr>
            <a:r>
              <a:rPr lang="en-US" altLang="en-US" sz="2200"/>
              <a:t>  Currently, over half of all errors are not found until "downstream" in the development process or during post-sale software use."</a:t>
            </a:r>
          </a:p>
          <a:p>
            <a:pPr algn="r" eaLnBrk="1" hangingPunct="1">
              <a:spcBef>
                <a:spcPct val="0"/>
              </a:spcBef>
              <a:buClr>
                <a:schemeClr val="bg2"/>
              </a:buClr>
              <a:buSzPct val="75000"/>
              <a:buFont typeface="Wingdings" panose="05000000000000000000" pitchFamily="2" charset="2"/>
              <a:buNone/>
            </a:pPr>
            <a:r>
              <a:rPr lang="en-US" altLang="en-US" sz="1800" b="1"/>
              <a:t>US Dept of Commerce</a:t>
            </a:r>
          </a:p>
          <a:p>
            <a:pPr algn="r" eaLnBrk="1" hangingPunct="1">
              <a:spcBef>
                <a:spcPct val="0"/>
              </a:spcBef>
              <a:buClr>
                <a:schemeClr val="bg2"/>
              </a:buClr>
              <a:buSzPct val="75000"/>
              <a:buFont typeface="Wingdings" panose="05000000000000000000" pitchFamily="2" charset="2"/>
              <a:buNone/>
            </a:pPr>
            <a:r>
              <a:rPr lang="en-US" altLang="en-US" sz="1800" b="1"/>
              <a:t>June 2002</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8600" y="76200"/>
            <a:ext cx="7772400" cy="228600"/>
          </a:xfrm>
        </p:spPr>
        <p:txBody>
          <a:bodyPr/>
          <a:lstStyle/>
          <a:p>
            <a:r>
              <a:rPr lang="en-US" altLang="en-US" smtClean="0"/>
              <a:t>Quality?</a:t>
            </a:r>
          </a:p>
        </p:txBody>
      </p:sp>
      <p:sp>
        <p:nvSpPr>
          <p:cNvPr id="10243" name="Content Placeholder 2"/>
          <p:cNvSpPr>
            <a:spLocks noGrp="1"/>
          </p:cNvSpPr>
          <p:nvPr>
            <p:ph idx="1"/>
          </p:nvPr>
        </p:nvSpPr>
        <p:spPr>
          <a:xfrm>
            <a:off x="152400" y="762000"/>
            <a:ext cx="8763000" cy="5029200"/>
          </a:xfrm>
        </p:spPr>
        <p:txBody>
          <a:bodyPr/>
          <a:lstStyle/>
          <a:p>
            <a:r>
              <a:rPr lang="en-GB" altLang="en-US" sz="2000" smtClean="0"/>
              <a:t>Quality is an intangible concept. </a:t>
            </a:r>
          </a:p>
          <a:p>
            <a:r>
              <a:rPr lang="en-GB" altLang="en-US" sz="2000" smtClean="0"/>
              <a:t>Most people can recognize it easily but they find it difficult to give a clear description of the term.</a:t>
            </a:r>
          </a:p>
          <a:p>
            <a:r>
              <a:rPr lang="en-GB" altLang="en-US" sz="2000" smtClean="0"/>
              <a:t>The terms </a:t>
            </a:r>
            <a:r>
              <a:rPr lang="en-GB" altLang="en-US" sz="2000" i="1" smtClean="0">
                <a:solidFill>
                  <a:srgbClr val="0070C0"/>
                </a:solidFill>
              </a:rPr>
              <a:t>good quality, poor quality</a:t>
            </a:r>
            <a:r>
              <a:rPr lang="en-GB" altLang="en-US" sz="2000" smtClean="0">
                <a:solidFill>
                  <a:srgbClr val="0070C0"/>
                </a:solidFill>
              </a:rPr>
              <a:t> </a:t>
            </a:r>
            <a:r>
              <a:rPr lang="en-GB" altLang="en-US" sz="2000" smtClean="0"/>
              <a:t>are used in our everyday life to tell how good or bad a product functions. </a:t>
            </a:r>
          </a:p>
          <a:p>
            <a:r>
              <a:rPr lang="en-US" altLang="en-US" sz="2000" smtClean="0"/>
              <a:t>A number of factors influence the making and buying of software products. These factors include:</a:t>
            </a:r>
          </a:p>
          <a:p>
            <a:pPr lvl="1"/>
            <a:r>
              <a:rPr lang="en-US" altLang="en-US" sz="2000" smtClean="0"/>
              <a:t>User’s needs and expectations, </a:t>
            </a:r>
          </a:p>
          <a:p>
            <a:pPr lvl="1"/>
            <a:r>
              <a:rPr lang="en-US" altLang="en-US" sz="2000" smtClean="0"/>
              <a:t>The manufacturer’s considerations,</a:t>
            </a:r>
          </a:p>
          <a:p>
            <a:pPr lvl="1"/>
            <a:r>
              <a:rPr lang="en-US" altLang="en-US" sz="2000" smtClean="0"/>
              <a:t>The inherent characteristics of a product, </a:t>
            </a:r>
          </a:p>
          <a:p>
            <a:pPr lvl="1"/>
            <a:r>
              <a:rPr lang="en-US" altLang="en-US" sz="2000" smtClean="0"/>
              <a:t>The perceived value of a product.</a:t>
            </a:r>
          </a:p>
          <a:p>
            <a:r>
              <a:rPr lang="en-US" altLang="en-US" sz="2000" smtClean="0"/>
              <a:t>To be able to capture the quality concept, it is important to study quality from a broader perspective. This is because the concept of quality predates software development.</a:t>
            </a: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F6FDDB08-6E4A-4C42-AF2A-C2F101BF206E}" type="datetime1">
              <a:rPr lang="en-US" altLang="en-US" sz="1000" smtClean="0"/>
              <a:pPr>
                <a:spcBef>
                  <a:spcPct val="0"/>
                </a:spcBef>
                <a:buFontTx/>
                <a:buNone/>
              </a:pPr>
              <a:t>4/10/2018</a:t>
            </a:fld>
            <a:endParaRPr lang="en-US" altLang="en-US" sz="1000" smtClean="0"/>
          </a:p>
        </p:txBody>
      </p:sp>
      <p:sp>
        <p:nvSpPr>
          <p:cNvPr id="1024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F706AD84-89FC-4441-94B4-5D64F0A91333}" type="slidenum">
              <a:rPr lang="en-US" altLang="en-US" sz="1000" smtClean="0"/>
              <a:pPr>
                <a:spcBef>
                  <a:spcPct val="0"/>
                </a:spcBef>
                <a:buFontTx/>
                <a:buNone/>
              </a:pPr>
              <a:t>2</a:t>
            </a:fld>
            <a:endParaRPr lang="en-US" altLang="en-US" sz="1000" smtClean="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228600"/>
            <a:ext cx="7772400" cy="381000"/>
          </a:xfrm>
        </p:spPr>
        <p:txBody>
          <a:bodyPr/>
          <a:lstStyle/>
          <a:p>
            <a:r>
              <a:rPr lang="en-US" altLang="en-US" smtClean="0"/>
              <a:t>Measuring Software Quality</a:t>
            </a:r>
          </a:p>
        </p:txBody>
      </p:sp>
      <p:sp>
        <p:nvSpPr>
          <p:cNvPr id="32771" name="Content Placeholder 2"/>
          <p:cNvSpPr>
            <a:spLocks noGrp="1"/>
          </p:cNvSpPr>
          <p:nvPr>
            <p:ph idx="1"/>
          </p:nvPr>
        </p:nvSpPr>
        <p:spPr>
          <a:xfrm>
            <a:off x="228600" y="946150"/>
            <a:ext cx="8686800" cy="4540250"/>
          </a:xfrm>
        </p:spPr>
        <p:txBody>
          <a:bodyPr/>
          <a:lstStyle/>
          <a:p>
            <a:r>
              <a:rPr lang="en-US" altLang="en-US" sz="2200" smtClean="0"/>
              <a:t>The five viewpoints help us in understanding different aspects of the quality concept. On the other hand, measurement allows us to have a quantitative view of the quality concept.</a:t>
            </a:r>
          </a:p>
          <a:p>
            <a:pPr lvl="1"/>
            <a:r>
              <a:rPr lang="en-US" altLang="en-US" sz="2200" smtClean="0"/>
              <a:t>Developers must know the minimum level of quality they must deliver for a product to be acceptable.</a:t>
            </a:r>
          </a:p>
          <a:p>
            <a:r>
              <a:rPr lang="en-US" altLang="en-US" sz="2200" smtClean="0"/>
              <a:t>Organizations make continuous improvements in their process models and an improvement has a cost associated with it.</a:t>
            </a:r>
          </a:p>
          <a:p>
            <a:pPr lvl="1"/>
            <a:r>
              <a:rPr lang="en-US" altLang="en-US" sz="2200" smtClean="0"/>
              <a:t> Organizations need to know how much improvement in quality is achieved at a certain cost incurred due to process improvement. This causal relationship is useful in making management decisions concerning process improvement. </a:t>
            </a:r>
          </a:p>
          <a:p>
            <a:r>
              <a:rPr lang="en-US" altLang="en-US" sz="2200" smtClean="0"/>
              <a:t>The present level of quality of a product needs to be evaluated so the need for improvements can be investigated.</a:t>
            </a:r>
          </a:p>
        </p:txBody>
      </p:sp>
      <p:sp>
        <p:nvSpPr>
          <p:cNvPr id="327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0E40D6F2-8345-4B84-8069-669119965C78}" type="datetime1">
              <a:rPr lang="en-US" altLang="en-US" sz="1000" smtClean="0"/>
              <a:pPr>
                <a:spcBef>
                  <a:spcPct val="0"/>
                </a:spcBef>
                <a:buFontTx/>
                <a:buNone/>
              </a:pPr>
              <a:t>4/10/2018</a:t>
            </a:fld>
            <a:endParaRPr lang="en-US" altLang="en-US" sz="1000" smtClean="0"/>
          </a:p>
        </p:txBody>
      </p:sp>
      <p:sp>
        <p:nvSpPr>
          <p:cNvPr id="327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2BA0E26C-0555-4F62-A8F7-3B7A6B6A2C06}" type="slidenum">
              <a:rPr lang="en-US" altLang="en-US" sz="1000" smtClean="0"/>
              <a:pPr>
                <a:spcBef>
                  <a:spcPct val="0"/>
                </a:spcBef>
                <a:buFontTx/>
                <a:buNone/>
              </a:pPr>
              <a:t>20</a:t>
            </a:fld>
            <a:endParaRPr lang="en-US" altLang="en-US" sz="1000" smtClean="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9600" y="76200"/>
            <a:ext cx="7772400" cy="457200"/>
          </a:xfrm>
        </p:spPr>
        <p:txBody>
          <a:bodyPr/>
          <a:lstStyle/>
          <a:p>
            <a:r>
              <a:rPr lang="en-US" altLang="en-US" smtClean="0"/>
              <a:t>Software Quality Standards</a:t>
            </a:r>
          </a:p>
        </p:txBody>
      </p:sp>
      <p:sp>
        <p:nvSpPr>
          <p:cNvPr id="33795" name="Content Placeholder 2"/>
          <p:cNvSpPr>
            <a:spLocks noGrp="1"/>
          </p:cNvSpPr>
          <p:nvPr>
            <p:ph idx="1"/>
          </p:nvPr>
        </p:nvSpPr>
        <p:spPr>
          <a:xfrm>
            <a:off x="228600" y="762000"/>
            <a:ext cx="8686800" cy="4953000"/>
          </a:xfrm>
        </p:spPr>
        <p:txBody>
          <a:bodyPr/>
          <a:lstStyle/>
          <a:p>
            <a:r>
              <a:rPr lang="en-US" altLang="en-US" smtClean="0"/>
              <a:t>Various software quality models have been proposed to define quality and its related attributes. The most influential ones are:</a:t>
            </a:r>
          </a:p>
          <a:p>
            <a:pPr lvl="1"/>
            <a:r>
              <a:rPr lang="en-US" altLang="en-US" smtClean="0"/>
              <a:t>McCall's Software Quality Model</a:t>
            </a:r>
          </a:p>
          <a:p>
            <a:pPr lvl="1"/>
            <a:r>
              <a:rPr lang="en-US" altLang="en-US" smtClean="0"/>
              <a:t>ISO 9126/1-2</a:t>
            </a:r>
          </a:p>
          <a:p>
            <a:pPr lvl="1"/>
            <a:r>
              <a:rPr lang="en-GB" altLang="en-US" smtClean="0"/>
              <a:t>Boehm’s model</a:t>
            </a:r>
            <a:endParaRPr lang="en-US" altLang="en-US" smtClean="0"/>
          </a:p>
          <a:p>
            <a:pPr lvl="1"/>
            <a:r>
              <a:rPr lang="en-GB" altLang="en-US" smtClean="0"/>
              <a:t>FURPS/FURPS + model</a:t>
            </a:r>
          </a:p>
          <a:p>
            <a:pPr lvl="1"/>
            <a:r>
              <a:rPr lang="en-GB" altLang="en-US" smtClean="0"/>
              <a:t>Dromey’s model</a:t>
            </a:r>
            <a:endParaRPr lang="en-US" altLang="en-US" smtClean="0"/>
          </a:p>
          <a:p>
            <a:pPr lvl="1"/>
            <a:r>
              <a:rPr lang="en-US" altLang="en-US" smtClean="0"/>
              <a:t>CMM (Capability Maturity Model)</a:t>
            </a:r>
          </a:p>
        </p:txBody>
      </p:sp>
      <p:sp>
        <p:nvSpPr>
          <p:cNvPr id="337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DE49E010-BEDB-433D-86D0-12BFB790C3EE}" type="datetime1">
              <a:rPr lang="en-US" altLang="en-US" sz="1000" smtClean="0"/>
              <a:pPr>
                <a:spcBef>
                  <a:spcPct val="0"/>
                </a:spcBef>
                <a:buFontTx/>
                <a:buNone/>
              </a:pPr>
              <a:t>4/10/2018</a:t>
            </a:fld>
            <a:endParaRPr lang="en-US" altLang="en-US" sz="1000" smtClean="0"/>
          </a:p>
        </p:txBody>
      </p:sp>
      <p:sp>
        <p:nvSpPr>
          <p:cNvPr id="337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831A5818-3AC7-479B-9008-F1E8D6152FF4}" type="slidenum">
              <a:rPr lang="en-US" altLang="en-US" sz="1000" smtClean="0"/>
              <a:pPr>
                <a:spcBef>
                  <a:spcPct val="0"/>
                </a:spcBef>
                <a:buFontTx/>
                <a:buNone/>
              </a:pPr>
              <a:t>21</a:t>
            </a:fld>
            <a:endParaRPr lang="en-US" altLang="en-US" sz="1000" smtClean="0"/>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76200"/>
            <a:ext cx="7772400" cy="457200"/>
          </a:xfrm>
        </p:spPr>
        <p:txBody>
          <a:bodyPr/>
          <a:lstStyle/>
          <a:p>
            <a:r>
              <a:rPr lang="en-US" altLang="en-US" smtClean="0"/>
              <a:t>McCall's Quality Factors </a:t>
            </a:r>
          </a:p>
        </p:txBody>
      </p:sp>
      <p:sp>
        <p:nvSpPr>
          <p:cNvPr id="34819" name="Content Placeholder 2"/>
          <p:cNvSpPr>
            <a:spLocks noGrp="1"/>
          </p:cNvSpPr>
          <p:nvPr>
            <p:ph idx="1"/>
          </p:nvPr>
        </p:nvSpPr>
        <p:spPr>
          <a:xfrm>
            <a:off x="214313" y="685800"/>
            <a:ext cx="8701087" cy="4311650"/>
          </a:xfrm>
        </p:spPr>
        <p:txBody>
          <a:bodyPr/>
          <a:lstStyle/>
          <a:p>
            <a:r>
              <a:rPr lang="en-US" altLang="en-US" smtClean="0"/>
              <a:t>McCall's Quality Factors have been grouped into three broad categories as follows:</a:t>
            </a:r>
          </a:p>
          <a:p>
            <a:pPr lvl="1"/>
            <a:endParaRPr lang="en-US" altLang="en-US" smtClean="0"/>
          </a:p>
          <a:p>
            <a:pPr lvl="1"/>
            <a:r>
              <a:rPr lang="en-US" altLang="en-US" smtClean="0"/>
              <a:t>Product operation </a:t>
            </a:r>
          </a:p>
          <a:p>
            <a:pPr lvl="1"/>
            <a:r>
              <a:rPr lang="en-US" altLang="en-US" smtClean="0"/>
              <a:t>Product revision </a:t>
            </a:r>
          </a:p>
          <a:p>
            <a:pPr lvl="1"/>
            <a:r>
              <a:rPr lang="en-US" altLang="en-US" smtClean="0"/>
              <a:t>Product transition</a:t>
            </a:r>
          </a:p>
        </p:txBody>
      </p:sp>
      <p:sp>
        <p:nvSpPr>
          <p:cNvPr id="348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4474B7CA-FA51-4913-B28F-80204DE0E186}" type="datetime1">
              <a:rPr lang="en-US" altLang="en-US" sz="1000" smtClean="0"/>
              <a:pPr>
                <a:spcBef>
                  <a:spcPct val="0"/>
                </a:spcBef>
                <a:buFontTx/>
                <a:buNone/>
              </a:pPr>
              <a:t>4/10/2018</a:t>
            </a:fld>
            <a:endParaRPr lang="en-US" altLang="en-US" sz="1000" smtClean="0"/>
          </a:p>
        </p:txBody>
      </p:sp>
      <p:sp>
        <p:nvSpPr>
          <p:cNvPr id="3482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0C0AD135-DA33-497E-96E8-58FC6F4B8268}" type="slidenum">
              <a:rPr lang="en-US" altLang="en-US" sz="1000" smtClean="0"/>
              <a:pPr>
                <a:spcBef>
                  <a:spcPct val="0"/>
                </a:spcBef>
                <a:buFontTx/>
                <a:buNone/>
              </a:pPr>
              <a:t>22</a:t>
            </a:fld>
            <a:endParaRPr lang="en-US" altLang="en-US" sz="1000" smtClean="0"/>
          </a:p>
        </p:txBody>
      </p:sp>
      <p:pic>
        <p:nvPicPr>
          <p:cNvPr id="34822" name="Picture 6" descr="charac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1571625"/>
            <a:ext cx="5643562"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81000" y="152400"/>
            <a:ext cx="7772400" cy="533400"/>
          </a:xfrm>
        </p:spPr>
        <p:txBody>
          <a:bodyPr/>
          <a:lstStyle/>
          <a:p>
            <a:r>
              <a:rPr lang="en-US" altLang="en-US" smtClean="0"/>
              <a:t>McCall's Quality Factors </a:t>
            </a:r>
          </a:p>
        </p:txBody>
      </p:sp>
      <p:sp>
        <p:nvSpPr>
          <p:cNvPr id="3584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44A9B20F-5A41-45F9-BEED-EFE7720C8D7E}" type="datetime1">
              <a:rPr lang="en-US" altLang="en-US" sz="1000" smtClean="0"/>
              <a:pPr>
                <a:spcBef>
                  <a:spcPct val="0"/>
                </a:spcBef>
                <a:buFontTx/>
                <a:buNone/>
              </a:pPr>
              <a:t>4/10/2018</a:t>
            </a:fld>
            <a:endParaRPr lang="en-US" altLang="en-US" sz="1000" smtClean="0"/>
          </a:p>
        </p:txBody>
      </p:sp>
      <p:sp>
        <p:nvSpPr>
          <p:cNvPr id="3584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5880AD2D-F972-4BBE-AB4F-6DF262D049F7}" type="slidenum">
              <a:rPr lang="en-US" altLang="en-US" sz="1000" smtClean="0"/>
              <a:pPr>
                <a:spcBef>
                  <a:spcPct val="0"/>
                </a:spcBef>
                <a:buFontTx/>
                <a:buNone/>
              </a:pPr>
              <a:t>23</a:t>
            </a:fld>
            <a:endParaRPr lang="en-US" altLang="en-US" sz="1000" smtClean="0"/>
          </a:p>
        </p:txBody>
      </p:sp>
      <p:pic>
        <p:nvPicPr>
          <p:cNvPr id="3584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85344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76200"/>
            <a:ext cx="7772400" cy="304800"/>
          </a:xfrm>
        </p:spPr>
        <p:txBody>
          <a:bodyPr/>
          <a:lstStyle/>
          <a:p>
            <a:r>
              <a:rPr lang="en-US" altLang="en-US" smtClean="0"/>
              <a:t>McCall's Quality Factors </a:t>
            </a:r>
          </a:p>
        </p:txBody>
      </p:sp>
      <p:sp>
        <p:nvSpPr>
          <p:cNvPr id="3686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BC26BCFE-FB32-4982-8CF2-38F4E9B36FDC}" type="datetime1">
              <a:rPr lang="en-US" altLang="en-US" sz="1000" smtClean="0"/>
              <a:pPr>
                <a:spcBef>
                  <a:spcPct val="0"/>
                </a:spcBef>
                <a:buFontTx/>
                <a:buNone/>
              </a:pPr>
              <a:t>4/10/2018</a:t>
            </a:fld>
            <a:endParaRPr lang="en-US" altLang="en-US" sz="1000" smtClean="0"/>
          </a:p>
        </p:txBody>
      </p:sp>
      <p:sp>
        <p:nvSpPr>
          <p:cNvPr id="3686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28BE7935-AE13-4AB9-8754-40AA6B13F35B}" type="slidenum">
              <a:rPr lang="en-US" altLang="en-US" sz="1000" smtClean="0"/>
              <a:pPr>
                <a:spcBef>
                  <a:spcPct val="0"/>
                </a:spcBef>
                <a:buFontTx/>
                <a:buNone/>
              </a:pPr>
              <a:t>24</a:t>
            </a:fld>
            <a:endParaRPr lang="en-US" altLang="en-US" sz="1000" smtClean="0"/>
          </a:p>
        </p:txBody>
      </p:sp>
      <p:pic>
        <p:nvPicPr>
          <p:cNvPr id="36869"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81000" y="152400"/>
            <a:ext cx="7772400" cy="533400"/>
          </a:xfrm>
        </p:spPr>
        <p:txBody>
          <a:bodyPr/>
          <a:lstStyle/>
          <a:p>
            <a:r>
              <a:rPr lang="en-US" altLang="en-US" smtClean="0"/>
              <a:t>ISO 9126 Software Quality Factors</a:t>
            </a:r>
            <a:br>
              <a:rPr lang="en-US" altLang="en-US" smtClean="0"/>
            </a:br>
            <a:endParaRPr lang="en-US" altLang="en-US" smtClean="0"/>
          </a:p>
        </p:txBody>
      </p:sp>
      <p:sp>
        <p:nvSpPr>
          <p:cNvPr id="37891" name="Content Placeholder 2"/>
          <p:cNvSpPr>
            <a:spLocks noGrp="1"/>
          </p:cNvSpPr>
          <p:nvPr>
            <p:ph idx="1"/>
          </p:nvPr>
        </p:nvSpPr>
        <p:spPr>
          <a:xfrm>
            <a:off x="228600" y="1066800"/>
            <a:ext cx="8686800" cy="4648200"/>
          </a:xfrm>
        </p:spPr>
        <p:txBody>
          <a:bodyPr/>
          <a:lstStyle/>
          <a:p>
            <a:pPr marL="971550" lvl="1" indent="-571500" eaLnBrk="1" hangingPunct="1">
              <a:spcBef>
                <a:spcPct val="50000"/>
              </a:spcBef>
              <a:buFont typeface="Wingdings" panose="05000000000000000000" pitchFamily="2" charset="2"/>
              <a:buAutoNum type="arabicPeriod"/>
            </a:pPr>
            <a:r>
              <a:rPr lang="en-US" altLang="en-US" smtClean="0">
                <a:solidFill>
                  <a:schemeClr val="tx2"/>
                </a:solidFill>
              </a:rPr>
              <a:t>Functionality</a:t>
            </a:r>
          </a:p>
          <a:p>
            <a:pPr marL="971550" lvl="1" indent="-571500" eaLnBrk="1" hangingPunct="1">
              <a:spcBef>
                <a:spcPct val="50000"/>
              </a:spcBef>
              <a:buFont typeface="Wingdings" panose="05000000000000000000" pitchFamily="2" charset="2"/>
              <a:buAutoNum type="arabicPeriod"/>
            </a:pPr>
            <a:r>
              <a:rPr lang="en-US" altLang="en-US" smtClean="0">
                <a:solidFill>
                  <a:schemeClr val="tx2"/>
                </a:solidFill>
              </a:rPr>
              <a:t>Reliability</a:t>
            </a:r>
          </a:p>
          <a:p>
            <a:pPr marL="971550" lvl="1" indent="-571500" eaLnBrk="1" hangingPunct="1">
              <a:spcBef>
                <a:spcPct val="50000"/>
              </a:spcBef>
              <a:buFont typeface="Wingdings" panose="05000000000000000000" pitchFamily="2" charset="2"/>
              <a:buAutoNum type="arabicPeriod"/>
            </a:pPr>
            <a:r>
              <a:rPr lang="en-US" altLang="en-US" smtClean="0">
                <a:solidFill>
                  <a:schemeClr val="tx2"/>
                </a:solidFill>
              </a:rPr>
              <a:t>Usability</a:t>
            </a:r>
          </a:p>
          <a:p>
            <a:pPr marL="971550" lvl="1" indent="-571500" eaLnBrk="1" hangingPunct="1">
              <a:spcBef>
                <a:spcPct val="50000"/>
              </a:spcBef>
              <a:buFont typeface="Wingdings" panose="05000000000000000000" pitchFamily="2" charset="2"/>
              <a:buAutoNum type="arabicPeriod"/>
            </a:pPr>
            <a:r>
              <a:rPr lang="en-US" altLang="en-US" smtClean="0">
                <a:solidFill>
                  <a:schemeClr val="tx2"/>
                </a:solidFill>
              </a:rPr>
              <a:t>Efficiency</a:t>
            </a:r>
          </a:p>
          <a:p>
            <a:pPr marL="971550" lvl="1" indent="-571500" eaLnBrk="1" hangingPunct="1">
              <a:spcBef>
                <a:spcPct val="50000"/>
              </a:spcBef>
              <a:buFont typeface="Wingdings" panose="05000000000000000000" pitchFamily="2" charset="2"/>
              <a:buAutoNum type="arabicPeriod"/>
            </a:pPr>
            <a:r>
              <a:rPr lang="en-US" altLang="en-US" smtClean="0">
                <a:solidFill>
                  <a:schemeClr val="tx2"/>
                </a:solidFill>
              </a:rPr>
              <a:t>Maintainability</a:t>
            </a:r>
          </a:p>
          <a:p>
            <a:pPr marL="971550" lvl="1" indent="-571500" eaLnBrk="1" hangingPunct="1">
              <a:spcBef>
                <a:spcPct val="50000"/>
              </a:spcBef>
              <a:buFont typeface="Wingdings" panose="05000000000000000000" pitchFamily="2" charset="2"/>
              <a:buAutoNum type="arabicPeriod"/>
            </a:pPr>
            <a:r>
              <a:rPr lang="en-US" altLang="en-US" smtClean="0">
                <a:solidFill>
                  <a:schemeClr val="tx2"/>
                </a:solidFill>
              </a:rPr>
              <a:t>Portability</a:t>
            </a:r>
          </a:p>
          <a:p>
            <a:endParaRPr lang="en-US" altLang="en-US" smtClean="0"/>
          </a:p>
          <a:p>
            <a:endParaRPr lang="en-US" altLang="en-US" smtClean="0"/>
          </a:p>
        </p:txBody>
      </p:sp>
      <p:sp>
        <p:nvSpPr>
          <p:cNvPr id="378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14A950BC-1A9C-48F3-9235-1323D307CCDE}" type="datetime1">
              <a:rPr lang="en-US" altLang="en-US" sz="1000" smtClean="0"/>
              <a:pPr>
                <a:spcBef>
                  <a:spcPct val="0"/>
                </a:spcBef>
                <a:buFontTx/>
                <a:buNone/>
              </a:pPr>
              <a:t>4/10/2018</a:t>
            </a:fld>
            <a:endParaRPr lang="en-US" altLang="en-US" sz="1000" smtClean="0"/>
          </a:p>
        </p:txBody>
      </p:sp>
      <p:sp>
        <p:nvSpPr>
          <p:cNvPr id="378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D0618B5B-0AAF-4186-89D9-396DBF8B892A}" type="slidenum">
              <a:rPr lang="en-US" altLang="en-US" sz="1000" smtClean="0"/>
              <a:pPr>
                <a:spcBef>
                  <a:spcPct val="0"/>
                </a:spcBef>
                <a:buFontTx/>
                <a:buNone/>
              </a:pPr>
              <a:t>25</a:t>
            </a:fld>
            <a:endParaRPr lang="en-US" altLang="en-US" sz="1000" smtClean="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28600" y="76200"/>
            <a:ext cx="7772400" cy="381000"/>
          </a:xfrm>
        </p:spPr>
        <p:txBody>
          <a:bodyPr/>
          <a:lstStyle/>
          <a:p>
            <a:r>
              <a:rPr lang="en-US" altLang="en-US" smtClean="0"/>
              <a:t>Capability Maturity Model (CMM)</a:t>
            </a:r>
          </a:p>
        </p:txBody>
      </p:sp>
      <p:sp>
        <p:nvSpPr>
          <p:cNvPr id="38915"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ED139336-6633-4CC0-A6EA-9B81376D3179}" type="datetime1">
              <a:rPr lang="en-US" altLang="en-US" sz="1000" smtClean="0"/>
              <a:pPr>
                <a:spcBef>
                  <a:spcPct val="0"/>
                </a:spcBef>
                <a:buFontTx/>
                <a:buNone/>
              </a:pPr>
              <a:t>4/10/2018</a:t>
            </a:fld>
            <a:endParaRPr lang="en-US" altLang="en-US" sz="1000" smtClean="0"/>
          </a:p>
        </p:txBody>
      </p:sp>
      <p:sp>
        <p:nvSpPr>
          <p:cNvPr id="3891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DA3178C7-544D-474F-AA59-29B81F85501E}" type="slidenum">
              <a:rPr lang="en-US" altLang="en-US" sz="1000" smtClean="0"/>
              <a:pPr>
                <a:spcBef>
                  <a:spcPct val="0"/>
                </a:spcBef>
                <a:buFontTx/>
                <a:buNone/>
              </a:pPr>
              <a:t>26</a:t>
            </a:fld>
            <a:endParaRPr lang="en-US" altLang="en-US" sz="1000" smtClean="0"/>
          </a:p>
        </p:txBody>
      </p:sp>
      <p:sp>
        <p:nvSpPr>
          <p:cNvPr id="38917" name="Rectangle 3"/>
          <p:cNvSpPr txBox="1">
            <a:spLocks noChangeArrowheads="1"/>
          </p:cNvSpPr>
          <p:nvPr/>
        </p:nvSpPr>
        <p:spPr bwMode="auto">
          <a:xfrm>
            <a:off x="228600" y="685800"/>
            <a:ext cx="876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7800" indent="-1778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eaLnBrk="1" hangingPunct="1">
              <a:buClr>
                <a:schemeClr val="bg2"/>
              </a:buClr>
              <a:buSzPct val="75000"/>
              <a:buFont typeface="Arial" panose="020B0604020202020204" pitchFamily="34" charset="0"/>
              <a:buChar char="•"/>
            </a:pPr>
            <a:r>
              <a:rPr lang="en-US" altLang="en-US"/>
              <a:t>The Capability Maturity Model for Software developed by the SEI is a framework that describes the </a:t>
            </a:r>
            <a:r>
              <a:rPr lang="en-US" altLang="en-US">
                <a:solidFill>
                  <a:srgbClr val="3366FF"/>
                </a:solidFill>
              </a:rPr>
              <a:t>key elements of an effective software process.  </a:t>
            </a:r>
          </a:p>
          <a:p>
            <a:pPr eaLnBrk="1" hangingPunct="1">
              <a:buClr>
                <a:schemeClr val="bg2"/>
              </a:buClr>
              <a:buSzPct val="75000"/>
              <a:buFontTx/>
              <a:buNone/>
            </a:pPr>
            <a:endParaRPr lang="en-US" altLang="en-US" sz="1000"/>
          </a:p>
          <a:p>
            <a:pPr eaLnBrk="1" hangingPunct="1">
              <a:buClr>
                <a:schemeClr val="bg2"/>
              </a:buClr>
              <a:buSzPct val="75000"/>
              <a:buFont typeface="Arial" panose="020B0604020202020204" pitchFamily="34" charset="0"/>
              <a:buChar char="•"/>
            </a:pPr>
            <a:r>
              <a:rPr lang="en-US" altLang="en-US"/>
              <a:t>The CMM describes an evolutionary improvement path for software organizations from an ad hoc, immature process to a mature, disciplined one.</a:t>
            </a:r>
          </a:p>
          <a:p>
            <a:pPr eaLnBrk="1" hangingPunct="1">
              <a:buClr>
                <a:schemeClr val="bg2"/>
              </a:buClr>
              <a:buSzPct val="75000"/>
              <a:buFontTx/>
              <a:buNone/>
            </a:pPr>
            <a:endParaRPr lang="en-US" altLang="en-US" sz="1000"/>
          </a:p>
          <a:p>
            <a:pPr eaLnBrk="1" hangingPunct="1">
              <a:buClr>
                <a:schemeClr val="bg2"/>
              </a:buClr>
              <a:buSzPct val="75000"/>
              <a:buFont typeface="Arial" panose="020B0604020202020204" pitchFamily="34" charset="0"/>
              <a:buChar char="•"/>
            </a:pPr>
            <a:r>
              <a:rPr lang="en-US" altLang="en-US"/>
              <a:t> The CMM covers practices for planning, engineering, and managing software development and maintenance.  </a:t>
            </a:r>
          </a:p>
          <a:p>
            <a:pPr eaLnBrk="1" hangingPunct="1">
              <a:buClr>
                <a:schemeClr val="bg2"/>
              </a:buClr>
              <a:buSzPct val="75000"/>
              <a:buFontTx/>
              <a:buNone/>
            </a:pPr>
            <a:endParaRPr lang="en-US" altLang="en-US" sz="1000"/>
          </a:p>
          <a:p>
            <a:pPr eaLnBrk="1" hangingPunct="1">
              <a:buClr>
                <a:schemeClr val="bg2"/>
              </a:buClr>
              <a:buSzPct val="75000"/>
              <a:buFont typeface="Arial" panose="020B0604020202020204" pitchFamily="34" charset="0"/>
              <a:buChar char="•"/>
            </a:pPr>
            <a:r>
              <a:rPr lang="en-US" altLang="en-US"/>
              <a:t>When followed, these practices </a:t>
            </a:r>
            <a:r>
              <a:rPr lang="en-US" altLang="en-US">
                <a:solidFill>
                  <a:srgbClr val="0000FF"/>
                </a:solidFill>
              </a:rPr>
              <a:t>improve the ability of organizations to meet goals for cost, schedule, functionality, and product quality.</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04800" y="152400"/>
            <a:ext cx="7553325" cy="533400"/>
          </a:xfrm>
        </p:spPr>
        <p:txBody>
          <a:bodyPr/>
          <a:lstStyle/>
          <a:p>
            <a:r>
              <a:rPr lang="en-US" altLang="en-US" smtClean="0"/>
              <a:t>Levels of Capability Maturity Model</a:t>
            </a:r>
          </a:p>
        </p:txBody>
      </p:sp>
      <p:sp>
        <p:nvSpPr>
          <p:cNvPr id="39939" name="Content Placeholder 2"/>
          <p:cNvSpPr>
            <a:spLocks noGrp="1"/>
          </p:cNvSpPr>
          <p:nvPr>
            <p:ph idx="1"/>
          </p:nvPr>
        </p:nvSpPr>
        <p:spPr>
          <a:xfrm>
            <a:off x="428625" y="857250"/>
            <a:ext cx="2185988" cy="4311650"/>
          </a:xfrm>
        </p:spPr>
        <p:txBody>
          <a:bodyPr/>
          <a:lstStyle/>
          <a:p>
            <a:pPr marL="457200" indent="-457200" eaLnBrk="1" hangingPunct="1">
              <a:buFont typeface="Wingdings" panose="05000000000000000000" pitchFamily="2" charset="2"/>
              <a:buAutoNum type="arabicPeriod"/>
            </a:pPr>
            <a:r>
              <a:rPr lang="en-US" altLang="en-US" smtClean="0"/>
              <a:t>Initial</a:t>
            </a:r>
          </a:p>
          <a:p>
            <a:pPr marL="457200" indent="-457200" eaLnBrk="1" hangingPunct="1">
              <a:buFont typeface="Wingdings" panose="05000000000000000000" pitchFamily="2" charset="2"/>
              <a:buAutoNum type="arabicPeriod"/>
            </a:pPr>
            <a:r>
              <a:rPr lang="en-US" altLang="en-US" smtClean="0"/>
              <a:t>Repeatable</a:t>
            </a:r>
          </a:p>
          <a:p>
            <a:pPr marL="457200" indent="-457200" eaLnBrk="1" hangingPunct="1">
              <a:buFont typeface="Wingdings" panose="05000000000000000000" pitchFamily="2" charset="2"/>
              <a:buAutoNum type="arabicPeriod"/>
            </a:pPr>
            <a:r>
              <a:rPr lang="en-US" altLang="en-US" smtClean="0"/>
              <a:t>Defined</a:t>
            </a:r>
          </a:p>
          <a:p>
            <a:pPr marL="457200" indent="-457200" eaLnBrk="1" hangingPunct="1">
              <a:buFont typeface="Wingdings" panose="05000000000000000000" pitchFamily="2" charset="2"/>
              <a:buAutoNum type="arabicPeriod"/>
            </a:pPr>
            <a:r>
              <a:rPr lang="en-US" altLang="en-US" smtClean="0"/>
              <a:t>Managed</a:t>
            </a:r>
          </a:p>
          <a:p>
            <a:pPr marL="457200" indent="-457200" eaLnBrk="1" hangingPunct="1">
              <a:buFont typeface="Wingdings" panose="05000000000000000000" pitchFamily="2" charset="2"/>
              <a:buAutoNum type="arabicPeriod"/>
            </a:pPr>
            <a:r>
              <a:rPr lang="en-US" altLang="en-US" smtClean="0"/>
              <a:t>Optimizing</a:t>
            </a:r>
          </a:p>
        </p:txBody>
      </p:sp>
      <p:sp>
        <p:nvSpPr>
          <p:cNvPr id="399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1C3D4C04-F8FE-4614-80B6-4C4EA2F2EEC3}" type="datetime1">
              <a:rPr lang="en-US" altLang="en-US" sz="1000" smtClean="0"/>
              <a:pPr>
                <a:spcBef>
                  <a:spcPct val="0"/>
                </a:spcBef>
                <a:buFontTx/>
                <a:buNone/>
              </a:pPr>
              <a:t>4/10/2018</a:t>
            </a:fld>
            <a:endParaRPr lang="en-US" altLang="en-US" sz="1000" smtClean="0"/>
          </a:p>
        </p:txBody>
      </p:sp>
      <p:sp>
        <p:nvSpPr>
          <p:cNvPr id="399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1C1C78FF-6313-4AAC-8AE0-7D65FB737130}" type="slidenum">
              <a:rPr lang="en-US" altLang="en-US" sz="1000" smtClean="0"/>
              <a:pPr>
                <a:spcBef>
                  <a:spcPct val="0"/>
                </a:spcBef>
                <a:buFontTx/>
                <a:buNone/>
              </a:pPr>
              <a:t>27</a:t>
            </a:fld>
            <a:endParaRPr lang="en-US" altLang="en-US" sz="1000" smtClean="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78D52770-1D38-4E39-8600-EC2F67035146}" type="slidenum">
              <a:rPr lang="en-US" altLang="en-US" sz="1000" smtClean="0"/>
              <a:pPr algn="l">
                <a:spcBef>
                  <a:spcPct val="0"/>
                </a:spcBef>
                <a:buFontTx/>
                <a:buNone/>
              </a:pPr>
              <a:t>28</a:t>
            </a:fld>
            <a:endParaRPr lang="en-US" altLang="en-US" sz="1000" smtClean="0"/>
          </a:p>
        </p:txBody>
      </p:sp>
      <p:sp>
        <p:nvSpPr>
          <p:cNvPr id="40963" name="Rectangle 2"/>
          <p:cNvSpPr>
            <a:spLocks noGrp="1" noChangeArrowheads="1"/>
          </p:cNvSpPr>
          <p:nvPr>
            <p:ph type="title" idx="4294967295"/>
          </p:nvPr>
        </p:nvSpPr>
        <p:spPr/>
        <p:txBody>
          <a:bodyPr/>
          <a:lstStyle/>
          <a:p>
            <a:r>
              <a:rPr lang="en-US" altLang="en-US" smtClean="0">
                <a:solidFill>
                  <a:schemeClr val="tx1"/>
                </a:solidFill>
              </a:rPr>
              <a:t>The Objectives of Testing</a:t>
            </a:r>
          </a:p>
        </p:txBody>
      </p:sp>
      <p:sp>
        <p:nvSpPr>
          <p:cNvPr id="40964" name="Rectangle 3"/>
          <p:cNvSpPr>
            <a:spLocks noGrp="1" noChangeArrowheads="1"/>
          </p:cNvSpPr>
          <p:nvPr>
            <p:ph type="body" idx="4294967295"/>
          </p:nvPr>
        </p:nvSpPr>
        <p:spPr/>
        <p:txBody>
          <a:bodyPr/>
          <a:lstStyle/>
          <a:p>
            <a:r>
              <a:rPr lang="en-US" altLang="en-US" smtClean="0"/>
              <a:t>It does work</a:t>
            </a:r>
          </a:p>
          <a:p>
            <a:pPr>
              <a:buFontTx/>
              <a:buNone/>
            </a:pPr>
            <a:endParaRPr lang="en-US" altLang="en-US" smtClean="0"/>
          </a:p>
          <a:p>
            <a:r>
              <a:rPr lang="en-US" altLang="en-US" smtClean="0"/>
              <a:t>It does not work</a:t>
            </a:r>
          </a:p>
          <a:p>
            <a:pPr>
              <a:buFontTx/>
              <a:buNone/>
            </a:pPr>
            <a:endParaRPr lang="en-US" altLang="en-US" smtClean="0"/>
          </a:p>
          <a:p>
            <a:r>
              <a:rPr lang="en-US" altLang="en-US" smtClean="0"/>
              <a:t>Reduce the risk of failures</a:t>
            </a:r>
          </a:p>
          <a:p>
            <a:pPr>
              <a:buFontTx/>
              <a:buNone/>
            </a:pPr>
            <a:endParaRPr lang="en-US" altLang="en-US" smtClean="0"/>
          </a:p>
          <a:p>
            <a:r>
              <a:rPr lang="en-US" altLang="en-US" smtClean="0"/>
              <a:t> Reduce the cost of testing</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5D1E5420-5164-47E9-9802-B1902CD63079}" type="slidenum">
              <a:rPr lang="en-US" altLang="en-US" sz="1000" smtClean="0"/>
              <a:pPr algn="l">
                <a:spcBef>
                  <a:spcPct val="0"/>
                </a:spcBef>
                <a:buFontTx/>
                <a:buNone/>
              </a:pPr>
              <a:t>29</a:t>
            </a:fld>
            <a:endParaRPr lang="en-US" altLang="en-US" sz="1000" smtClean="0"/>
          </a:p>
        </p:txBody>
      </p:sp>
      <p:sp>
        <p:nvSpPr>
          <p:cNvPr id="43011" name="Rectangle 17"/>
          <p:cNvSpPr>
            <a:spLocks noGrp="1" noChangeArrowheads="1"/>
          </p:cNvSpPr>
          <p:nvPr>
            <p:ph type="title" idx="4294967295"/>
          </p:nvPr>
        </p:nvSpPr>
        <p:spPr/>
        <p:txBody>
          <a:bodyPr/>
          <a:lstStyle/>
          <a:p>
            <a:r>
              <a:rPr lang="en-US" altLang="en-US" smtClean="0">
                <a:solidFill>
                  <a:schemeClr val="tx1"/>
                </a:solidFill>
              </a:rPr>
              <a:t>What is a Test Case?</a:t>
            </a:r>
          </a:p>
        </p:txBody>
      </p:sp>
      <p:sp>
        <p:nvSpPr>
          <p:cNvPr id="189458" name="Rectangle 18"/>
          <p:cNvSpPr>
            <a:spLocks noGrp="1" noChangeArrowheads="1"/>
          </p:cNvSpPr>
          <p:nvPr>
            <p:ph type="body" idx="4294967295"/>
          </p:nvPr>
        </p:nvSpPr>
        <p:spPr/>
        <p:txBody>
          <a:bodyPr/>
          <a:lstStyle/>
          <a:p>
            <a:pPr>
              <a:defRPr/>
            </a:pPr>
            <a:r>
              <a:rPr lang="en-US" altLang="en-US" dirty="0" smtClean="0"/>
              <a:t> </a:t>
            </a:r>
            <a:r>
              <a:rPr lang="en-US" altLang="en-US" sz="1800" dirty="0" smtClean="0"/>
              <a:t>Test Case is a simple pair of </a:t>
            </a:r>
            <a:r>
              <a:rPr lang="en-US" altLang="en-US" sz="1800" b="1" dirty="0" smtClean="0"/>
              <a:t>&lt;input, expected outcome&gt;</a:t>
            </a:r>
          </a:p>
          <a:p>
            <a:pPr marL="0" indent="0">
              <a:buFont typeface="Times" panose="02020603050405020304" pitchFamily="18" charset="0"/>
              <a:buNone/>
              <a:defRPr/>
            </a:pPr>
            <a:r>
              <a:rPr lang="en-US" altLang="en-US" sz="1800" dirty="0"/>
              <a:t> </a:t>
            </a:r>
            <a:r>
              <a:rPr lang="en-US" altLang="en-US" sz="1800" dirty="0" smtClean="0"/>
              <a:t>    State-less systems: A compiler is a stateless system</a:t>
            </a:r>
          </a:p>
          <a:p>
            <a:pPr lvl="1">
              <a:defRPr/>
            </a:pPr>
            <a:r>
              <a:rPr lang="en-US" altLang="en-US" sz="1800" dirty="0" smtClean="0"/>
              <a:t>Test cases are very simple</a:t>
            </a:r>
          </a:p>
          <a:p>
            <a:pPr lvl="2">
              <a:defRPr/>
            </a:pPr>
            <a:r>
              <a:rPr lang="en-US" altLang="en-US" sz="1800" dirty="0" smtClean="0"/>
              <a:t> Outcome depends solely on the current input</a:t>
            </a:r>
          </a:p>
          <a:p>
            <a:pPr marL="0" indent="0">
              <a:buFont typeface="Times" panose="02020603050405020304" pitchFamily="18" charset="0"/>
              <a:buNone/>
              <a:defRPr/>
            </a:pPr>
            <a:r>
              <a:rPr lang="en-US" altLang="en-US" sz="1800" dirty="0" smtClean="0"/>
              <a:t>     State-oriented: ATM is a state oriented system</a:t>
            </a:r>
          </a:p>
          <a:p>
            <a:pPr lvl="1">
              <a:defRPr/>
            </a:pPr>
            <a:r>
              <a:rPr lang="en-US" altLang="en-US" sz="1800" dirty="0" smtClean="0"/>
              <a:t>Test cases are not that simple. A test case may consist of a sequences of &lt;</a:t>
            </a:r>
            <a:r>
              <a:rPr lang="en-US" altLang="en-US" sz="1800" b="1" dirty="0" smtClean="0"/>
              <a:t>input, expected outcome&gt;</a:t>
            </a:r>
          </a:p>
          <a:p>
            <a:pPr>
              <a:defRPr/>
            </a:pPr>
            <a:r>
              <a:rPr lang="en-US" altLang="en-US" sz="1800" dirty="0" smtClean="0"/>
              <a:t>The outcome depends both on the current state of the system and the current input</a:t>
            </a:r>
          </a:p>
          <a:p>
            <a:pPr marL="514350" lvl="1" indent="0">
              <a:buFont typeface="Times" panose="02020603050405020304" pitchFamily="18" charset="0"/>
              <a:buNone/>
              <a:defRPr/>
            </a:pPr>
            <a:r>
              <a:rPr lang="en-US" altLang="en-US" sz="1800" dirty="0" smtClean="0"/>
              <a:t>ATM example: </a:t>
            </a:r>
          </a:p>
          <a:p>
            <a:pPr lvl="3">
              <a:defRPr/>
            </a:pPr>
            <a:r>
              <a:rPr lang="en-US" altLang="en-US" sz="1800" dirty="0" smtClean="0"/>
              <a:t> </a:t>
            </a:r>
            <a:r>
              <a:rPr lang="en-US" altLang="en-US" sz="1800" b="1" dirty="0" smtClean="0"/>
              <a:t>&lt; check balance, $500.00 &gt;, </a:t>
            </a:r>
          </a:p>
          <a:p>
            <a:pPr lvl="3">
              <a:defRPr/>
            </a:pPr>
            <a:r>
              <a:rPr lang="en-US" altLang="en-US" sz="1800" b="1" dirty="0" smtClean="0"/>
              <a:t>&lt; withdraw, “amount?” &gt;,</a:t>
            </a:r>
          </a:p>
          <a:p>
            <a:pPr lvl="3">
              <a:defRPr/>
            </a:pPr>
            <a:r>
              <a:rPr lang="en-US" altLang="en-US" sz="1800" b="1" dirty="0" smtClean="0"/>
              <a:t>&lt; $200.00, “$200.00” &gt;, </a:t>
            </a:r>
          </a:p>
          <a:p>
            <a:pPr lvl="3">
              <a:defRPr/>
            </a:pPr>
            <a:r>
              <a:rPr lang="en-US" altLang="en-US" sz="1800" b="1" dirty="0" smtClean="0"/>
              <a:t>&lt; check balance, $300.00 &gt;</a:t>
            </a:r>
            <a:endParaRPr lang="en-US" altLang="en-US" sz="1800" dirty="0" smtClean="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76200"/>
            <a:ext cx="7772400" cy="381000"/>
          </a:xfrm>
        </p:spPr>
        <p:txBody>
          <a:bodyPr/>
          <a:lstStyle/>
          <a:p>
            <a:r>
              <a:rPr lang="en-US" altLang="en-US" smtClean="0"/>
              <a:t>Views of Quality</a:t>
            </a:r>
          </a:p>
        </p:txBody>
      </p:sp>
      <p:sp>
        <p:nvSpPr>
          <p:cNvPr id="12291" name="Content Placeholder 2"/>
          <p:cNvSpPr>
            <a:spLocks noGrp="1"/>
          </p:cNvSpPr>
          <p:nvPr>
            <p:ph idx="1"/>
          </p:nvPr>
        </p:nvSpPr>
        <p:spPr>
          <a:xfrm>
            <a:off x="228600" y="785813"/>
            <a:ext cx="8763000" cy="4852987"/>
          </a:xfrm>
        </p:spPr>
        <p:txBody>
          <a:bodyPr/>
          <a:lstStyle/>
          <a:p>
            <a:pPr>
              <a:buFont typeface="Times" panose="02020603050405020304" pitchFamily="18" charset="0"/>
              <a:buNone/>
            </a:pPr>
            <a:r>
              <a:rPr lang="en-US" altLang="en-US" sz="2200" b="1" smtClean="0"/>
              <a:t>Transcendental View </a:t>
            </a:r>
          </a:p>
          <a:p>
            <a:r>
              <a:rPr lang="en-US" altLang="en-US" sz="2200" smtClean="0"/>
              <a:t>In the transcendental view, quality is something that can be recognized through experience but is not defined in some tractable form. </a:t>
            </a:r>
          </a:p>
          <a:p>
            <a:r>
              <a:rPr lang="en-US" altLang="en-US" sz="2200" smtClean="0"/>
              <a:t>Quality is viewed to be something ideal, which is too complex to lend itself to be precisely defined. However, a good-quality object stands out, and it is easily recognized.</a:t>
            </a:r>
          </a:p>
          <a:p>
            <a:pPr>
              <a:buFont typeface="Times" panose="02020603050405020304" pitchFamily="18" charset="0"/>
              <a:buNone/>
            </a:pPr>
            <a:endParaRPr lang="en-US" altLang="en-US" sz="1200" b="1" smtClean="0"/>
          </a:p>
          <a:p>
            <a:pPr>
              <a:buFont typeface="Times" panose="02020603050405020304" pitchFamily="18" charset="0"/>
              <a:buNone/>
            </a:pPr>
            <a:r>
              <a:rPr lang="en-US" altLang="en-US" sz="2200" b="1" smtClean="0"/>
              <a:t>User’s View</a:t>
            </a:r>
          </a:p>
          <a:p>
            <a:pPr marL="284163" lvl="1" indent="-284163"/>
            <a:r>
              <a:rPr lang="en-US" altLang="en-US" sz="2200" smtClean="0"/>
              <a:t>It perceives quality as </a:t>
            </a:r>
            <a:r>
              <a:rPr lang="en-US" altLang="en-US" sz="2200" b="1" smtClean="0"/>
              <a:t>fitness for purpose</a:t>
            </a:r>
            <a:r>
              <a:rPr lang="en-US" altLang="en-US" sz="2200" smtClean="0"/>
              <a:t>. According to this view, while evaluating the quality of a product, one must ask the key question: “Does the product satisfy user needs and expectations?”</a:t>
            </a:r>
            <a:endParaRPr lang="en-US" altLang="en-US" sz="2200" b="1" smtClean="0"/>
          </a:p>
        </p:txBody>
      </p:sp>
      <p:sp>
        <p:nvSpPr>
          <p:cNvPr id="122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CFED85DE-FD8F-48E0-AABB-728216F78F9C}" type="datetime1">
              <a:rPr lang="en-US" altLang="en-US" sz="1000" smtClean="0"/>
              <a:pPr>
                <a:spcBef>
                  <a:spcPct val="0"/>
                </a:spcBef>
                <a:buFontTx/>
                <a:buNone/>
              </a:pPr>
              <a:t>4/10/2018</a:t>
            </a:fld>
            <a:endParaRPr lang="en-US" altLang="en-US" sz="1000" smtClean="0"/>
          </a:p>
        </p:txBody>
      </p:sp>
      <p:sp>
        <p:nvSpPr>
          <p:cNvPr id="12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5708AF92-D7D3-4E9D-B01B-0C9237EB8FA8}" type="slidenum">
              <a:rPr lang="en-US" altLang="en-US" sz="1000" smtClean="0"/>
              <a:pPr>
                <a:spcBef>
                  <a:spcPct val="0"/>
                </a:spcBef>
                <a:buFontTx/>
                <a:buNone/>
              </a:pPr>
              <a:t>3</a:t>
            </a:fld>
            <a:endParaRPr lang="en-US" altLang="en-US" sz="1000" smtClean="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3A886EA0-5821-4B64-A67A-FC2EF668ACA3}" type="slidenum">
              <a:rPr lang="en-US" altLang="en-US" sz="1000" smtClean="0"/>
              <a:pPr algn="l">
                <a:spcBef>
                  <a:spcPct val="0"/>
                </a:spcBef>
                <a:buFontTx/>
                <a:buNone/>
              </a:pPr>
              <a:t>30</a:t>
            </a:fld>
            <a:endParaRPr lang="en-US" altLang="en-US" sz="1000" smtClean="0"/>
          </a:p>
        </p:txBody>
      </p:sp>
      <p:sp>
        <p:nvSpPr>
          <p:cNvPr id="45059" name="Rectangle 2"/>
          <p:cNvSpPr>
            <a:spLocks noGrp="1" noChangeArrowheads="1"/>
          </p:cNvSpPr>
          <p:nvPr>
            <p:ph type="title" idx="4294967295"/>
          </p:nvPr>
        </p:nvSpPr>
        <p:spPr/>
        <p:txBody>
          <a:bodyPr/>
          <a:lstStyle/>
          <a:p>
            <a:r>
              <a:rPr lang="en-US" altLang="en-US" smtClean="0">
                <a:solidFill>
                  <a:schemeClr val="tx1"/>
                </a:solidFill>
              </a:rPr>
              <a:t>Expected Outcome</a:t>
            </a:r>
          </a:p>
        </p:txBody>
      </p:sp>
      <p:sp>
        <p:nvSpPr>
          <p:cNvPr id="45060" name="Rectangle 3"/>
          <p:cNvSpPr>
            <a:spLocks noGrp="1" noChangeArrowheads="1"/>
          </p:cNvSpPr>
          <p:nvPr>
            <p:ph type="body" idx="4294967295"/>
          </p:nvPr>
        </p:nvSpPr>
        <p:spPr/>
        <p:txBody>
          <a:bodyPr/>
          <a:lstStyle/>
          <a:p>
            <a:r>
              <a:rPr lang="en-US" altLang="en-US" smtClean="0"/>
              <a:t>An outcome of program execution may include</a:t>
            </a:r>
          </a:p>
          <a:p>
            <a:pPr lvl="1"/>
            <a:r>
              <a:rPr lang="en-US" altLang="en-US" smtClean="0"/>
              <a:t>Value produced by the program</a:t>
            </a:r>
          </a:p>
          <a:p>
            <a:pPr lvl="1"/>
            <a:r>
              <a:rPr lang="en-US" altLang="en-US" smtClean="0"/>
              <a:t> State Change</a:t>
            </a:r>
          </a:p>
          <a:p>
            <a:pPr lvl="1"/>
            <a:r>
              <a:rPr lang="en-US" altLang="en-US" smtClean="0"/>
              <a:t>A sequence of values which must be interpreted together for the outcome to be valid</a:t>
            </a:r>
          </a:p>
          <a:p>
            <a:r>
              <a:rPr lang="en-US" altLang="en-US" smtClean="0"/>
              <a:t> A </a:t>
            </a:r>
            <a:r>
              <a:rPr lang="en-US" altLang="en-US" i="1" smtClean="0"/>
              <a:t>test oracle</a:t>
            </a:r>
            <a:r>
              <a:rPr lang="en-US" altLang="en-US" smtClean="0"/>
              <a:t> is a mechanism that verifies the correctness of program outputs</a:t>
            </a:r>
          </a:p>
          <a:p>
            <a:pPr lvl="1"/>
            <a:r>
              <a:rPr lang="en-US" altLang="en-US" smtClean="0"/>
              <a:t>Generate expected results for the test inputs</a:t>
            </a:r>
          </a:p>
          <a:p>
            <a:pPr lvl="1"/>
            <a:r>
              <a:rPr lang="en-US" altLang="en-US" smtClean="0"/>
              <a:t>Compare the expected results with the actual results of execution of the IUT</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0F9A081A-74AA-400B-9199-004D6DBD16BB}" type="slidenum">
              <a:rPr lang="en-US" altLang="en-US" sz="1000" smtClean="0"/>
              <a:pPr algn="l">
                <a:spcBef>
                  <a:spcPct val="0"/>
                </a:spcBef>
                <a:buFontTx/>
                <a:buNone/>
              </a:pPr>
              <a:t>31</a:t>
            </a:fld>
            <a:endParaRPr lang="en-US" altLang="en-US" sz="1000" smtClean="0"/>
          </a:p>
        </p:txBody>
      </p:sp>
      <p:sp>
        <p:nvSpPr>
          <p:cNvPr id="47107" name="Rectangle 2"/>
          <p:cNvSpPr>
            <a:spLocks noGrp="1" noChangeArrowheads="1"/>
          </p:cNvSpPr>
          <p:nvPr>
            <p:ph type="title" idx="4294967295"/>
          </p:nvPr>
        </p:nvSpPr>
        <p:spPr/>
        <p:txBody>
          <a:bodyPr/>
          <a:lstStyle/>
          <a:p>
            <a:r>
              <a:rPr lang="en-US" altLang="en-US" smtClean="0">
                <a:solidFill>
                  <a:schemeClr val="tx1"/>
                </a:solidFill>
              </a:rPr>
              <a:t>The Concept of Complete Testing</a:t>
            </a:r>
          </a:p>
        </p:txBody>
      </p:sp>
      <p:sp>
        <p:nvSpPr>
          <p:cNvPr id="47108" name="Rectangle 3"/>
          <p:cNvSpPr>
            <a:spLocks noGrp="1" noChangeArrowheads="1"/>
          </p:cNvSpPr>
          <p:nvPr>
            <p:ph type="body" idx="4294967295"/>
          </p:nvPr>
        </p:nvSpPr>
        <p:spPr/>
        <p:txBody>
          <a:bodyPr/>
          <a:lstStyle/>
          <a:p>
            <a:r>
              <a:rPr lang="en-US" altLang="en-US" smtClean="0"/>
              <a:t> Complete or exhaustive testing means</a:t>
            </a:r>
          </a:p>
          <a:p>
            <a:pPr lvl="1">
              <a:buFontTx/>
              <a:buNone/>
            </a:pPr>
            <a:r>
              <a:rPr lang="en-US" altLang="en-US" smtClean="0"/>
              <a:t>“There are no undisclosed faults at the end of test phase”</a:t>
            </a:r>
          </a:p>
          <a:p>
            <a:r>
              <a:rPr lang="en-US" altLang="en-US" smtClean="0"/>
              <a:t> Complete testing is near impossible for most of the system</a:t>
            </a:r>
          </a:p>
          <a:p>
            <a:r>
              <a:rPr lang="en-US" altLang="en-US" smtClean="0"/>
              <a:t>The domain of possible inputs of a program is too large</a:t>
            </a:r>
          </a:p>
          <a:p>
            <a:pPr lvl="1"/>
            <a:r>
              <a:rPr lang="en-US" altLang="en-US" smtClean="0"/>
              <a:t>Valid inputs</a:t>
            </a:r>
          </a:p>
          <a:p>
            <a:pPr lvl="1"/>
            <a:r>
              <a:rPr lang="en-US" altLang="en-US" smtClean="0"/>
              <a:t>Invalid inputs</a:t>
            </a:r>
          </a:p>
          <a:p>
            <a:r>
              <a:rPr lang="en-US" altLang="en-US" smtClean="0"/>
              <a:t>The design issues may be too complex to completely test</a:t>
            </a:r>
          </a:p>
          <a:p>
            <a:r>
              <a:rPr lang="en-US" altLang="en-US" smtClean="0"/>
              <a:t>It may not be possible to create all possible execution environments of the system</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65D4DCD9-004A-4203-9A3B-AD7010A7DF9D}" type="slidenum">
              <a:rPr lang="en-US" altLang="en-US" sz="1000" smtClean="0"/>
              <a:pPr algn="l">
                <a:spcBef>
                  <a:spcPct val="0"/>
                </a:spcBef>
                <a:buFontTx/>
                <a:buNone/>
              </a:pPr>
              <a:t>32</a:t>
            </a:fld>
            <a:endParaRPr lang="en-US" altLang="en-US" sz="1000" smtClean="0"/>
          </a:p>
        </p:txBody>
      </p:sp>
      <p:sp>
        <p:nvSpPr>
          <p:cNvPr id="49155" name="Rectangle 4"/>
          <p:cNvSpPr>
            <a:spLocks noGrp="1" noChangeArrowheads="1"/>
          </p:cNvSpPr>
          <p:nvPr>
            <p:ph type="title" idx="4294967295"/>
          </p:nvPr>
        </p:nvSpPr>
        <p:spPr/>
        <p:txBody>
          <a:bodyPr/>
          <a:lstStyle/>
          <a:p>
            <a:r>
              <a:rPr lang="en-US" altLang="en-US" smtClean="0">
                <a:solidFill>
                  <a:schemeClr val="tx1"/>
                </a:solidFill>
              </a:rPr>
              <a:t>The Central Issue in Testing</a:t>
            </a:r>
          </a:p>
        </p:txBody>
      </p:sp>
      <p:sp>
        <p:nvSpPr>
          <p:cNvPr id="49156" name="Rectangle 6"/>
          <p:cNvSpPr>
            <a:spLocks noGrp="1" noChangeArrowheads="1"/>
          </p:cNvSpPr>
          <p:nvPr>
            <p:ph type="body" sz="half" idx="4294967295"/>
          </p:nvPr>
        </p:nvSpPr>
        <p:spPr>
          <a:xfrm>
            <a:off x="225425" y="4211638"/>
            <a:ext cx="8461375" cy="1360487"/>
          </a:xfrm>
        </p:spPr>
        <p:txBody>
          <a:bodyPr/>
          <a:lstStyle/>
          <a:p>
            <a:r>
              <a:rPr lang="en-US" altLang="en-US" sz="2000" smtClean="0"/>
              <a:t> Divide the input domain D into D1 and D2</a:t>
            </a:r>
          </a:p>
          <a:p>
            <a:r>
              <a:rPr lang="en-US" altLang="en-US" sz="2000" smtClean="0"/>
              <a:t>Select a subset D1 of D to test program P</a:t>
            </a:r>
          </a:p>
          <a:p>
            <a:r>
              <a:rPr lang="en-US" altLang="en-US" sz="2000" smtClean="0"/>
              <a:t>It is possible that D1 exercise only a part P1 of P</a:t>
            </a:r>
          </a:p>
        </p:txBody>
      </p:sp>
      <p:pic>
        <p:nvPicPr>
          <p:cNvPr id="49157" name="Picture 7" descr="centralissue"/>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46050" y="903288"/>
            <a:ext cx="8955088" cy="2541587"/>
          </a:xfrm>
        </p:spPr>
      </p:pic>
      <p:sp>
        <p:nvSpPr>
          <p:cNvPr id="49158" name="Text Box 8"/>
          <p:cNvSpPr txBox="1">
            <a:spLocks noChangeArrowheads="1"/>
          </p:cNvSpPr>
          <p:nvPr/>
        </p:nvSpPr>
        <p:spPr bwMode="auto">
          <a:xfrm>
            <a:off x="0" y="3549650"/>
            <a:ext cx="91440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6858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543050" indent="-1714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00250" indent="-1714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4574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146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3718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290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50000"/>
              </a:spcBef>
              <a:buFontTx/>
              <a:buNone/>
            </a:pPr>
            <a:r>
              <a:rPr lang="en-US" altLang="en-US" sz="2000">
                <a:solidFill>
                  <a:srgbClr val="000000"/>
                </a:solidFill>
                <a:latin typeface="Times New Roman" panose="02020603050405020304" pitchFamily="18" charset="0"/>
              </a:rPr>
              <a:t>Figure 1: A subset of the input domain exercising a subset of the program behavior</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B97EE193-B380-4204-BD10-8FD6C142D25D}" type="slidenum">
              <a:rPr lang="en-US" altLang="en-US" sz="1000" smtClean="0"/>
              <a:pPr algn="l">
                <a:spcBef>
                  <a:spcPct val="0"/>
                </a:spcBef>
                <a:buFontTx/>
                <a:buNone/>
              </a:pPr>
              <a:t>33</a:t>
            </a:fld>
            <a:endParaRPr lang="en-US" altLang="en-US" sz="1000" smtClean="0"/>
          </a:p>
        </p:txBody>
      </p:sp>
      <p:sp>
        <p:nvSpPr>
          <p:cNvPr id="51203" name="Rectangle 4"/>
          <p:cNvSpPr>
            <a:spLocks noGrp="1" noChangeArrowheads="1"/>
          </p:cNvSpPr>
          <p:nvPr>
            <p:ph type="title" idx="4294967295"/>
          </p:nvPr>
        </p:nvSpPr>
        <p:spPr/>
        <p:txBody>
          <a:bodyPr/>
          <a:lstStyle/>
          <a:p>
            <a:r>
              <a:rPr lang="en-US" altLang="en-US" smtClean="0">
                <a:solidFill>
                  <a:schemeClr val="tx1"/>
                </a:solidFill>
              </a:rPr>
              <a:t>Testing Activities</a:t>
            </a:r>
          </a:p>
        </p:txBody>
      </p:sp>
      <p:sp>
        <p:nvSpPr>
          <p:cNvPr id="51204" name="Rectangle 6"/>
          <p:cNvSpPr>
            <a:spLocks noGrp="1" noChangeArrowheads="1"/>
          </p:cNvSpPr>
          <p:nvPr>
            <p:ph type="body" sz="half" idx="4294967295"/>
          </p:nvPr>
        </p:nvSpPr>
        <p:spPr>
          <a:xfrm>
            <a:off x="468313" y="3611563"/>
            <a:ext cx="8288337" cy="2225675"/>
          </a:xfrm>
        </p:spPr>
        <p:txBody>
          <a:bodyPr/>
          <a:lstStyle/>
          <a:p>
            <a:r>
              <a:rPr lang="en-US" altLang="en-US" sz="2000" smtClean="0"/>
              <a:t> Identify the objective to be tested</a:t>
            </a:r>
          </a:p>
          <a:p>
            <a:r>
              <a:rPr lang="en-US" altLang="en-US" sz="2000" smtClean="0"/>
              <a:t>Select inputs</a:t>
            </a:r>
          </a:p>
          <a:p>
            <a:r>
              <a:rPr lang="en-US" altLang="en-US" sz="2000" smtClean="0"/>
              <a:t>Compute the expected outcome</a:t>
            </a:r>
          </a:p>
          <a:p>
            <a:r>
              <a:rPr lang="en-US" altLang="en-US" sz="2000" smtClean="0"/>
              <a:t>Set up the execution environment of the program</a:t>
            </a:r>
          </a:p>
          <a:p>
            <a:r>
              <a:rPr lang="en-US" altLang="en-US" sz="2000" smtClean="0"/>
              <a:t>Execute the program</a:t>
            </a:r>
          </a:p>
          <a:p>
            <a:r>
              <a:rPr lang="en-US" altLang="en-US" sz="2000" smtClean="0"/>
              <a:t>Analyze the test results</a:t>
            </a:r>
          </a:p>
        </p:txBody>
      </p:sp>
      <p:pic>
        <p:nvPicPr>
          <p:cNvPr id="51205" name="Picture 7" descr="testactivity"/>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68313" y="771525"/>
            <a:ext cx="7727950" cy="2798763"/>
          </a:xfrm>
        </p:spPr>
      </p:pic>
      <p:sp>
        <p:nvSpPr>
          <p:cNvPr id="51206" name="Text Box 8"/>
          <p:cNvSpPr txBox="1">
            <a:spLocks noChangeArrowheads="1"/>
          </p:cNvSpPr>
          <p:nvPr/>
        </p:nvSpPr>
        <p:spPr bwMode="auto">
          <a:xfrm>
            <a:off x="1187450" y="3143250"/>
            <a:ext cx="5754688"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6858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543050" indent="-1714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00250" indent="-1714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4574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146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3718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290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50000"/>
              </a:spcBef>
              <a:buFontTx/>
              <a:buNone/>
            </a:pPr>
            <a:r>
              <a:rPr lang="en-US" altLang="en-US" sz="2000">
                <a:solidFill>
                  <a:srgbClr val="000000"/>
                </a:solidFill>
                <a:latin typeface="Times New Roman" panose="02020603050405020304" pitchFamily="18" charset="0"/>
              </a:rPr>
              <a:t>Figure 2.Different activities in process testing</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E3E5343E-A98F-4849-A42C-216562A86982}" type="slidenum">
              <a:rPr lang="en-US" altLang="en-US" sz="1000" smtClean="0"/>
              <a:pPr algn="l">
                <a:spcBef>
                  <a:spcPct val="0"/>
                </a:spcBef>
                <a:buFontTx/>
                <a:buNone/>
              </a:pPr>
              <a:t>34</a:t>
            </a:fld>
            <a:endParaRPr lang="en-US" altLang="en-US" sz="1000" smtClean="0"/>
          </a:p>
        </p:txBody>
      </p:sp>
      <p:sp>
        <p:nvSpPr>
          <p:cNvPr id="53251" name="Rectangle 4"/>
          <p:cNvSpPr>
            <a:spLocks noGrp="1" noChangeArrowheads="1"/>
          </p:cNvSpPr>
          <p:nvPr>
            <p:ph type="title" idx="4294967295"/>
          </p:nvPr>
        </p:nvSpPr>
        <p:spPr/>
        <p:txBody>
          <a:bodyPr/>
          <a:lstStyle/>
          <a:p>
            <a:r>
              <a:rPr lang="en-US" altLang="en-US" smtClean="0">
                <a:solidFill>
                  <a:schemeClr val="tx1"/>
                </a:solidFill>
              </a:rPr>
              <a:t>Testing Level</a:t>
            </a:r>
          </a:p>
        </p:txBody>
      </p:sp>
      <p:sp>
        <p:nvSpPr>
          <p:cNvPr id="53252" name="Rectangle 5"/>
          <p:cNvSpPr>
            <a:spLocks noGrp="1" noChangeArrowheads="1"/>
          </p:cNvSpPr>
          <p:nvPr>
            <p:ph type="body" sz="half" idx="4294967295"/>
          </p:nvPr>
        </p:nvSpPr>
        <p:spPr>
          <a:xfrm>
            <a:off x="187325" y="754063"/>
            <a:ext cx="4406900" cy="4619625"/>
          </a:xfrm>
        </p:spPr>
        <p:txBody>
          <a:bodyPr/>
          <a:lstStyle/>
          <a:p>
            <a:pPr>
              <a:lnSpc>
                <a:spcPct val="80000"/>
              </a:lnSpc>
            </a:pPr>
            <a:r>
              <a:rPr lang="en-US" altLang="en-US" sz="2000" smtClean="0"/>
              <a:t>Unit testing</a:t>
            </a:r>
          </a:p>
          <a:p>
            <a:pPr lvl="1">
              <a:lnSpc>
                <a:spcPct val="80000"/>
              </a:lnSpc>
            </a:pPr>
            <a:r>
              <a:rPr lang="en-US" altLang="en-US" sz="1800" smtClean="0"/>
              <a:t>Individual program units, such as procedure, methods in isolation</a:t>
            </a:r>
          </a:p>
          <a:p>
            <a:pPr>
              <a:lnSpc>
                <a:spcPct val="80000"/>
              </a:lnSpc>
            </a:pPr>
            <a:r>
              <a:rPr lang="en-US" altLang="en-US" sz="2000" smtClean="0"/>
              <a:t>Integration testing</a:t>
            </a:r>
          </a:p>
          <a:p>
            <a:pPr lvl="1">
              <a:lnSpc>
                <a:spcPct val="80000"/>
              </a:lnSpc>
            </a:pPr>
            <a:r>
              <a:rPr lang="en-US" altLang="en-US" sz="1800" smtClean="0"/>
              <a:t>Modules are assembled to construct larger subsystem and tested</a:t>
            </a:r>
          </a:p>
          <a:p>
            <a:pPr>
              <a:lnSpc>
                <a:spcPct val="80000"/>
              </a:lnSpc>
            </a:pPr>
            <a:r>
              <a:rPr lang="en-US" altLang="en-US" sz="2000" smtClean="0"/>
              <a:t>System testing</a:t>
            </a:r>
          </a:p>
          <a:p>
            <a:pPr lvl="1">
              <a:lnSpc>
                <a:spcPct val="80000"/>
              </a:lnSpc>
            </a:pPr>
            <a:r>
              <a:rPr lang="en-US" altLang="en-US" sz="1800" smtClean="0"/>
              <a:t>Includes wide spectrum of testing such as functionality, and load</a:t>
            </a:r>
          </a:p>
          <a:p>
            <a:pPr>
              <a:lnSpc>
                <a:spcPct val="80000"/>
              </a:lnSpc>
            </a:pPr>
            <a:r>
              <a:rPr lang="en-US" altLang="en-US" sz="2000" smtClean="0"/>
              <a:t>Acceptance testing</a:t>
            </a:r>
          </a:p>
          <a:p>
            <a:pPr lvl="1">
              <a:lnSpc>
                <a:spcPct val="80000"/>
              </a:lnSpc>
            </a:pPr>
            <a:r>
              <a:rPr lang="en-US" altLang="en-US" sz="1800" smtClean="0"/>
              <a:t>Customer’s expectations from the system</a:t>
            </a:r>
          </a:p>
          <a:p>
            <a:pPr lvl="1">
              <a:lnSpc>
                <a:spcPct val="80000"/>
              </a:lnSpc>
            </a:pPr>
            <a:endParaRPr lang="en-US" altLang="en-US" sz="1800" smtClean="0"/>
          </a:p>
        </p:txBody>
      </p:sp>
      <p:pic>
        <p:nvPicPr>
          <p:cNvPr id="53253" name="Picture 7" descr="vmodel"/>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594225" y="754063"/>
            <a:ext cx="4565650" cy="3640137"/>
          </a:xfrm>
        </p:spPr>
      </p:pic>
      <p:sp>
        <p:nvSpPr>
          <p:cNvPr id="53254" name="Text Box 8"/>
          <p:cNvSpPr txBox="1">
            <a:spLocks noChangeArrowheads="1"/>
          </p:cNvSpPr>
          <p:nvPr/>
        </p:nvSpPr>
        <p:spPr bwMode="auto">
          <a:xfrm>
            <a:off x="4510088" y="4406900"/>
            <a:ext cx="488632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6858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543050" indent="-1714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00250" indent="-1714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4574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146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3718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29050" indent="-17145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50000"/>
              </a:spcBef>
              <a:buFontTx/>
              <a:buNone/>
            </a:pPr>
            <a:r>
              <a:rPr lang="en-US" altLang="en-US" sz="2000">
                <a:solidFill>
                  <a:srgbClr val="000000"/>
                </a:solidFill>
                <a:latin typeface="Times New Roman" panose="02020603050405020304" pitchFamily="18" charset="0"/>
              </a:rPr>
              <a:t>Figure 3: Development and testing phases in the V model</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85DD0CC9-6FC3-43DA-BD55-6370BE3738DB}" type="slidenum">
              <a:rPr lang="en-US" altLang="en-US" sz="1000" smtClean="0"/>
              <a:pPr algn="l">
                <a:spcBef>
                  <a:spcPct val="0"/>
                </a:spcBef>
                <a:buFontTx/>
                <a:buNone/>
              </a:pPr>
              <a:t>35</a:t>
            </a:fld>
            <a:endParaRPr lang="en-US" altLang="en-US" sz="1000" smtClean="0"/>
          </a:p>
        </p:txBody>
      </p:sp>
      <p:sp>
        <p:nvSpPr>
          <p:cNvPr id="55299" name="Rectangle 2"/>
          <p:cNvSpPr>
            <a:spLocks noGrp="1" noChangeArrowheads="1"/>
          </p:cNvSpPr>
          <p:nvPr>
            <p:ph type="title" idx="4294967295"/>
          </p:nvPr>
        </p:nvSpPr>
        <p:spPr>
          <a:xfrm>
            <a:off x="323850" y="188913"/>
            <a:ext cx="7772400" cy="762000"/>
          </a:xfrm>
        </p:spPr>
        <p:txBody>
          <a:bodyPr/>
          <a:lstStyle/>
          <a:p>
            <a:r>
              <a:rPr lang="en-US" altLang="en-US" smtClean="0">
                <a:solidFill>
                  <a:schemeClr val="tx1"/>
                </a:solidFill>
              </a:rPr>
              <a:t>Source of Information for Test Selection </a:t>
            </a:r>
          </a:p>
        </p:txBody>
      </p:sp>
      <p:sp>
        <p:nvSpPr>
          <p:cNvPr id="55300" name="Rectangle 3"/>
          <p:cNvSpPr>
            <a:spLocks noGrp="1" noChangeArrowheads="1"/>
          </p:cNvSpPr>
          <p:nvPr>
            <p:ph type="body" idx="4294967295"/>
          </p:nvPr>
        </p:nvSpPr>
        <p:spPr/>
        <p:txBody>
          <a:bodyPr/>
          <a:lstStyle/>
          <a:p>
            <a:r>
              <a:rPr lang="en-US" altLang="en-US" smtClean="0"/>
              <a:t>Requirement and Functional Specifications</a:t>
            </a:r>
          </a:p>
          <a:p>
            <a:r>
              <a:rPr lang="en-US" altLang="en-US" smtClean="0"/>
              <a:t>Source Code</a:t>
            </a:r>
          </a:p>
          <a:p>
            <a:r>
              <a:rPr lang="en-US" altLang="en-US" smtClean="0"/>
              <a:t>Input and output Domain</a:t>
            </a:r>
          </a:p>
          <a:p>
            <a:r>
              <a:rPr lang="en-US" altLang="en-US" smtClean="0"/>
              <a:t>Operational Profile</a:t>
            </a:r>
          </a:p>
          <a:p>
            <a:r>
              <a:rPr lang="en-US" altLang="en-US" smtClean="0"/>
              <a:t>Fault Model</a:t>
            </a:r>
          </a:p>
          <a:p>
            <a:pPr lvl="1"/>
            <a:r>
              <a:rPr lang="en-US" altLang="en-US" smtClean="0"/>
              <a:t>Error Guessing</a:t>
            </a:r>
          </a:p>
          <a:p>
            <a:pPr lvl="1"/>
            <a:r>
              <a:rPr lang="en-US" altLang="en-US" smtClean="0"/>
              <a:t>Fault Seeding</a:t>
            </a:r>
          </a:p>
          <a:p>
            <a:pPr lvl="1"/>
            <a:r>
              <a:rPr lang="en-US" altLang="en-US" smtClean="0"/>
              <a:t>Mutation Analysis</a:t>
            </a:r>
          </a:p>
          <a:p>
            <a:pPr lvl="1"/>
            <a:endParaRPr lang="en-US" altLang="en-US" smtClean="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4BDFEF90-1059-4789-8EAF-AA8D38C6BC70}" type="slidenum">
              <a:rPr lang="en-US" altLang="en-US" sz="1000" smtClean="0"/>
              <a:pPr algn="l">
                <a:spcBef>
                  <a:spcPct val="0"/>
                </a:spcBef>
                <a:buFontTx/>
                <a:buNone/>
              </a:pPr>
              <a:t>36</a:t>
            </a:fld>
            <a:endParaRPr lang="en-US" altLang="en-US" sz="1000" smtClean="0"/>
          </a:p>
        </p:txBody>
      </p:sp>
      <p:sp>
        <p:nvSpPr>
          <p:cNvPr id="57347" name="Rectangle 2"/>
          <p:cNvSpPr>
            <a:spLocks noGrp="1" noChangeArrowheads="1"/>
          </p:cNvSpPr>
          <p:nvPr>
            <p:ph type="title" idx="4294967295"/>
          </p:nvPr>
        </p:nvSpPr>
        <p:spPr>
          <a:xfrm>
            <a:off x="609600" y="228600"/>
            <a:ext cx="8283575" cy="762000"/>
          </a:xfrm>
        </p:spPr>
        <p:txBody>
          <a:bodyPr/>
          <a:lstStyle/>
          <a:p>
            <a:r>
              <a:rPr lang="en-US" altLang="en-US" smtClean="0">
                <a:solidFill>
                  <a:schemeClr val="tx1"/>
                </a:solidFill>
              </a:rPr>
              <a:t>White-box and         Black-box Testing</a:t>
            </a:r>
          </a:p>
        </p:txBody>
      </p:sp>
      <p:sp>
        <p:nvSpPr>
          <p:cNvPr id="57348" name="Rectangle 3"/>
          <p:cNvSpPr>
            <a:spLocks noGrp="1" noChangeArrowheads="1"/>
          </p:cNvSpPr>
          <p:nvPr>
            <p:ph type="body" sz="half" idx="4294967295"/>
          </p:nvPr>
        </p:nvSpPr>
        <p:spPr>
          <a:xfrm>
            <a:off x="79375" y="811213"/>
            <a:ext cx="4406900" cy="5870575"/>
          </a:xfrm>
        </p:spPr>
        <p:txBody>
          <a:bodyPr/>
          <a:lstStyle/>
          <a:p>
            <a:r>
              <a:rPr lang="en-US" altLang="en-US" sz="1800" smtClean="0"/>
              <a:t>White-box testing a.k.a. </a:t>
            </a:r>
            <a:r>
              <a:rPr lang="en-US" altLang="en-US" sz="1800" b="1" smtClean="0"/>
              <a:t>structural  testing</a:t>
            </a:r>
          </a:p>
          <a:p>
            <a:r>
              <a:rPr lang="en-US" altLang="en-US" sz="1800" smtClean="0"/>
              <a:t>Examines source code with focus on:</a:t>
            </a:r>
          </a:p>
          <a:p>
            <a:pPr lvl="1"/>
            <a:r>
              <a:rPr lang="en-US" altLang="en-US" sz="1800" smtClean="0"/>
              <a:t>Control flow</a:t>
            </a:r>
          </a:p>
          <a:p>
            <a:pPr lvl="1"/>
            <a:r>
              <a:rPr lang="en-US" altLang="en-US" sz="1800" smtClean="0"/>
              <a:t>Data flow</a:t>
            </a:r>
          </a:p>
          <a:p>
            <a:r>
              <a:rPr lang="en-US" altLang="en-US" sz="1800" smtClean="0"/>
              <a:t>Control flow refers to flow of control from one instruction to another</a:t>
            </a:r>
          </a:p>
          <a:p>
            <a:r>
              <a:rPr lang="en-US" altLang="en-US" sz="1800" smtClean="0"/>
              <a:t>Data flow refers to propagation of values from one variable or constant to another variable</a:t>
            </a:r>
          </a:p>
          <a:p>
            <a:r>
              <a:rPr lang="en-US" altLang="en-US" sz="1800" smtClean="0"/>
              <a:t>It is applied to individual units of a program</a:t>
            </a:r>
          </a:p>
          <a:p>
            <a:r>
              <a:rPr lang="en-US" altLang="en-US" sz="1800" smtClean="0"/>
              <a:t>Software developers perform structural testing on the individual program units they write</a:t>
            </a:r>
          </a:p>
          <a:p>
            <a:endParaRPr lang="en-US" altLang="en-US" sz="2000" smtClean="0"/>
          </a:p>
        </p:txBody>
      </p:sp>
      <p:sp>
        <p:nvSpPr>
          <p:cNvPr id="57349" name="Rectangle 4"/>
          <p:cNvSpPr>
            <a:spLocks noGrp="1" noChangeArrowheads="1"/>
          </p:cNvSpPr>
          <p:nvPr>
            <p:ph type="body" sz="half" idx="4294967295"/>
          </p:nvPr>
        </p:nvSpPr>
        <p:spPr>
          <a:xfrm>
            <a:off x="4752975" y="660400"/>
            <a:ext cx="4406900" cy="5870575"/>
          </a:xfrm>
        </p:spPr>
        <p:txBody>
          <a:bodyPr/>
          <a:lstStyle/>
          <a:p>
            <a:r>
              <a:rPr lang="en-US" altLang="en-US" sz="2000" smtClean="0"/>
              <a:t>Black-box testing a.k.a. </a:t>
            </a:r>
            <a:r>
              <a:rPr lang="en-US" altLang="en-US" sz="2000" b="1" smtClean="0"/>
              <a:t>functional testing</a:t>
            </a:r>
          </a:p>
          <a:p>
            <a:r>
              <a:rPr lang="en-US" altLang="en-US" sz="2000" smtClean="0"/>
              <a:t> Examines the program that is accessible from outside</a:t>
            </a:r>
          </a:p>
          <a:p>
            <a:r>
              <a:rPr lang="en-US" altLang="en-US" sz="2000" smtClean="0"/>
              <a:t>Applies the input to a program and observe the externally visible outcome</a:t>
            </a:r>
          </a:p>
          <a:p>
            <a:r>
              <a:rPr lang="en-US" altLang="en-US" sz="2000" smtClean="0"/>
              <a:t>It is applied to both an entire program as well as to individual program units</a:t>
            </a:r>
          </a:p>
          <a:p>
            <a:r>
              <a:rPr lang="en-US" altLang="en-US" sz="2000" smtClean="0"/>
              <a:t>It is performed at the external interface level of a system</a:t>
            </a:r>
          </a:p>
          <a:p>
            <a:r>
              <a:rPr lang="en-US" altLang="en-US" sz="2000" smtClean="0"/>
              <a:t>It is conducted by a separate software quality assurance group</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0"/>
            <a:ext cx="7772400" cy="381000"/>
          </a:xfrm>
        </p:spPr>
        <p:txBody>
          <a:bodyPr/>
          <a:lstStyle/>
          <a:p>
            <a:r>
              <a:rPr lang="en-US" altLang="en-US" smtClean="0"/>
              <a:t>Views of Quality</a:t>
            </a:r>
          </a:p>
        </p:txBody>
      </p:sp>
      <p:sp>
        <p:nvSpPr>
          <p:cNvPr id="3" name="Content Placeholder 2"/>
          <p:cNvSpPr>
            <a:spLocks noGrp="1"/>
          </p:cNvSpPr>
          <p:nvPr>
            <p:ph idx="1"/>
          </p:nvPr>
        </p:nvSpPr>
        <p:spPr>
          <a:xfrm>
            <a:off x="214313" y="428625"/>
            <a:ext cx="8701087" cy="5286375"/>
          </a:xfrm>
        </p:spPr>
        <p:txBody>
          <a:bodyPr/>
          <a:lstStyle/>
          <a:p>
            <a:pPr marL="344488" lvl="1" indent="-344488">
              <a:buFont typeface="Times" charset="0"/>
              <a:buNone/>
              <a:defRPr/>
            </a:pPr>
            <a:r>
              <a:rPr lang="en-US" sz="2200" b="1" dirty="0" smtClean="0">
                <a:ea typeface="ＭＳ Ｐゴシック" charset="-128"/>
              </a:rPr>
              <a:t>Manufacturing View</a:t>
            </a:r>
          </a:p>
          <a:p>
            <a:pPr marL="565150" lvl="2" indent="-220663">
              <a:buFont typeface="Times" charset="0"/>
              <a:buChar char="•"/>
              <a:defRPr/>
            </a:pPr>
            <a:r>
              <a:rPr lang="en-US" sz="2200" dirty="0" smtClean="0">
                <a:ea typeface="ＭＳ Ｐゴシック" charset="-128"/>
              </a:rPr>
              <a:t>Here quality is understood as </a:t>
            </a:r>
            <a:r>
              <a:rPr lang="en-US" sz="2200" b="1" dirty="0" smtClean="0">
                <a:ea typeface="ＭＳ Ｐゴシック" charset="-128"/>
              </a:rPr>
              <a:t>conformance to the specification</a:t>
            </a:r>
            <a:r>
              <a:rPr lang="en-US" sz="2200" dirty="0" smtClean="0">
                <a:ea typeface="ＭＳ Ｐゴシック" charset="-128"/>
              </a:rPr>
              <a:t>. The quality level of a product is determined by the extent to which the product meets standards and  specifications set by the organization.</a:t>
            </a:r>
          </a:p>
          <a:p>
            <a:pPr marL="565150" lvl="2" indent="-220663">
              <a:buFont typeface="Times" charset="0"/>
              <a:buNone/>
              <a:defRPr/>
            </a:pPr>
            <a:endParaRPr lang="en-US" sz="800" b="1" dirty="0" smtClean="0">
              <a:ea typeface="ＭＳ Ｐゴシック" charset="-128"/>
            </a:endParaRPr>
          </a:p>
          <a:p>
            <a:pPr marL="60325" lvl="2" indent="-60325">
              <a:buFont typeface="Times" charset="0"/>
              <a:buNone/>
              <a:defRPr/>
            </a:pPr>
            <a:r>
              <a:rPr lang="en-US" sz="2200" b="1" dirty="0" smtClean="0">
                <a:ea typeface="ＭＳ Ｐゴシック" charset="-128"/>
              </a:rPr>
              <a:t>Product View</a:t>
            </a:r>
            <a:endParaRPr lang="en-US" sz="2200" dirty="0" smtClean="0">
              <a:ea typeface="ＭＳ Ｐゴシック" charset="-128"/>
            </a:endParaRPr>
          </a:p>
          <a:p>
            <a:pPr marL="565150" lvl="2" indent="-220663">
              <a:buFont typeface="Times" charset="0"/>
              <a:buChar char="•"/>
              <a:tabLst>
                <a:tab pos="569913" algn="l"/>
              </a:tabLst>
              <a:defRPr/>
            </a:pPr>
            <a:r>
              <a:rPr lang="en-US" sz="2200" dirty="0" smtClean="0">
                <a:ea typeface="ＭＳ Ｐゴシック" charset="-128"/>
              </a:rPr>
              <a:t>	In this view, quality is viewed as </a:t>
            </a:r>
            <a:r>
              <a:rPr lang="en-US" sz="2200" b="1" dirty="0" smtClean="0">
                <a:ea typeface="ＭＳ Ｐゴシック" charset="-128"/>
              </a:rPr>
              <a:t>quantifiable and measurable internal characteristics of a product</a:t>
            </a:r>
            <a:r>
              <a:rPr lang="en-US" sz="2200" dirty="0" smtClean="0">
                <a:ea typeface="ＭＳ Ｐゴシック" charset="-128"/>
              </a:rPr>
              <a:t>. That is, internal qualities, determine its external qualities. </a:t>
            </a:r>
            <a:r>
              <a:rPr lang="en-US" sz="2200" b="1" dirty="0" smtClean="0">
                <a:ea typeface="ＭＳ Ｐゴシック" charset="-128"/>
              </a:rPr>
              <a:t>Example: </a:t>
            </a:r>
            <a:r>
              <a:rPr lang="en-US" sz="2200" dirty="0" smtClean="0">
                <a:ea typeface="ＭＳ Ｐゴシック" charset="-128"/>
              </a:rPr>
              <a:t>reliability of a product can be measured by mean time between failure</a:t>
            </a:r>
          </a:p>
          <a:p>
            <a:pPr marL="565150" lvl="2" indent="-220663">
              <a:buFont typeface="Times" charset="0"/>
              <a:buNone/>
              <a:defRPr/>
            </a:pPr>
            <a:endParaRPr lang="en-US" sz="800" dirty="0" smtClean="0">
              <a:ea typeface="ＭＳ Ｐゴシック" charset="-128"/>
            </a:endParaRPr>
          </a:p>
          <a:p>
            <a:pPr marL="565150" lvl="2" indent="-565150">
              <a:buFont typeface="Times" charset="0"/>
              <a:buNone/>
              <a:defRPr/>
            </a:pPr>
            <a:r>
              <a:rPr lang="en-US" sz="2200" b="1" dirty="0" smtClean="0">
                <a:ea typeface="ＭＳ Ｐゴシック" charset="-128"/>
              </a:rPr>
              <a:t>Value-Based View</a:t>
            </a:r>
            <a:endParaRPr lang="en-US" sz="2200" dirty="0" smtClean="0">
              <a:ea typeface="ＭＳ Ｐゴシック" charset="-128"/>
            </a:endParaRPr>
          </a:p>
          <a:p>
            <a:pPr marL="565150" lvl="2" indent="-220663">
              <a:buFont typeface="Times" charset="0"/>
              <a:buChar char="•"/>
              <a:tabLst>
                <a:tab pos="569913" algn="l"/>
              </a:tabLst>
              <a:defRPr/>
            </a:pPr>
            <a:r>
              <a:rPr lang="en-US" sz="2200" dirty="0" smtClean="0">
                <a:ea typeface="ＭＳ Ｐゴシック" charset="-128"/>
              </a:rPr>
              <a:t>	Quality, in this perspective, depends on the </a:t>
            </a:r>
            <a:r>
              <a:rPr lang="en-US" sz="2200" b="1" dirty="0" smtClean="0">
                <a:ea typeface="ＭＳ Ｐゴシック" charset="-128"/>
              </a:rPr>
              <a:t>amount a customer is willing to pay for it</a:t>
            </a:r>
            <a:r>
              <a:rPr lang="en-US" sz="2200" dirty="0" smtClean="0">
                <a:ea typeface="ＭＳ Ｐゴシック" charset="-128"/>
              </a:rPr>
              <a:t> (the cost and price associated with the product).</a:t>
            </a:r>
          </a:p>
          <a:p>
            <a:pPr>
              <a:buFont typeface="Times" charset="0"/>
              <a:buChar char="•"/>
              <a:defRPr/>
            </a:pPr>
            <a:endParaRPr lang="en-US" sz="2200" dirty="0" smtClean="0">
              <a:ea typeface="ＭＳ Ｐゴシック" charset="-128"/>
            </a:endParaRPr>
          </a:p>
          <a:p>
            <a:pPr>
              <a:buFont typeface="Times" charset="0"/>
              <a:buChar char="•"/>
              <a:defRPr/>
            </a:pPr>
            <a:endParaRPr lang="en-US" sz="2200" dirty="0" smtClean="0">
              <a:ea typeface="ＭＳ Ｐゴシック" charset="-128"/>
            </a:endParaRPr>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AB48D4CA-4F7A-4EC7-BB31-D6152363353B}" type="datetime1">
              <a:rPr lang="en-US" altLang="en-US" sz="1000" smtClean="0"/>
              <a:pPr>
                <a:spcBef>
                  <a:spcPct val="0"/>
                </a:spcBef>
                <a:buFontTx/>
                <a:buNone/>
              </a:pPr>
              <a:t>4/10/2018</a:t>
            </a:fld>
            <a:endParaRPr lang="en-US" altLang="en-US" sz="1000" smtClean="0"/>
          </a:p>
        </p:txBody>
      </p:sp>
      <p:sp>
        <p:nvSpPr>
          <p:cNvPr id="133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F7B6E35D-0170-4674-9400-D15337EAE602}" type="slidenum">
              <a:rPr lang="en-US" altLang="en-US" sz="1000" smtClean="0"/>
              <a:pPr>
                <a:spcBef>
                  <a:spcPct val="0"/>
                </a:spcBef>
                <a:buFontTx/>
                <a:buNone/>
              </a:pPr>
              <a:t>4</a:t>
            </a:fld>
            <a:endParaRPr lang="en-US" altLang="en-US" sz="1000" smtClean="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81000" y="152400"/>
            <a:ext cx="7772400" cy="533400"/>
          </a:xfrm>
        </p:spPr>
        <p:txBody>
          <a:bodyPr/>
          <a:lstStyle/>
          <a:p>
            <a:r>
              <a:rPr lang="en-US" altLang="en-US" smtClean="0"/>
              <a:t>Software ?</a:t>
            </a:r>
          </a:p>
        </p:txBody>
      </p:sp>
      <p:sp>
        <p:nvSpPr>
          <p:cNvPr id="3" name="Content Placeholder 2"/>
          <p:cNvSpPr>
            <a:spLocks noGrp="1"/>
          </p:cNvSpPr>
          <p:nvPr>
            <p:ph idx="1"/>
          </p:nvPr>
        </p:nvSpPr>
        <p:spPr>
          <a:xfrm>
            <a:off x="223838" y="857250"/>
            <a:ext cx="8705850" cy="4786313"/>
          </a:xfrm>
        </p:spPr>
        <p:txBody>
          <a:bodyPr/>
          <a:lstStyle/>
          <a:p>
            <a:pPr>
              <a:buFont typeface="Times" charset="0"/>
              <a:buNone/>
              <a:defRPr/>
            </a:pPr>
            <a:r>
              <a:rPr lang="en-US" dirty="0" smtClean="0">
                <a:ea typeface="ＭＳ Ｐゴシック" charset="-128"/>
              </a:rPr>
              <a:t>Based on IEEE definition,</a:t>
            </a:r>
          </a:p>
          <a:p>
            <a:pPr marL="569913" lvl="1" indent="-344488">
              <a:buFont typeface="Times" charset="0"/>
              <a:buChar char="•"/>
              <a:defRPr/>
            </a:pPr>
            <a:r>
              <a:rPr lang="en-US" b="1" dirty="0" smtClean="0">
                <a:ea typeface="ＭＳ Ｐゴシック" charset="-128"/>
              </a:rPr>
              <a:t>Software</a:t>
            </a:r>
            <a:r>
              <a:rPr lang="en-US" dirty="0" smtClean="0">
                <a:ea typeface="ＭＳ Ｐゴシック" charset="-128"/>
              </a:rPr>
              <a:t> is: computer programs, procedures, and possibly associated documentation and data pertaining to the operation of a computer system</a:t>
            </a:r>
          </a:p>
          <a:p>
            <a:pPr marL="569913" lvl="1" indent="-344488">
              <a:buFont typeface="Times" charset="0"/>
              <a:buChar char="•"/>
              <a:defRPr/>
            </a:pPr>
            <a:r>
              <a:rPr lang="en-US" dirty="0" smtClean="0">
                <a:ea typeface="ＭＳ Ｐゴシック" charset="-128"/>
              </a:rPr>
              <a:t>ISO definition lists out the following components of software:</a:t>
            </a:r>
          </a:p>
          <a:p>
            <a:pPr marL="1200150" lvl="3" indent="-342900">
              <a:buFont typeface="Times" charset="0"/>
              <a:buChar char="•"/>
              <a:defRPr/>
            </a:pPr>
            <a:r>
              <a:rPr lang="en-US" dirty="0" smtClean="0">
                <a:ea typeface="ＭＳ Ｐゴシック" charset="-128"/>
              </a:rPr>
              <a:t>Computer programs (the “code”) </a:t>
            </a:r>
          </a:p>
          <a:p>
            <a:pPr marL="1200150" lvl="3" indent="-342900">
              <a:buFont typeface="Times" charset="0"/>
              <a:buChar char="•"/>
              <a:defRPr/>
            </a:pPr>
            <a:r>
              <a:rPr lang="en-US" dirty="0" smtClean="0">
                <a:ea typeface="ＭＳ Ｐゴシック" charset="-128"/>
              </a:rPr>
              <a:t>Procedures </a:t>
            </a:r>
          </a:p>
          <a:p>
            <a:pPr marL="1200150" lvl="3" indent="-342900">
              <a:buFont typeface="Times" charset="0"/>
              <a:buChar char="•"/>
              <a:defRPr/>
            </a:pPr>
            <a:r>
              <a:rPr lang="en-US" dirty="0" smtClean="0">
                <a:ea typeface="ＭＳ Ｐゴシック" charset="-128"/>
              </a:rPr>
              <a:t>Documentation </a:t>
            </a:r>
          </a:p>
          <a:p>
            <a:pPr marL="1200150" lvl="3" indent="-342900">
              <a:buFont typeface="Times" charset="0"/>
              <a:buChar char="•"/>
              <a:defRPr/>
            </a:pPr>
            <a:r>
              <a:rPr lang="en-US" dirty="0" smtClean="0">
                <a:ea typeface="ＭＳ Ｐゴシック" charset="-128"/>
              </a:rPr>
              <a:t>Data necessary for operating the software system</a:t>
            </a:r>
          </a:p>
          <a:p>
            <a:pPr lvl="1">
              <a:buFont typeface="Times" charset="0"/>
              <a:buChar char="•"/>
              <a:defRPr/>
            </a:pPr>
            <a:endParaRPr lang="en-US" dirty="0" smtClean="0">
              <a:ea typeface="ＭＳ Ｐゴシック" charset="-128"/>
            </a:endParaRP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F5D5F497-A45A-44C4-A3EA-2C1F51739D2F}" type="datetime1">
              <a:rPr lang="en-US" altLang="en-US" sz="1000" smtClean="0"/>
              <a:pPr>
                <a:spcBef>
                  <a:spcPct val="0"/>
                </a:spcBef>
                <a:buFontTx/>
                <a:buNone/>
              </a:pPr>
              <a:t>4/10/2018</a:t>
            </a:fld>
            <a:endParaRPr lang="en-US" altLang="en-US" sz="1000" smtClean="0"/>
          </a:p>
        </p:txBody>
      </p:sp>
      <p:sp>
        <p:nvSpPr>
          <p:cNvPr id="143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AC9037E7-61C7-49CB-93A6-55ED3CA3FFD2}" type="slidenum">
              <a:rPr lang="en-US" altLang="en-US" sz="1000" smtClean="0"/>
              <a:pPr>
                <a:spcBef>
                  <a:spcPct val="0"/>
                </a:spcBef>
                <a:buFontTx/>
                <a:buNone/>
              </a:pPr>
              <a:t>5</a:t>
            </a:fld>
            <a:endParaRPr lang="en-US" altLang="en-US" sz="1000"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152400"/>
            <a:ext cx="7772400" cy="304800"/>
          </a:xfrm>
        </p:spPr>
        <p:txBody>
          <a:bodyPr/>
          <a:lstStyle/>
          <a:p>
            <a:r>
              <a:rPr lang="en-US" altLang="en-US" smtClean="0"/>
              <a:t>Software Quality</a:t>
            </a:r>
          </a:p>
        </p:txBody>
      </p:sp>
      <p:sp>
        <p:nvSpPr>
          <p:cNvPr id="15363" name="Content Placeholder 2"/>
          <p:cNvSpPr>
            <a:spLocks noGrp="1"/>
          </p:cNvSpPr>
          <p:nvPr>
            <p:ph idx="1"/>
          </p:nvPr>
        </p:nvSpPr>
        <p:spPr>
          <a:xfrm>
            <a:off x="228600" y="838200"/>
            <a:ext cx="8686800" cy="4724400"/>
          </a:xfrm>
        </p:spPr>
        <p:txBody>
          <a:bodyPr/>
          <a:lstStyle/>
          <a:p>
            <a:pPr>
              <a:buFont typeface="Times" panose="02020603050405020304" pitchFamily="18" charset="0"/>
              <a:buNone/>
            </a:pPr>
            <a:r>
              <a:rPr lang="en-US" altLang="en-US" b="1" smtClean="0"/>
              <a:t>Pressman’s definition:</a:t>
            </a:r>
          </a:p>
          <a:p>
            <a:r>
              <a:rPr lang="en-US" altLang="en-US" smtClean="0"/>
              <a:t>Conformance to explicitly stated functional and performance requirements, explicitly documented development standards, and implicit characteristics that are expected of all professionally developed software.</a:t>
            </a:r>
          </a:p>
          <a:p>
            <a:pPr>
              <a:buFont typeface="Times" panose="02020603050405020304" pitchFamily="18" charset="0"/>
              <a:buNone/>
            </a:pPr>
            <a:endParaRPr lang="en-US" altLang="en-US" smtClean="0"/>
          </a:p>
          <a:p>
            <a:pPr>
              <a:buFont typeface="Times" panose="02020603050405020304" pitchFamily="18" charset="0"/>
              <a:buNone/>
            </a:pPr>
            <a:r>
              <a:rPr lang="en-US" altLang="en-US" b="1" smtClean="0"/>
              <a:t>IEEE definitions:</a:t>
            </a:r>
          </a:p>
          <a:p>
            <a:pPr eaLnBrk="1" hangingPunct="1">
              <a:buFont typeface="Wingdings" panose="05000000000000000000" pitchFamily="2" charset="2"/>
              <a:buAutoNum type="arabicPeriod"/>
            </a:pPr>
            <a:r>
              <a:rPr lang="en-US" altLang="en-US" smtClean="0"/>
              <a:t>The degree to which a system, component, or process meets specified requirements.</a:t>
            </a:r>
          </a:p>
          <a:p>
            <a:pPr eaLnBrk="1" hangingPunct="1">
              <a:buFont typeface="Wingdings" panose="05000000000000000000" pitchFamily="2" charset="2"/>
              <a:buAutoNum type="arabicPeriod"/>
            </a:pPr>
            <a:endParaRPr lang="en-US" altLang="en-US" sz="1000" smtClean="0"/>
          </a:p>
          <a:p>
            <a:pPr eaLnBrk="1" hangingPunct="1">
              <a:buFont typeface="Wingdings" panose="05000000000000000000" pitchFamily="2" charset="2"/>
              <a:buAutoNum type="arabicPeriod"/>
            </a:pPr>
            <a:r>
              <a:rPr lang="en-US" altLang="en-US" smtClean="0"/>
              <a:t>The degree to which a system, component, or process meets customer or user needs or expectations.</a:t>
            </a:r>
          </a:p>
          <a:p>
            <a:endParaRPr lang="en-US" altLang="en-US" smtClean="0"/>
          </a:p>
          <a:p>
            <a:endParaRPr lang="en-US" altLang="en-US" smtClean="0"/>
          </a:p>
          <a:p>
            <a:endParaRPr lang="en-US" altLang="en-US" smtClean="0"/>
          </a:p>
        </p:txBody>
      </p:sp>
      <p:sp>
        <p:nvSpPr>
          <p:cNvPr id="153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7D959F70-6C34-47B1-996C-C8B932381758}" type="datetime1">
              <a:rPr lang="en-US" altLang="en-US" sz="1000" smtClean="0"/>
              <a:pPr>
                <a:spcBef>
                  <a:spcPct val="0"/>
                </a:spcBef>
                <a:buFontTx/>
                <a:buNone/>
              </a:pPr>
              <a:t>4/10/2018</a:t>
            </a:fld>
            <a:endParaRPr lang="en-US" altLang="en-US" sz="1000" smtClean="0"/>
          </a:p>
        </p:txBody>
      </p:sp>
      <p:sp>
        <p:nvSpPr>
          <p:cNvPr id="153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B5B9DC23-86B7-46BF-A8C9-E393A8A4CDC3}" type="slidenum">
              <a:rPr lang="en-US" altLang="en-US" sz="1000" smtClean="0"/>
              <a:pPr>
                <a:spcBef>
                  <a:spcPct val="0"/>
                </a:spcBef>
                <a:buFontTx/>
                <a:buNone/>
              </a:pPr>
              <a:t>6</a:t>
            </a:fld>
            <a:endParaRPr lang="en-US" altLang="en-US" sz="1000" smtClean="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04800" y="76200"/>
            <a:ext cx="7772400" cy="533400"/>
          </a:xfrm>
        </p:spPr>
        <p:txBody>
          <a:bodyPr/>
          <a:lstStyle/>
          <a:p>
            <a:r>
              <a:rPr lang="en-US" altLang="en-US" smtClean="0"/>
              <a:t>Software Quality Assurance</a:t>
            </a:r>
          </a:p>
        </p:txBody>
      </p:sp>
      <p:sp>
        <p:nvSpPr>
          <p:cNvPr id="16387" name="Content Placeholder 2"/>
          <p:cNvSpPr>
            <a:spLocks noGrp="1"/>
          </p:cNvSpPr>
          <p:nvPr>
            <p:ph idx="1"/>
          </p:nvPr>
        </p:nvSpPr>
        <p:spPr>
          <a:xfrm>
            <a:off x="228600" y="1357313"/>
            <a:ext cx="8686800" cy="4021137"/>
          </a:xfrm>
        </p:spPr>
        <p:txBody>
          <a:bodyPr/>
          <a:lstStyle/>
          <a:p>
            <a:pPr marL="609600" indent="-609600" eaLnBrk="1" hangingPunct="1">
              <a:buFont typeface="Times" panose="02020603050405020304" pitchFamily="18" charset="0"/>
              <a:buNone/>
            </a:pPr>
            <a:r>
              <a:rPr lang="en-US" altLang="en-US" b="1" smtClean="0"/>
              <a:t>IEEE definitions:</a:t>
            </a:r>
          </a:p>
          <a:p>
            <a:pPr marL="609600" indent="-609600" eaLnBrk="1" hangingPunct="1">
              <a:buFont typeface="Wingdings" panose="05000000000000000000" pitchFamily="2" charset="2"/>
              <a:buAutoNum type="arabicPeriod"/>
            </a:pPr>
            <a:r>
              <a:rPr lang="en-US" altLang="en-US" smtClean="0"/>
              <a:t>A planned and systematic pattern of all actions necessary to provide adequate confidence that an item or product conforms to established technical requirements.</a:t>
            </a:r>
          </a:p>
          <a:p>
            <a:pPr marL="609600" indent="-609600" eaLnBrk="1" hangingPunct="1">
              <a:buFont typeface="Wingdings" panose="05000000000000000000" pitchFamily="2" charset="2"/>
              <a:buAutoNum type="arabicPeriod"/>
            </a:pPr>
            <a:endParaRPr lang="en-US" altLang="en-US" smtClean="0"/>
          </a:p>
          <a:p>
            <a:pPr marL="609600" indent="-609600" eaLnBrk="1" hangingPunct="1">
              <a:buFont typeface="Wingdings" panose="05000000000000000000" pitchFamily="2" charset="2"/>
              <a:buAutoNum type="arabicPeriod"/>
            </a:pPr>
            <a:r>
              <a:rPr lang="en-US" altLang="en-US" smtClean="0"/>
              <a:t>A set of activities designed to evaluate the process by which the products are developed or manufactured.  </a:t>
            </a:r>
          </a:p>
          <a:p>
            <a:pPr marL="609600" indent="-609600"/>
            <a:endParaRPr lang="en-US" altLang="en-US" smtClean="0"/>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A6A4BE9C-7ADD-40F4-94BB-95CB3AA4BAA7}" type="datetime1">
              <a:rPr lang="en-US" altLang="en-US" sz="1000" smtClean="0"/>
              <a:pPr>
                <a:spcBef>
                  <a:spcPct val="0"/>
                </a:spcBef>
                <a:buFontTx/>
                <a:buNone/>
              </a:pPr>
              <a:t>4/10/2018</a:t>
            </a:fld>
            <a:endParaRPr lang="en-US" altLang="en-US" sz="1000" smtClean="0"/>
          </a:p>
        </p:txBody>
      </p:sp>
      <p:sp>
        <p:nvSpPr>
          <p:cNvPr id="163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BE355B9A-F21A-42D4-9D5C-0200D0DBFA7A}" type="slidenum">
              <a:rPr lang="en-US" altLang="en-US" sz="1000" smtClean="0"/>
              <a:pPr>
                <a:spcBef>
                  <a:spcPct val="0"/>
                </a:spcBef>
                <a:buFontTx/>
                <a:buNone/>
              </a:pPr>
              <a:t>7</a:t>
            </a:fld>
            <a:endParaRPr lang="en-US" altLang="en-US" sz="1000" smtClean="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 y="152400"/>
            <a:ext cx="7772400" cy="419100"/>
          </a:xfrm>
        </p:spPr>
        <p:txBody>
          <a:bodyPr/>
          <a:lstStyle/>
          <a:p>
            <a:r>
              <a:rPr lang="en-US" altLang="en-US" smtClean="0"/>
              <a:t>Software Quality</a:t>
            </a:r>
          </a:p>
        </p:txBody>
      </p:sp>
      <p:sp>
        <p:nvSpPr>
          <p:cNvPr id="3" name="Content Placeholder 2"/>
          <p:cNvSpPr>
            <a:spLocks noGrp="1"/>
          </p:cNvSpPr>
          <p:nvPr>
            <p:ph idx="1"/>
          </p:nvPr>
        </p:nvSpPr>
        <p:spPr>
          <a:xfrm>
            <a:off x="142875" y="785813"/>
            <a:ext cx="8634413" cy="4857750"/>
          </a:xfrm>
        </p:spPr>
        <p:txBody>
          <a:bodyPr/>
          <a:lstStyle/>
          <a:p>
            <a:pPr>
              <a:buFont typeface="Times" charset="0"/>
              <a:buChar char="•"/>
              <a:defRPr/>
            </a:pPr>
            <a:r>
              <a:rPr lang="en-US" dirty="0" smtClean="0">
                <a:ea typeface="ＭＳ Ｐゴシック" charset="-128"/>
              </a:rPr>
              <a:t>Software development process is unique:</a:t>
            </a:r>
          </a:p>
          <a:p>
            <a:pPr lvl="1">
              <a:buFont typeface="Times" charset="0"/>
              <a:buChar char="•"/>
              <a:defRPr/>
            </a:pPr>
            <a:r>
              <a:rPr lang="en-US" dirty="0" smtClean="0">
                <a:ea typeface="ＭＳ Ｐゴシック" charset="-128"/>
              </a:rPr>
              <a:t>High complexity, as compared to other industrial products </a:t>
            </a:r>
          </a:p>
          <a:p>
            <a:pPr lvl="1">
              <a:buFont typeface="Times" charset="0"/>
              <a:buChar char="•"/>
              <a:defRPr/>
            </a:pPr>
            <a:r>
              <a:rPr lang="en-US" dirty="0" smtClean="0">
                <a:ea typeface="ＭＳ Ｐゴシック" charset="-128"/>
              </a:rPr>
              <a:t>Invisibility of the product</a:t>
            </a:r>
          </a:p>
          <a:p>
            <a:pPr lvl="1">
              <a:buFont typeface="Times" charset="0"/>
              <a:buChar char="•"/>
              <a:defRPr/>
            </a:pPr>
            <a:r>
              <a:rPr lang="en-US" dirty="0" smtClean="0">
                <a:ea typeface="ＭＳ Ｐゴシック" charset="-128"/>
              </a:rPr>
              <a:t>Opportunities to detect defects (“bugs”) are limited to the product development phases</a:t>
            </a:r>
          </a:p>
          <a:p>
            <a:pPr lvl="1">
              <a:buFont typeface="Times" charset="0"/>
              <a:buChar char="•"/>
              <a:defRPr/>
            </a:pPr>
            <a:r>
              <a:rPr lang="en-US" dirty="0" smtClean="0">
                <a:ea typeface="ＭＳ Ｐゴシック" charset="-128"/>
              </a:rPr>
              <a:t>The uniqueness of software products creates the need to have a </a:t>
            </a:r>
            <a:r>
              <a:rPr lang="en-US" b="1" dirty="0" smtClean="0">
                <a:ea typeface="ＭＳ Ｐゴシック" charset="-128"/>
              </a:rPr>
              <a:t>special method and tools </a:t>
            </a:r>
            <a:r>
              <a:rPr lang="en-US" dirty="0" smtClean="0">
                <a:ea typeface="ＭＳ Ｐゴシック" charset="-128"/>
              </a:rPr>
              <a:t>for software quality assurance</a:t>
            </a:r>
          </a:p>
          <a:p>
            <a:pPr marL="404813" lvl="1" indent="-404813">
              <a:buFont typeface="Times" charset="0"/>
              <a:buNone/>
              <a:defRPr/>
            </a:pPr>
            <a:endParaRPr lang="en-US" dirty="0" smtClean="0">
              <a:solidFill>
                <a:srgbClr val="FF0000"/>
              </a:solidFill>
              <a:ea typeface="ＭＳ Ｐゴシック" charset="-128"/>
            </a:endParaRPr>
          </a:p>
          <a:p>
            <a:pPr marL="404813" lvl="1" indent="-404813">
              <a:buFont typeface="Times" charset="0"/>
              <a:buNone/>
              <a:defRPr/>
            </a:pPr>
            <a:r>
              <a:rPr lang="en-US" dirty="0" smtClean="0">
                <a:solidFill>
                  <a:srgbClr val="FF0000"/>
                </a:solidFill>
                <a:ea typeface="ＭＳ Ｐゴシック" charset="-128"/>
              </a:rPr>
              <a:t>The big question?</a:t>
            </a:r>
            <a:endParaRPr lang="en-US" sz="4800" dirty="0" smtClean="0">
              <a:solidFill>
                <a:srgbClr val="FF0000"/>
              </a:solidFill>
              <a:ea typeface="ＭＳ Ｐゴシック" charset="-128"/>
            </a:endParaRPr>
          </a:p>
          <a:p>
            <a:pPr lvl="2">
              <a:buFont typeface="Wingdings" charset="2"/>
              <a:buChar char="Ø"/>
              <a:defRPr/>
            </a:pPr>
            <a:r>
              <a:rPr lang="en-US" dirty="0" smtClean="0">
                <a:ea typeface="ＭＳ Ｐゴシック" charset="-128"/>
              </a:rPr>
              <a:t> How do we assure quality?</a:t>
            </a:r>
          </a:p>
          <a:p>
            <a:pPr lvl="2">
              <a:buFont typeface="Times" charset="0"/>
              <a:buNone/>
              <a:defRPr/>
            </a:pPr>
            <a:endParaRPr lang="en-US" dirty="0" smtClean="0">
              <a:ea typeface="ＭＳ Ｐゴシック" charset="-128"/>
            </a:endParaRPr>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6EB1DE83-B818-4B68-8D27-96257B6775E4}" type="datetime1">
              <a:rPr lang="en-US" altLang="en-US" sz="1000" smtClean="0"/>
              <a:pPr>
                <a:spcBef>
                  <a:spcPct val="0"/>
                </a:spcBef>
                <a:buFontTx/>
                <a:buNone/>
              </a:pPr>
              <a:t>4/10/2018</a:t>
            </a:fld>
            <a:endParaRPr lang="en-US" altLang="en-US" sz="1000" smtClean="0"/>
          </a:p>
        </p:txBody>
      </p:sp>
      <p:sp>
        <p:nvSpPr>
          <p:cNvPr id="1741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spcBef>
                <a:spcPct val="0"/>
              </a:spcBef>
              <a:buFontTx/>
              <a:buNone/>
            </a:pPr>
            <a:fld id="{2AF8729E-4227-457B-B523-A41C05A779C0}" type="slidenum">
              <a:rPr lang="en-US" altLang="en-US" sz="1000" smtClean="0"/>
              <a:pPr>
                <a:spcBef>
                  <a:spcPct val="0"/>
                </a:spcBef>
                <a:buFontTx/>
                <a:buNone/>
              </a:pPr>
              <a:t>8</a:t>
            </a:fld>
            <a:endParaRPr lang="en-US" altLang="en-US" sz="1000" smtClean="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9"/>
          <p:cNvSpPr>
            <a:spLocks noGrp="1" noChangeArrowheads="1"/>
          </p:cNvSpPr>
          <p:nvPr>
            <p:ph type="sldNum" sz="quarter" idx="11"/>
          </p:nvPr>
        </p:nvSpPr>
        <p:spPr>
          <a:xfrm>
            <a:off x="747713" y="5837238"/>
            <a:ext cx="1905000" cy="2587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MS PGothic" panose="020B0600070205080204" pitchFamily="34" charset="-128"/>
              </a:defRPr>
            </a:lvl9pPr>
          </a:lstStyle>
          <a:p>
            <a:pPr algn="l">
              <a:spcBef>
                <a:spcPct val="0"/>
              </a:spcBef>
              <a:buFontTx/>
              <a:buNone/>
            </a:pPr>
            <a:fld id="{C9D97828-685A-457D-8FAB-5C0F494DA29C}" type="slidenum">
              <a:rPr lang="en-US" altLang="en-US" sz="1000" smtClean="0"/>
              <a:pPr algn="l">
                <a:spcBef>
                  <a:spcPct val="0"/>
                </a:spcBef>
                <a:buFontTx/>
                <a:buNone/>
              </a:pPr>
              <a:t>9</a:t>
            </a:fld>
            <a:endParaRPr lang="en-US" altLang="en-US" sz="1000" smtClean="0"/>
          </a:p>
        </p:txBody>
      </p:sp>
      <p:sp>
        <p:nvSpPr>
          <p:cNvPr id="18435" name="Rectangle 2"/>
          <p:cNvSpPr>
            <a:spLocks noGrp="1" noChangeArrowheads="1"/>
          </p:cNvSpPr>
          <p:nvPr>
            <p:ph type="title" idx="4294967295"/>
          </p:nvPr>
        </p:nvSpPr>
        <p:spPr/>
        <p:txBody>
          <a:bodyPr/>
          <a:lstStyle/>
          <a:p>
            <a:r>
              <a:rPr lang="en-US" altLang="en-US" smtClean="0">
                <a:solidFill>
                  <a:schemeClr val="tx1"/>
                </a:solidFill>
              </a:rPr>
              <a:t>Verification and Validation</a:t>
            </a:r>
          </a:p>
        </p:txBody>
      </p:sp>
      <p:sp>
        <p:nvSpPr>
          <p:cNvPr id="18436" name="Rectangle 3"/>
          <p:cNvSpPr>
            <a:spLocks noGrp="1" noChangeArrowheads="1"/>
          </p:cNvSpPr>
          <p:nvPr>
            <p:ph type="body" idx="4294967295"/>
          </p:nvPr>
        </p:nvSpPr>
        <p:spPr/>
        <p:txBody>
          <a:bodyPr/>
          <a:lstStyle/>
          <a:p>
            <a:r>
              <a:rPr lang="en-US" altLang="en-US" smtClean="0"/>
              <a:t>Verification</a:t>
            </a:r>
          </a:p>
          <a:p>
            <a:pPr lvl="1"/>
            <a:r>
              <a:rPr lang="en-US" altLang="en-US" smtClean="0"/>
              <a:t>Evaluation of software system that help in determining whether the product of a given development phase satisfy the requirements established before the start of that phase</a:t>
            </a:r>
          </a:p>
          <a:p>
            <a:pPr lvl="2"/>
            <a:r>
              <a:rPr lang="en-US" altLang="en-US" smtClean="0"/>
              <a:t>Building the product correctly</a:t>
            </a:r>
          </a:p>
          <a:p>
            <a:r>
              <a:rPr lang="en-US" altLang="en-US" smtClean="0"/>
              <a:t>Validation</a:t>
            </a:r>
          </a:p>
          <a:p>
            <a:pPr lvl="1"/>
            <a:r>
              <a:rPr lang="en-US" altLang="en-US" smtClean="0"/>
              <a:t>Evaluation of software system that help in determining whether the product meets its intended use</a:t>
            </a:r>
          </a:p>
          <a:p>
            <a:pPr lvl="2"/>
            <a:r>
              <a:rPr lang="en-US" altLang="en-US" smtClean="0"/>
              <a:t>Building the correct product</a:t>
            </a:r>
          </a:p>
          <a:p>
            <a:pPr lvl="1"/>
            <a:endParaRPr lang="en-US" altLang="en-US" smtClean="0"/>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TUD_wit_EN">
  <a:themeElements>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UD_wit_E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UD_wi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UD_wi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UD_wi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UD_wi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UD_wi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UD_wi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UD_wi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UD_wi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UD_wi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UD_wi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UD_wi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UD_wit_EN">
  <a:themeElements>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UD_wit_E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UD_wi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UD_wi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UD_wi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UD_wi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UD_wi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UD_wi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UD_wi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UD_wi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UD_wi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UD_wi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UD_wi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Settings\alexandv\Application Data\Microsoft\Templates\TUD_wit_EN.pot</Template>
  <TotalTime>4009</TotalTime>
  <Words>2343</Words>
  <Application>Microsoft Office PowerPoint</Application>
  <PresentationFormat>On-screen Show (4:3)</PresentationFormat>
  <Paragraphs>374</Paragraphs>
  <Slides>36</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Tahoma</vt:lpstr>
      <vt:lpstr>MS PGothic</vt:lpstr>
      <vt:lpstr>Arial</vt:lpstr>
      <vt:lpstr>Times</vt:lpstr>
      <vt:lpstr>Times New Roman</vt:lpstr>
      <vt:lpstr>Wingdings</vt:lpstr>
      <vt:lpstr>TUD_wit_EN</vt:lpstr>
      <vt:lpstr>1_TUD_wit_EN</vt:lpstr>
      <vt:lpstr>Software Testing and Quality Assurance SEng4142</vt:lpstr>
      <vt:lpstr>Quality?</vt:lpstr>
      <vt:lpstr>Views of Quality</vt:lpstr>
      <vt:lpstr>Views of Quality</vt:lpstr>
      <vt:lpstr>Software ?</vt:lpstr>
      <vt:lpstr>Software Quality</vt:lpstr>
      <vt:lpstr>Software Quality Assurance</vt:lpstr>
      <vt:lpstr>Software Quality</vt:lpstr>
      <vt:lpstr>Verification and Validation</vt:lpstr>
      <vt:lpstr>Role of Testing</vt:lpstr>
      <vt:lpstr>Software Errors, Faults and Failures</vt:lpstr>
      <vt:lpstr>Software Errors, Faults and Failures</vt:lpstr>
      <vt:lpstr>Software Errors, Faults and Failures Example1:</vt:lpstr>
      <vt:lpstr>Software Errors, Faults and Failures</vt:lpstr>
      <vt:lpstr>Famous Software Failures (Examples) Airane 5</vt:lpstr>
      <vt:lpstr>Famous Software Failures (Examples) British Passports to Nowhere (1999) </vt:lpstr>
      <vt:lpstr>Common Causes of Software Errors </vt:lpstr>
      <vt:lpstr>Importance of Software Quality</vt:lpstr>
      <vt:lpstr>Cost of Software Errors</vt:lpstr>
      <vt:lpstr>Measuring Software Quality</vt:lpstr>
      <vt:lpstr>Software Quality Standards</vt:lpstr>
      <vt:lpstr>McCall's Quality Factors </vt:lpstr>
      <vt:lpstr>McCall's Quality Factors </vt:lpstr>
      <vt:lpstr>McCall's Quality Factors </vt:lpstr>
      <vt:lpstr>ISO 9126 Software Quality Factors </vt:lpstr>
      <vt:lpstr>Capability Maturity Model (CMM)</vt:lpstr>
      <vt:lpstr>Levels of Capability Maturity Model</vt:lpstr>
      <vt:lpstr>The Objectives of Testing</vt:lpstr>
      <vt:lpstr>What is a Test Case?</vt:lpstr>
      <vt:lpstr>Expected Outcome</vt:lpstr>
      <vt:lpstr>The Concept of Complete Testing</vt:lpstr>
      <vt:lpstr>The Central Issue in Testing</vt:lpstr>
      <vt:lpstr>Testing Activities</vt:lpstr>
      <vt:lpstr>Testing Level</vt:lpstr>
      <vt:lpstr>Source of Information for Test Selection </vt:lpstr>
      <vt:lpstr>White-box and         Black-box Testing</vt:lpstr>
    </vt:vector>
  </TitlesOfParts>
  <Manager/>
  <Company>Adama University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Template</dc:title>
  <dc:subject>AU ppt Template</dc:subject>
  <dc:creator>Tsigereda Worku</dc:creator>
  <cp:keywords/>
  <dc:description/>
  <cp:lastModifiedBy>hp</cp:lastModifiedBy>
  <cp:revision>320</cp:revision>
  <cp:lastPrinted>2011-03-22T12:27:31Z</cp:lastPrinted>
  <dcterms:created xsi:type="dcterms:W3CDTF">2011-10-25T16:35:28Z</dcterms:created>
  <dcterms:modified xsi:type="dcterms:W3CDTF">2018-04-10T20:45:58Z</dcterms:modified>
  <cp:category/>
</cp:coreProperties>
</file>