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1" r:id="rId2"/>
    <p:sldId id="279" r:id="rId3"/>
    <p:sldId id="257" r:id="rId4"/>
    <p:sldId id="262" r:id="rId5"/>
    <p:sldId id="266" r:id="rId6"/>
    <p:sldId id="267" r:id="rId7"/>
    <p:sldId id="268" r:id="rId8"/>
    <p:sldId id="278" r:id="rId9"/>
    <p:sldId id="269" r:id="rId10"/>
    <p:sldId id="270" r:id="rId11"/>
    <p:sldId id="272" r:id="rId12"/>
    <p:sldId id="271" r:id="rId13"/>
    <p:sldId id="273" r:id="rId14"/>
    <p:sldId id="275" r:id="rId15"/>
    <p:sldId id="274" r:id="rId16"/>
    <p:sldId id="276" r:id="rId17"/>
    <p:sldId id="277" r:id="rId18"/>
    <p:sldId id="280" r:id="rId19"/>
    <p:sldId id="281" r:id="rId20"/>
    <p:sldId id="263" r:id="rId21"/>
    <p:sldId id="293" r:id="rId22"/>
    <p:sldId id="294" r:id="rId23"/>
    <p:sldId id="264" r:id="rId24"/>
    <p:sldId id="265" r:id="rId25"/>
    <p:sldId id="282" r:id="rId26"/>
    <p:sldId id="283" r:id="rId27"/>
    <p:sldId id="284" r:id="rId28"/>
    <p:sldId id="285" r:id="rId29"/>
    <p:sldId id="296" r:id="rId30"/>
    <p:sldId id="297" r:id="rId31"/>
    <p:sldId id="295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APL333" panose="020B0700000202000203" pitchFamily="34" charset="0"/>
      <p:regular r:id="rId41"/>
    </p:embeddedFont>
    <p:embeddedFont>
      <p:font typeface="APL385 Unicode" panose="020B0709000202000203" pitchFamily="49" charset="0"/>
      <p:regular r:id="rId42"/>
    </p:embeddedFont>
    <p:embeddedFont>
      <p:font typeface="APL386 Unicode" panose="020B0709000202000203" pitchFamily="50" charset="0"/>
      <p:regular r:id="rId43"/>
    </p:embeddedFont>
    <p:embeddedFont>
      <p:font typeface="Atkinson Hyperlegible" pitchFamily="2" charset="0"/>
      <p:regular r:id="rId44"/>
      <p:bold r:id="rId45"/>
      <p:italic r:id="rId46"/>
      <p:boldItalic r:id="rId47"/>
    </p:embeddedFont>
    <p:embeddedFont>
      <p:font typeface="Calibri" panose="020F0502020204030204" pitchFamily="34" charset="0"/>
      <p:regular r:id="rId42"/>
      <p:bold r:id="rId42"/>
      <p:italic r:id="rId42"/>
      <p:boldItalic r:id="rId42"/>
    </p:embeddedFont>
    <p:embeddedFont>
      <p:font typeface="Cambria Math" panose="02040503050406030204" pitchFamily="18" charset="0"/>
      <p:regular r:id="rId48"/>
    </p:embeddedFont>
    <p:embeddedFont>
      <p:font typeface="Sarabun" panose="00000500000000000000" pitchFamily="2" charset="-34"/>
      <p:regular r:id="rId49"/>
      <p:bold r:id="rId50"/>
      <p:italic r:id="rId51"/>
      <p:boldItalic r:id="rId52"/>
    </p:embeddedFont>
    <p:embeddedFont>
      <p:font typeface="Wingdings 2" panose="05020102010507070707" pitchFamily="18" charset="2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5D6"/>
    <a:srgbClr val="FFFFFF"/>
    <a:srgbClr val="3B475E"/>
    <a:srgbClr val="ED7F00"/>
    <a:srgbClr val="5A6D8F"/>
    <a:srgbClr val="FDFDF5"/>
    <a:srgbClr val="F6F6D9"/>
    <a:srgbClr val="928ABD"/>
    <a:srgbClr val="373535"/>
    <a:srgbClr val="EC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5508" autoAdjust="0"/>
  </p:normalViewPr>
  <p:slideViewPr>
    <p:cSldViewPr snapToGrid="0">
      <p:cViewPr varScale="1">
        <p:scale>
          <a:sx n="138" d="100"/>
          <a:sy n="138" d="100"/>
        </p:scale>
        <p:origin x="690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693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NULL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4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A3BD-28BD-4949-B52F-24E999822598}" type="datetimeFigureOut">
              <a:rPr lang="en-GB" smtClean="0">
                <a:latin typeface="Sarabun" panose="00000500000000000000" pitchFamily="2" charset="-34"/>
              </a:rPr>
              <a:t>04/03/2022</a:t>
            </a:fld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70AB-76A5-41F1-9753-9FE7E667F0C0}" type="slidenum">
              <a:rPr lang="en-GB" smtClean="0">
                <a:latin typeface="Sarabun" panose="00000500000000000000" pitchFamily="2" charset="-34"/>
              </a:rPr>
              <a:t>‹#›</a:t>
            </a:fld>
            <a:endParaRPr lang="en-GB" dirty="0">
              <a:latin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471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CDEAEF8A-5BB8-41C8-B8C2-160617C17EF4}" type="datetimeFigureOut">
              <a:rPr lang="en-GB" smtClean="0"/>
              <a:pPr/>
              <a:t>04/03/2022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4320660A-27FD-4528-AE7F-EC6080404EE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060" y="1688053"/>
            <a:ext cx="5073517" cy="17673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45061" y="3741620"/>
            <a:ext cx="5073516" cy="1024109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 baseline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 useBgFill="1">
        <p:nvSpPr>
          <p:cNvPr id="3" name="Rounded Rectangle 2"/>
          <p:cNvSpPr/>
          <p:nvPr userDrawn="1"/>
        </p:nvSpPr>
        <p:spPr>
          <a:xfrm>
            <a:off x="8616917" y="51470"/>
            <a:ext cx="405045" cy="270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arabun" panose="00000500000000000000" pitchFamily="2" charset="-34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A1FD6475-DAC6-4418-8860-2980690695F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" t="-548" r="223" b="35658"/>
          <a:stretch/>
        </p:blipFill>
        <p:spPr bwMode="auto">
          <a:xfrm>
            <a:off x="528187" y="443885"/>
            <a:ext cx="3024002" cy="6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13720CA-FE42-49DE-A1AF-5214A01E7778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29BABB-3F86-425A-856D-1F4D6DBF8D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00231" y="1222396"/>
            <a:ext cx="2698708" cy="269870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CA9F565-62C2-48F5-8FA2-E6A98FA4B3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482" y="1181397"/>
            <a:ext cx="1260000" cy="2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7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23925" y="1264925"/>
            <a:ext cx="2127975" cy="32420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{⍺×⍵}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6DBA27B-8304-4CFA-81F2-07D6954C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609251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/>
            </a:lvl1pPr>
            <a:lvl2pPr>
              <a:spcBef>
                <a:spcPts val="0"/>
              </a:spcBef>
              <a:buClr>
                <a:srgbClr val="FFA336"/>
              </a:buClr>
              <a:defRPr/>
            </a:lvl2pPr>
            <a:lvl3pPr>
              <a:spcBef>
                <a:spcPts val="0"/>
              </a:spcBef>
              <a:buClr>
                <a:srgbClr val="FFA336"/>
              </a:buClr>
              <a:defRPr/>
            </a:lvl3pPr>
            <a:lvl4pPr>
              <a:spcBef>
                <a:spcPts val="0"/>
              </a:spcBef>
              <a:buClr>
                <a:srgbClr val="FFA336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3CC7BCE-4ADF-4981-A51C-337EB4EACDF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28F4D49-482B-40A2-86AF-43C7452A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1C07FA-679D-46C0-86F7-8D17779A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4104000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BF5B9E-EBC4-409F-984B-6D47D81EDF4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47260" y="1264925"/>
            <a:ext cx="4104641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F951AB8-DA79-4083-BFE2-5D3BD28F0EF3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378A4D6-E4A6-4021-9A3E-CD1962CF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50CC00C7-834C-4ECD-A8A3-E409D29ECB59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C4900D4-E042-4F52-A837-0B504DD6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9B8FD49-8E58-4EE8-BE57-8B874BC46CA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7" y="1264925"/>
            <a:ext cx="852837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B4391E-A2CA-4E7C-B5A9-A31CF000D3E5}"/>
              </a:ext>
            </a:extLst>
          </p:cNvPr>
          <p:cNvSpPr txBox="1">
            <a:spLocks/>
          </p:cNvSpPr>
          <p:nvPr userDrawn="1"/>
        </p:nvSpPr>
        <p:spPr>
          <a:xfrm>
            <a:off x="710852" y="4745354"/>
            <a:ext cx="7066640" cy="3981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7550" indent="-35560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79500" indent="-36195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33513" indent="-354013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0"/>
              </a:spcBef>
            </a:pPr>
            <a:r>
              <a:rPr lang="en-US" sz="1600" dirty="0">
                <a:solidFill>
                  <a:srgbClr val="928ABD"/>
                </a:solidFill>
                <a:latin typeface="Sarabun" panose="00000500000000000000" pitchFamily="2" charset="-34"/>
              </a:rPr>
              <a:t>Workshop: Magnets Problem</a:t>
            </a:r>
          </a:p>
        </p:txBody>
      </p:sp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45720" y="4743900"/>
            <a:ext cx="665132" cy="39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2EDF88B-1B61-4481-9BD6-D2E23BF0DCD8}" type="slidenum">
              <a:rPr lang="en-GB" sz="1600" smtClean="0">
                <a:solidFill>
                  <a:srgbClr val="ED7F00"/>
                </a:solidFill>
                <a:latin typeface="Sarabun" panose="00000500000000000000" pitchFamily="2" charset="-34"/>
              </a:rPr>
              <a:pPr algn="l"/>
              <a:t>‹#›</a:t>
            </a:fld>
            <a:endParaRPr lang="en-GB" sz="1600" dirty="0">
              <a:solidFill>
                <a:srgbClr val="ED7F00"/>
              </a:solidFill>
              <a:latin typeface="Sarabun" panose="00000500000000000000" pitchFamily="2" charset="-3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AF4994-CBFA-4D1E-BE14-CDBB17E938EB}"/>
              </a:ext>
            </a:extLst>
          </p:cNvPr>
          <p:cNvCxnSpPr>
            <a:cxnSpLocks/>
          </p:cNvCxnSpPr>
          <p:nvPr userDrawn="1"/>
        </p:nvCxnSpPr>
        <p:spPr>
          <a:xfrm>
            <a:off x="0" y="4700093"/>
            <a:ext cx="9144000" cy="0"/>
          </a:xfrm>
          <a:prstGeom prst="line">
            <a:avLst/>
          </a:prstGeom>
          <a:ln w="28575">
            <a:solidFill>
              <a:srgbClr val="928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8C48C10-27D9-4472-8B32-5A9D707CF941}"/>
              </a:ext>
            </a:extLst>
          </p:cNvPr>
          <p:cNvSpPr/>
          <p:nvPr userDrawn="1"/>
        </p:nvSpPr>
        <p:spPr>
          <a:xfrm>
            <a:off x="8186768" y="4406487"/>
            <a:ext cx="665132" cy="665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37ED07B-2A6B-4263-B171-4C494D7809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6768" y="4411334"/>
            <a:ext cx="665132" cy="6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2" r:id="rId3"/>
    <p:sldLayoutId id="2147483654" r:id="rId4"/>
    <p:sldLayoutId id="2147483655" r:id="rId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3B475E"/>
          </a:solidFill>
          <a:latin typeface="Sarabun" panose="00000500000000000000" pitchFamily="2" charset="-34"/>
          <a:ea typeface="+mj-ea"/>
          <a:cs typeface="Calibri" panose="020F0502020204030204" pitchFamily="34" charset="0"/>
        </a:defRPr>
      </a:lvl1pPr>
    </p:titleStyle>
    <p:bodyStyle>
      <a:lvl1pPr marL="458788" indent="-4587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2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1pPr>
      <a:lvl2pPr marL="858838" indent="-40163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lang="en-US" sz="2000" kern="1200" dirty="0" smtClean="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8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3pPr>
      <a:lvl4pPr marL="1655763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ABD4-C518-4141-BEFE-F3FDCBE1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Workshop:</a:t>
            </a:r>
            <a:br>
              <a:rPr lang="en-GB" dirty="0"/>
            </a:br>
            <a:r>
              <a:rPr lang="en-GB" dirty="0"/>
              <a:t>Magnets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985C-C2CE-4956-A0F3-397B5A0D2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b" anchorCtr="0"/>
          <a:lstStyle/>
          <a:p>
            <a:r>
              <a:rPr lang="en-GB" dirty="0"/>
              <a:t>Adám Brudzewsky</a:t>
            </a:r>
            <a:br>
              <a:rPr lang="en-GB" dirty="0"/>
            </a:br>
            <a:r>
              <a:rPr lang="en-GB" dirty="0"/>
              <a:t>Richard Park</a:t>
            </a:r>
            <a:br>
              <a:rPr lang="en-GB" dirty="0"/>
            </a:br>
            <a:r>
              <a:rPr lang="en-GB" dirty="0"/>
              <a:t>Rodrigo </a:t>
            </a:r>
            <a:r>
              <a:rPr lang="en-GB" dirty="0" err="1"/>
              <a:t>Girão</a:t>
            </a:r>
            <a:r>
              <a:rPr lang="en-GB" dirty="0"/>
              <a:t> </a:t>
            </a:r>
            <a:r>
              <a:rPr lang="en-GB" dirty="0" err="1"/>
              <a:t>Serrão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40D1-6116-46CC-8E22-DF7E1B66A4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28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br>
                  <a:rPr lang="en-GB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A0281B-2607-40FB-8B57-5A5897A439A9}"/>
                  </a:ext>
                </a:extLst>
              </p:cNvPr>
              <p:cNvSpPr txBox="1"/>
              <p:nvPr/>
            </p:nvSpPr>
            <p:spPr>
              <a:xfrm>
                <a:off x="713030" y="2034833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A0281B-2607-40FB-8B57-5A5897A43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" y="2034833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711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7A2A0C-8FF6-4518-9E83-13B1A769D89E}"/>
                  </a:ext>
                </a:extLst>
              </p:cNvPr>
              <p:cNvSpPr txBox="1"/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7A2A0C-8FF6-4518-9E83-13B1A769D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738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12F7B2-D7B3-4E7C-BA07-8FB17489FF19}"/>
              </a:ext>
            </a:extLst>
          </p:cNvPr>
          <p:cNvSpPr/>
          <p:nvPr/>
        </p:nvSpPr>
        <p:spPr>
          <a:xfrm>
            <a:off x="1579572" y="1958400"/>
            <a:ext cx="432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195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95" y="1265238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87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869939" y="1958400"/>
            <a:ext cx="113885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rgbClr val="ED7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rgbClr val="ED7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>
            <a:extLst>
              <a:ext uri="{FF2B5EF4-FFF2-40B4-BE49-F238E27FC236}">
                <a16:creationId xmlns:a16="http://schemas.microsoft.com/office/drawing/2014/main" id="{0565FE0A-CA15-477D-8B3E-7F787EED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</p:spTree>
    <p:extLst>
      <p:ext uri="{BB962C8B-B14F-4D97-AF65-F5344CB8AC3E}">
        <p14:creationId xmlns:p14="http://schemas.microsoft.com/office/powerpoint/2010/main" val="931159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9F2308-E4A3-4DB1-8F5A-E7C7257B7E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9F2308-E4A3-4DB1-8F5A-E7C7257B7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EE1FB3F-447A-4DD8-B487-2CD9C95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58B1ED-5CDD-4C67-B1E6-24EB1DCFD761}"/>
              </a:ext>
            </a:extLst>
          </p:cNvPr>
          <p:cNvSpPr/>
          <p:nvPr/>
        </p:nvSpPr>
        <p:spPr>
          <a:xfrm>
            <a:off x="869939" y="1958400"/>
            <a:ext cx="113885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rgbClr val="ED7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rgbClr val="ED7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223364" y="1958400"/>
            <a:ext cx="432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rom right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2416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8" name="from right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416" y="1265238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rom left">
                <a:extLst>
                  <a:ext uri="{FF2B5EF4-FFF2-40B4-BE49-F238E27FC236}">
                    <a16:creationId xmlns:a16="http://schemas.microsoft.com/office/drawing/2014/main" id="{649F2308-E4A3-4DB1-8F5A-E7C7257B7E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084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9" name="from left">
                <a:extLst>
                  <a:ext uri="{FF2B5EF4-FFF2-40B4-BE49-F238E27FC236}">
                    <a16:creationId xmlns:a16="http://schemas.microsoft.com/office/drawing/2014/main" id="{649F2308-E4A3-4DB1-8F5A-E7C7257B7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84" y="1265238"/>
                <a:ext cx="4870773" cy="2341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EE1FB3F-447A-4DD8-B487-2CD9C95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</p:spTree>
    <p:extLst>
      <p:ext uri="{BB962C8B-B14F-4D97-AF65-F5344CB8AC3E}">
        <p14:creationId xmlns:p14="http://schemas.microsoft.com/office/powerpoint/2010/main" val="1870630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223364" y="1958400"/>
            <a:ext cx="432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E1FB3F-447A-4DD8-B487-2CD9C95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d">
                <a:extLst>
                  <a:ext uri="{FF2B5EF4-FFF2-40B4-BE49-F238E27FC236}">
                    <a16:creationId xmlns:a16="http://schemas.microsoft.com/office/drawing/2014/main" id="{E9AC81B3-3E11-4292-AE25-7797A40571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2417" y="1266350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11" name="prod">
                <a:extLst>
                  <a:ext uri="{FF2B5EF4-FFF2-40B4-BE49-F238E27FC236}">
                    <a16:creationId xmlns:a16="http://schemas.microsoft.com/office/drawing/2014/main" id="{E9AC81B3-3E11-4292-AE25-7797A4057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417" y="1266350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99598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223364" y="1958400"/>
            <a:ext cx="432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E1FB3F-447A-4DD8-B487-2CD9C95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d">
                <a:extLst>
                  <a:ext uri="{FF2B5EF4-FFF2-40B4-BE49-F238E27FC236}">
                    <a16:creationId xmlns:a16="http://schemas.microsoft.com/office/drawing/2014/main" id="{E9AC81B3-3E11-4292-AE25-7797A40571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2417" y="1266350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11" name="prod">
                <a:extLst>
                  <a:ext uri="{FF2B5EF4-FFF2-40B4-BE49-F238E27FC236}">
                    <a16:creationId xmlns:a16="http://schemas.microsoft.com/office/drawing/2014/main" id="{E9AC81B3-3E11-4292-AE25-7797A4057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417" y="1266350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1790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53EB5-1485-445E-B2DB-0833BECD219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6F61-7330-45B8-B1F4-7035FAC2D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7672E-EC88-4096-8202-013B16C747E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8EF946-E66B-4BE4-B837-BA38F238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64977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FA6A7-3E8A-4D3C-B1F0-8C7087C3E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820473" cy="3242040"/>
          </a:xfrm>
        </p:spPr>
        <p:txBody>
          <a:bodyPr/>
          <a:lstStyle/>
          <a:p>
            <a:r>
              <a:rPr lang="en-GB" dirty="0"/>
              <a:t>Others (and our future selves) can easily understand our code</a:t>
            </a:r>
          </a:p>
          <a:p>
            <a:pPr marL="450850" indent="0">
              <a:buNone/>
            </a:pPr>
            <a:r>
              <a:rPr lang="en-GB" sz="2000" i="1" dirty="0"/>
              <a:t>Code is read much more often than it is written, so plan accordingly</a:t>
            </a:r>
          </a:p>
          <a:p>
            <a:endParaRPr lang="en-GB" dirty="0"/>
          </a:p>
          <a:p>
            <a:r>
              <a:rPr lang="en-GB" dirty="0"/>
              <a:t>It is easy to make changes to the behaviour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7CB15-FF4A-4E64-AB12-129762C9769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684688-C0D9-4ECC-9C06-760B0ED9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153644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A54416-611B-4A9C-8902-7D67A75264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FA78-B3E4-4931-B2C5-428208E62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4"/>
            <a:ext cx="6092513" cy="3376877"/>
          </a:xfrm>
        </p:spPr>
        <p:txBody>
          <a:bodyPr>
            <a:normAutofit/>
          </a:bodyPr>
          <a:lstStyle/>
          <a:p>
            <a:r>
              <a:rPr lang="en-GB" dirty="0"/>
              <a:t>Day 1: </a:t>
            </a:r>
            <a:r>
              <a:rPr lang="en-GB" dirty="0" err="1"/>
              <a:t>TotalEnergy</a:t>
            </a:r>
            <a:endParaRPr lang="en-GB" dirty="0"/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Algorithms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pt-BR" dirty="0"/>
              <a:t>Writing general code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Exercises</a:t>
            </a:r>
          </a:p>
          <a:p>
            <a:r>
              <a:rPr lang="en-GB" dirty="0"/>
              <a:t>Day 2: Simulate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Code Review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Performance Tuning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Exercises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ADBFE-B3F9-417E-8F2A-7F6D10EB77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630EC7-D861-421B-B99A-D1090C9E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Overview</a:t>
            </a:r>
          </a:p>
        </p:txBody>
      </p:sp>
    </p:spTree>
    <p:extLst>
      <p:ext uri="{BB962C8B-B14F-4D97-AF65-F5344CB8AC3E}">
        <p14:creationId xmlns:p14="http://schemas.microsoft.com/office/powerpoint/2010/main" val="2008257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09B60-2D68-4BC5-96C5-DDF679782E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07DC-BCB2-4F99-907C-FD48700B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Change "constants"</a:t>
            </a:r>
          </a:p>
          <a:p>
            <a:pPr lvl="1"/>
            <a:r>
              <a:rPr lang="en-GB" dirty="0"/>
              <a:t>Interaction constant</a:t>
            </a:r>
          </a:p>
          <a:p>
            <a:pPr lvl="1"/>
            <a:r>
              <a:rPr lang="en-GB" dirty="0"/>
              <a:t>Temperature</a:t>
            </a:r>
          </a:p>
          <a:p>
            <a:pPr lvl="1"/>
            <a:endParaRPr lang="en-GB" dirty="0"/>
          </a:p>
          <a:p>
            <a:r>
              <a:rPr lang="en-GB" dirty="0"/>
              <a:t>Add an external magnetic field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2F68D-1F62-41BF-B59D-280D8EBDE1D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6DF26-6907-468C-A897-F3D64142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the Rules</a:t>
            </a:r>
          </a:p>
        </p:txBody>
      </p:sp>
    </p:spTree>
    <p:extLst>
      <p:ext uri="{BB962C8B-B14F-4D97-AF65-F5344CB8AC3E}">
        <p14:creationId xmlns:p14="http://schemas.microsoft.com/office/powerpoint/2010/main" val="239033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09B60-2D68-4BC5-96C5-DDF679782E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07DC-BCB2-4F99-907C-FD48700B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Which neighbours</a:t>
            </a:r>
          </a:p>
          <a:p>
            <a:pPr lvl="1"/>
            <a:r>
              <a:rPr lang="en-GB" dirty="0"/>
              <a:t>Nearest neighbours</a:t>
            </a:r>
          </a:p>
          <a:p>
            <a:pPr lvl="1"/>
            <a:r>
              <a:rPr lang="en-GB" dirty="0"/>
              <a:t>Anisotropic influence</a:t>
            </a:r>
          </a:p>
          <a:p>
            <a:pPr lvl="1"/>
            <a:r>
              <a:rPr lang="en-GB" dirty="0"/>
              <a:t>Distant neighbours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2F68D-1F62-41BF-B59D-280D8EBDE1D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6DF26-6907-468C-A897-F3D64142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the Rules</a:t>
            </a:r>
          </a:p>
        </p:txBody>
      </p:sp>
    </p:spTree>
    <p:extLst>
      <p:ext uri="{BB962C8B-B14F-4D97-AF65-F5344CB8AC3E}">
        <p14:creationId xmlns:p14="http://schemas.microsoft.com/office/powerpoint/2010/main" val="3114942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09B60-2D68-4BC5-96C5-DDF679782E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07DC-BCB2-4F99-907C-FD48700B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World shape</a:t>
            </a:r>
          </a:p>
          <a:p>
            <a:pPr lvl="1"/>
            <a:r>
              <a:rPr lang="en-GB" dirty="0"/>
              <a:t>Plane</a:t>
            </a:r>
          </a:p>
          <a:p>
            <a:pPr lvl="1"/>
            <a:r>
              <a:rPr lang="en-GB" dirty="0"/>
              <a:t>Cylinder</a:t>
            </a:r>
          </a:p>
          <a:p>
            <a:pPr lvl="1"/>
            <a:r>
              <a:rPr lang="en-GB" dirty="0"/>
              <a:t>Torus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2F68D-1F62-41BF-B59D-280D8EBDE1D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6DF26-6907-468C-A897-F3D64142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the Rules</a:t>
            </a:r>
          </a:p>
        </p:txBody>
      </p:sp>
    </p:spTree>
    <p:extLst>
      <p:ext uri="{BB962C8B-B14F-4D97-AF65-F5344CB8AC3E}">
        <p14:creationId xmlns:p14="http://schemas.microsoft.com/office/powerpoint/2010/main" val="279432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A92F30-4914-40D8-86FA-B018EA37D7E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BC416-FAA7-4BC0-B04E-83EC612F19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BC416-FAA7-4BC0-B04E-83EC612F1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C762D-CE66-47BD-BEA6-61A268059DE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251FE0-75EE-42B0-A636-6E00787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Constant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787105-4AE4-4281-B3D6-567D7217FDEF}"/>
              </a:ext>
            </a:extLst>
          </p:cNvPr>
          <p:cNvSpPr/>
          <p:nvPr/>
        </p:nvSpPr>
        <p:spPr>
          <a:xfrm>
            <a:off x="2931664" y="2331372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77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A67B53-1BAF-455C-83B2-35C2B9CC484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1581F1-7C6B-4FCD-8555-99F4B6017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1581F1-7C6B-4FCD-8555-99F4B6017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1A608-A956-40C1-8163-4746CF89F70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0FCA0C-C7B6-4CE1-BB90-3740A940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Field</a:t>
            </a:r>
          </a:p>
        </p:txBody>
      </p:sp>
    </p:spTree>
    <p:extLst>
      <p:ext uri="{BB962C8B-B14F-4D97-AF65-F5344CB8AC3E}">
        <p14:creationId xmlns:p14="http://schemas.microsoft.com/office/powerpoint/2010/main" val="1870009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CB184B-1020-4939-87B7-43804F3DFD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4223-E90A-4A56-8D6E-39C4E181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Corners also contribute 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C14F-BDB5-4CB9-91B6-DA6F536EC4F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A0B1F1-B3B7-4D26-8154-86C2B3FF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Change contribution from neighbours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2AD92-6686-46B4-9CE1-73F170E9836F}"/>
              </a:ext>
            </a:extLst>
          </p:cNvPr>
          <p:cNvSpPr txBox="1"/>
          <p:nvPr/>
        </p:nvSpPr>
        <p:spPr>
          <a:xfrm>
            <a:off x="2549236" y="1787236"/>
            <a:ext cx="2108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</a:p>
          <a:p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⍐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</a:p>
          <a:p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9AECE2-0421-40DA-83EE-44F304E49B49}"/>
              </a:ext>
            </a:extLst>
          </p:cNvPr>
          <p:cNvSpPr/>
          <p:nvPr/>
        </p:nvSpPr>
        <p:spPr>
          <a:xfrm>
            <a:off x="2494240" y="1842707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AC8E9E-017E-4929-86FF-26B2B6B10653}"/>
              </a:ext>
            </a:extLst>
          </p:cNvPr>
          <p:cNvSpPr/>
          <p:nvPr/>
        </p:nvSpPr>
        <p:spPr>
          <a:xfrm>
            <a:off x="4013700" y="1842707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56D58-0EE4-4B2C-A368-2758F06148FC}"/>
              </a:ext>
            </a:extLst>
          </p:cNvPr>
          <p:cNvSpPr/>
          <p:nvPr/>
        </p:nvSpPr>
        <p:spPr>
          <a:xfrm>
            <a:off x="2494239" y="3359780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AC7B71-FE10-4637-8889-5F6F0279CF4E}"/>
              </a:ext>
            </a:extLst>
          </p:cNvPr>
          <p:cNvSpPr/>
          <p:nvPr/>
        </p:nvSpPr>
        <p:spPr>
          <a:xfrm>
            <a:off x="4013701" y="3359780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533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CB184B-1020-4939-87B7-43804F3DFD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4223-E90A-4A56-8D6E-39C4E181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Anisotropic: southwest neighbours contribute more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C14F-BDB5-4CB9-91B6-DA6F536EC4F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A0B1F1-B3B7-4D26-8154-86C2B3FF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Change contribution from neighbours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2AD92-6686-46B4-9CE1-73F170E9836F}"/>
              </a:ext>
            </a:extLst>
          </p:cNvPr>
          <p:cNvSpPr txBox="1"/>
          <p:nvPr/>
        </p:nvSpPr>
        <p:spPr>
          <a:xfrm>
            <a:off x="2549236" y="1939636"/>
            <a:ext cx="2108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 ⍐ ↓</a:t>
            </a:r>
          </a:p>
          <a:p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⍐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</a:p>
          <a:p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56D58-0EE4-4B2C-A368-2758F06148FC}"/>
              </a:ext>
            </a:extLst>
          </p:cNvPr>
          <p:cNvSpPr/>
          <p:nvPr/>
        </p:nvSpPr>
        <p:spPr>
          <a:xfrm>
            <a:off x="2480279" y="3526140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557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CB184B-1020-4939-87B7-43804F3DFD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4223-E90A-4A56-8D6E-39C4E181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distant neighbours contribute more than nearby neighbours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C14F-BDB5-4CB9-91B6-DA6F536EC4F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A0B1F1-B3B7-4D26-8154-86C2B3FF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Change contribution from neighbours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2AD92-6686-46B4-9CE1-73F170E9836F}"/>
              </a:ext>
            </a:extLst>
          </p:cNvPr>
          <p:cNvSpPr txBox="1"/>
          <p:nvPr/>
        </p:nvSpPr>
        <p:spPr>
          <a:xfrm>
            <a:off x="2327563" y="2106307"/>
            <a:ext cx="272382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 ↓ ⍐ ⍐ ⍐ </a:t>
            </a:r>
          </a:p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⍐ ↓ ⍐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</a:p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↓ </a:t>
            </a:r>
            <a:r>
              <a:rPr lang="en-GB" sz="3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↓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</a:p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⍐ ⍐ ↓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</a:p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 ⍐ ↓ ⍐ 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1045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1BCF7-5FC0-47DD-ACFE-D06AFE03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Bounded plane </a:t>
            </a:r>
          </a:p>
          <a:p>
            <a:pPr marL="457200" lvl="1" indent="0">
              <a:buNone/>
            </a:pPr>
            <a:r>
              <a:rPr lang="en-GB" dirty="0"/>
              <a:t>From the problem description, we do not flip edge spins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Cylinder: one edge wraps around</a:t>
            </a:r>
          </a:p>
          <a:p>
            <a:endParaRPr lang="en-GB" dirty="0"/>
          </a:p>
          <a:p>
            <a:r>
              <a:rPr lang="en-GB" dirty="0"/>
              <a:t>Torus: all edges wrap around</a:t>
            </a:r>
          </a:p>
          <a:p>
            <a:endParaRPr lang="en-GB" dirty="0"/>
          </a:p>
          <a:p>
            <a:r>
              <a:rPr lang="en-GB" b="1" i="1" dirty="0"/>
              <a:t>BONUS:</a:t>
            </a:r>
            <a:r>
              <a:rPr lang="en-GB" dirty="0"/>
              <a:t> Consider</a:t>
            </a:r>
          </a:p>
          <a:p>
            <a:pPr lvl="1"/>
            <a:r>
              <a:rPr lang="en-GB" dirty="0"/>
              <a:t>Non-rectangular lattice</a:t>
            </a:r>
          </a:p>
          <a:p>
            <a:pPr lvl="1"/>
            <a:r>
              <a:rPr lang="en-GB" dirty="0"/>
              <a:t>3D (or higher?)</a:t>
            </a:r>
          </a:p>
          <a:p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10CE79-DE43-4E06-81B4-C41CE7697A5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3977" y="2786495"/>
            <a:ext cx="1235991" cy="103663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A815D4-516F-4922-8BB4-BC6CB31C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the World Shape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9C01FBC4-68CC-4ED1-9E53-02C1535A45A4}"/>
              </a:ext>
            </a:extLst>
          </p:cNvPr>
          <p:cNvSpPr/>
          <p:nvPr/>
        </p:nvSpPr>
        <p:spPr>
          <a:xfrm rot="177610">
            <a:off x="5441497" y="1981704"/>
            <a:ext cx="828709" cy="883432"/>
          </a:xfrm>
          <a:prstGeom prst="can">
            <a:avLst>
              <a:gd name="adj" fmla="val 44272"/>
            </a:avLst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05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80D9B-88A4-49D2-B952-98D1708D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588125" cy="324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For each of the approaches we have looked at, modify your code to allow the system to be changed:</a:t>
            </a:r>
          </a:p>
          <a:p>
            <a:r>
              <a:rPr lang="en-GB" sz="1800" dirty="0"/>
              <a:t>Interaction constant</a:t>
            </a:r>
          </a:p>
          <a:p>
            <a:r>
              <a:rPr lang="en-GB" sz="1800" dirty="0"/>
              <a:t>Constant external field</a:t>
            </a:r>
          </a:p>
          <a:p>
            <a:r>
              <a:rPr lang="en-GB" sz="1800" dirty="0"/>
              <a:t>Modifiable neighbourhood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Which approaches do you find easy to understand? Which are easiest to change?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37986-44BB-4691-AC31-143DE6E2402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B21E9B-BEA1-4DDC-B659-87561B40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82117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97A966-46E0-46BD-BF37-1DF4B3FBA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GB" b="0" dirty="0"/>
                </a:br>
                <a:br>
                  <a:rPr lang="en-GB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e/>
                        </m:mr>
                      </m:m>
                    </m:oMath>
                  </m:oMathPara>
                </a14:m>
                <a:br>
                  <a:rPr lang="en-GB" b="0" dirty="0"/>
                </a:b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GB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ED7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ED7F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97A966-46E0-46BD-BF37-1DF4B3FBA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08D5E-239D-4856-BAFD-BAC53F3EEC2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946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80D9B-88A4-49D2-B952-98D1708D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588125" cy="3242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/>
              <a:t>Consider:</a:t>
            </a:r>
          </a:p>
          <a:p>
            <a:r>
              <a:rPr lang="en-GB" sz="1800" dirty="0"/>
              <a:t>A static neighbourhood (similar to the problem description, Boolean)</a:t>
            </a:r>
          </a:p>
          <a:p>
            <a:r>
              <a:rPr lang="en-GB" sz="1800" dirty="0"/>
              <a:t>A function of position and/or distance relative the "this spin"</a:t>
            </a:r>
          </a:p>
          <a:p>
            <a:r>
              <a:rPr lang="en-GB" sz="1800" dirty="0"/>
              <a:t>How will you represent the neighbourhood influence?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/>
              <a:t>Try to write:</a:t>
            </a:r>
          </a:p>
          <a:p>
            <a:r>
              <a:rPr lang="en-GB" sz="1800" dirty="0"/>
              <a:t>Production quality code</a:t>
            </a:r>
          </a:p>
          <a:p>
            <a:r>
              <a:rPr lang="en-GB" sz="1800" dirty="0"/>
              <a:t>Sensible variable names</a:t>
            </a:r>
          </a:p>
          <a:p>
            <a:r>
              <a:rPr lang="en-GB" sz="1800" dirty="0"/>
              <a:t>Comments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37986-44BB-4691-AC31-143DE6E2402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B21E9B-BEA1-4DDC-B659-87561B40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Neighbourhood</a:t>
            </a:r>
          </a:p>
        </p:txBody>
      </p:sp>
    </p:spTree>
    <p:extLst>
      <p:ext uri="{BB962C8B-B14F-4D97-AF65-F5344CB8AC3E}">
        <p14:creationId xmlns:p14="http://schemas.microsoft.com/office/powerpoint/2010/main" val="171603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09CC4-F695-4DE9-988E-B2F1F62B6D5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8AC4-0903-4E25-87B8-EBDF8465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7036E-598F-4787-B613-2FB90C16BA9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73FB9B-F7C5-467C-8B71-A283E3F7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1277527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0DD8-8D9F-4080-ABFC-A3CDB988327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5206D5-884E-4A91-9F86-9C655147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Simulate: The Metropolis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D7B03-3E5B-4D4C-A313-C7F8DF213AC4}"/>
              </a:ext>
            </a:extLst>
          </p:cNvPr>
          <p:cNvSpPr txBox="1"/>
          <p:nvPr/>
        </p:nvSpPr>
        <p:spPr>
          <a:xfrm>
            <a:off x="2396837" y="1090688"/>
            <a:ext cx="4350327" cy="369332"/>
          </a:xfrm>
          <a:prstGeom prst="flowChartProcess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Choose random (internal) spin in lattice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B19EA-D22A-437F-95CB-55708D8386AF}"/>
              </a:ext>
            </a:extLst>
          </p:cNvPr>
          <p:cNvSpPr txBox="1"/>
          <p:nvPr/>
        </p:nvSpPr>
        <p:spPr>
          <a:xfrm>
            <a:off x="3055840" y="1795849"/>
            <a:ext cx="3032320" cy="1100495"/>
          </a:xfrm>
          <a:prstGeom prst="flowChartDecision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dirty="0">
                <a:latin typeface="Sarabun" panose="00000500000000000000" pitchFamily="2" charset="-34"/>
                <a:cs typeface="Sarabun" panose="00000500000000000000" pitchFamily="2" charset="-34"/>
              </a:rPr>
              <a:t>Does flip cause </a:t>
            </a:r>
          </a:p>
          <a:p>
            <a:pPr algn="ctr"/>
            <a:r>
              <a:rPr lang="en-GB" dirty="0">
                <a:latin typeface="APL386 Unicode" panose="020B0709000202000203" pitchFamily="50" charset="0"/>
              </a:rPr>
              <a:t>∆E≤0</a:t>
            </a:r>
            <a:r>
              <a:rPr lang="en-GB" dirty="0">
                <a:latin typeface="Sarabun" panose="00000500000000000000" pitchFamily="2" charset="-34"/>
                <a:cs typeface="Sarabun" panose="00000500000000000000" pitchFamily="2" charset="-34"/>
              </a:rPr>
              <a:t>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57E46-495D-4340-AC62-56CD4B2CE0D9}"/>
              </a:ext>
            </a:extLst>
          </p:cNvPr>
          <p:cNvSpPr txBox="1"/>
          <p:nvPr/>
        </p:nvSpPr>
        <p:spPr>
          <a:xfrm>
            <a:off x="763487" y="2786875"/>
            <a:ext cx="3284695" cy="792000"/>
          </a:xfrm>
          <a:prstGeom prst="flowChartDecision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GB" dirty="0">
                <a:latin typeface="APL386 Unicode" panose="020B0709000202000203" pitchFamily="50" charset="0"/>
              </a:rPr>
              <a:t>(?0)&lt;*-∆</a:t>
            </a:r>
            <a:r>
              <a:rPr lang="en-GB" dirty="0" err="1">
                <a:latin typeface="APL386 Unicode" panose="020B0709000202000203" pitchFamily="50" charset="0"/>
              </a:rPr>
              <a:t>E÷kT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92F81-86C0-4164-A85A-378CB5BDB196}"/>
              </a:ext>
            </a:extLst>
          </p:cNvPr>
          <p:cNvSpPr txBox="1"/>
          <p:nvPr/>
        </p:nvSpPr>
        <p:spPr>
          <a:xfrm>
            <a:off x="5874071" y="4119499"/>
            <a:ext cx="1746186" cy="369332"/>
          </a:xfrm>
          <a:prstGeom prst="flowChartProcess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Flip the spin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3F83B-BA2A-4924-8A80-0241FF599B04}"/>
              </a:ext>
            </a:extLst>
          </p:cNvPr>
          <p:cNvSpPr txBox="1"/>
          <p:nvPr/>
        </p:nvSpPr>
        <p:spPr>
          <a:xfrm>
            <a:off x="1297215" y="4127770"/>
            <a:ext cx="2217239" cy="369332"/>
          </a:xfrm>
          <a:prstGeom prst="flowChartProcess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Do not flip the spin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DE827B4-8A5C-48A0-A3C4-393A0EC923FA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6088160" y="2346097"/>
            <a:ext cx="659004" cy="17734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3132892-F12E-422E-9406-E8D90E39B62C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4048182" y="3182875"/>
            <a:ext cx="2698982" cy="93662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19E970-8950-4115-A590-590A43F594C1}"/>
              </a:ext>
            </a:extLst>
          </p:cNvPr>
          <p:cNvSpPr txBox="1"/>
          <p:nvPr/>
        </p:nvSpPr>
        <p:spPr>
          <a:xfrm>
            <a:off x="6451249" y="3027098"/>
            <a:ext cx="591829" cy="32316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bIns="0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YES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2F4157F-3C5B-48C6-A99D-25D3FE697358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405836" y="2346097"/>
            <a:ext cx="650005" cy="44077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524AB77-5537-4DA3-A4D9-FDCA9B899D8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404087" y="1627934"/>
            <a:ext cx="335829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F05FE3-CCC2-4ED4-9B33-E28DD40B266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405835" y="3578875"/>
            <a:ext cx="0" cy="548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8F349FA-CB4A-435D-8256-E678E0DB5B57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 flipH="1">
            <a:off x="1297215" y="1275354"/>
            <a:ext cx="1099622" cy="3037082"/>
          </a:xfrm>
          <a:prstGeom prst="bentConnector3">
            <a:avLst>
              <a:gd name="adj1" fmla="val -6999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3BA427-C648-41AD-AB86-D01D6DCE7049}"/>
              </a:ext>
            </a:extLst>
          </p:cNvPr>
          <p:cNvSpPr txBox="1"/>
          <p:nvPr/>
        </p:nvSpPr>
        <p:spPr>
          <a:xfrm>
            <a:off x="2149995" y="2190454"/>
            <a:ext cx="511679" cy="32316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bIns="0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845FA54-03A8-4227-B56E-B8A47BF6A7A9}"/>
              </a:ext>
            </a:extLst>
          </p:cNvPr>
          <p:cNvCxnSpPr>
            <a:cxnSpLocks/>
            <a:stCxn id="9" idx="3"/>
            <a:endCxn id="6" idx="3"/>
          </p:cNvCxnSpPr>
          <p:nvPr/>
        </p:nvCxnSpPr>
        <p:spPr>
          <a:xfrm flipH="1" flipV="1">
            <a:off x="6747164" y="1275354"/>
            <a:ext cx="873093" cy="3028811"/>
          </a:xfrm>
          <a:prstGeom prst="bentConnector3">
            <a:avLst>
              <a:gd name="adj1" fmla="val -2618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FCA08AF-CA3D-4584-A325-89D5AD58AFCD}"/>
              </a:ext>
            </a:extLst>
          </p:cNvPr>
          <p:cNvSpPr txBox="1"/>
          <p:nvPr/>
        </p:nvSpPr>
        <p:spPr>
          <a:xfrm>
            <a:off x="2149995" y="3645801"/>
            <a:ext cx="511679" cy="32316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bIns="0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C3E0F1-401F-40A4-A86B-5C089B7307B3}"/>
              </a:ext>
            </a:extLst>
          </p:cNvPr>
          <p:cNvSpPr txBox="1"/>
          <p:nvPr/>
        </p:nvSpPr>
        <p:spPr>
          <a:xfrm rot="16200000">
            <a:off x="-44689" y="2625116"/>
            <a:ext cx="1154483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Next step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4C86672-A67B-4402-AA84-7BED6DFF6302}"/>
              </a:ext>
            </a:extLst>
          </p:cNvPr>
          <p:cNvSpPr txBox="1"/>
          <p:nvPr/>
        </p:nvSpPr>
        <p:spPr>
          <a:xfrm rot="16200000">
            <a:off x="7287587" y="2625117"/>
            <a:ext cx="1154483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158940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ADA78-0D4B-4EEF-8E39-43EEBA9B4A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48745" y="1264925"/>
            <a:ext cx="3303155" cy="1306825"/>
          </a:xfrm>
          <a:ln w="28575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shape ← ⍴</a:t>
            </a:r>
            <a:r>
              <a:rPr lang="en-GB" dirty="0" err="1">
                <a:latin typeface="APL386 Unicode" panose="020B0709000202000203" pitchFamily="50" charset="0"/>
              </a:rPr>
              <a:t>lat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random ← ?shape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random -← random=shape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random +← random=1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4232-AD72-46DD-93FE-547DFB1B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4925"/>
            <a:ext cx="4380090" cy="32420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code supposedly chooses a random spin to flip.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you spot the mistake?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7817-8B45-4690-ABA1-D2371F0EE6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17640E-E07C-43C6-9DEE-433456B4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647937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ADA78-0D4B-4EEF-8E39-43EEBA9B4A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65617" y="1853743"/>
            <a:ext cx="3138055" cy="390693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L386 Unicode" panose="020B0709000202000203" pitchFamily="50" charset="0"/>
              </a:rPr>
              <a:t>random  ← 1+2?¯2+≢</a:t>
            </a:r>
            <a:r>
              <a:rPr lang="en-US" dirty="0" err="1">
                <a:latin typeface="APL386 Unicode" panose="020B0709000202000203" pitchFamily="50" charset="0"/>
              </a:rPr>
              <a:t>lat</a:t>
            </a:r>
            <a:endParaRPr lang="en-US" dirty="0">
              <a:latin typeface="APL386 Unicode" panose="020B07090002020002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4232-AD72-46DD-93FE-547DFB1B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4925"/>
            <a:ext cx="4380090" cy="32420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code supposedly chooses a random spin to flip.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you spot the mistake?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7817-8B45-4690-ABA1-D2371F0EE6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17640E-E07C-43C6-9DEE-433456B4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417397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ADA78-0D4B-4EEF-8E39-43EEBA9B4A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42002" y="2722419"/>
            <a:ext cx="6659995" cy="1385455"/>
          </a:xfrm>
          <a:ln w="28575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latin typeface="APL386 Unicode" panose="020B0709000202000203" pitchFamily="50" charset="0"/>
              </a:rPr>
              <a:t>RandomFlip</a:t>
            </a:r>
            <a:r>
              <a:rPr lang="en-US" sz="1600" dirty="0">
                <a:latin typeface="APL386 Unicode" panose="020B0709000202000203" pitchFamily="50" charset="0"/>
              </a:rPr>
              <a:t> ← {-@(1+?¯2+⍴⍵)⊢⍵}</a:t>
            </a:r>
          </a:p>
          <a:p>
            <a:pPr marL="0" indent="0">
              <a:buNone/>
            </a:pPr>
            <a:r>
              <a:rPr lang="en-US" sz="1600" dirty="0">
                <a:latin typeface="APL386 Unicode" panose="020B0709000202000203" pitchFamily="50" charset="0"/>
              </a:rPr>
              <a:t>∆E ← (</a:t>
            </a:r>
            <a:r>
              <a:rPr lang="en-US" sz="1600" dirty="0" err="1">
                <a:latin typeface="APL386 Unicode" panose="020B0709000202000203" pitchFamily="50" charset="0"/>
              </a:rPr>
              <a:t>TotalEnergy</a:t>
            </a:r>
            <a:r>
              <a:rPr lang="en-US" sz="1600" dirty="0">
                <a:latin typeface="APL386 Unicode" panose="020B0709000202000203" pitchFamily="50" charset="0"/>
              </a:rPr>
              <a:t> </a:t>
            </a:r>
            <a:r>
              <a:rPr lang="en-US" sz="1600" dirty="0" err="1">
                <a:latin typeface="APL386 Unicode" panose="020B0709000202000203" pitchFamily="50" charset="0"/>
              </a:rPr>
              <a:t>RandomFlip</a:t>
            </a:r>
            <a:r>
              <a:rPr lang="en-US" sz="1600" dirty="0">
                <a:latin typeface="APL386 Unicode" panose="020B0709000202000203" pitchFamily="50" charset="0"/>
              </a:rPr>
              <a:t> </a:t>
            </a:r>
            <a:r>
              <a:rPr lang="en-US" sz="1600" dirty="0" err="1">
                <a:latin typeface="APL386 Unicode" panose="020B0709000202000203" pitchFamily="50" charset="0"/>
              </a:rPr>
              <a:t>lat</a:t>
            </a:r>
            <a:r>
              <a:rPr lang="en-US" sz="1600" dirty="0">
                <a:latin typeface="APL386 Unicode" panose="020B0709000202000203" pitchFamily="50" charset="0"/>
              </a:rPr>
              <a:t>) - </a:t>
            </a:r>
            <a:r>
              <a:rPr lang="en-US" sz="1600" dirty="0" err="1">
                <a:latin typeface="APL386 Unicode" panose="020B0709000202000203" pitchFamily="50" charset="0"/>
              </a:rPr>
              <a:t>TotalEnergy</a:t>
            </a:r>
            <a:r>
              <a:rPr lang="en-US" sz="1600" dirty="0">
                <a:latin typeface="APL386 Unicode" panose="020B0709000202000203" pitchFamily="50" charset="0"/>
              </a:rPr>
              <a:t> </a:t>
            </a:r>
            <a:r>
              <a:rPr lang="en-US" sz="1600" dirty="0" err="1">
                <a:latin typeface="APL386 Unicode" panose="020B0709000202000203" pitchFamily="50" charset="0"/>
              </a:rPr>
              <a:t>lat</a:t>
            </a:r>
            <a:endParaRPr lang="en-US" sz="16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US" sz="1600" dirty="0">
                <a:latin typeface="APL386 Unicode" panose="020B0709000202000203" pitchFamily="50" charset="0"/>
              </a:rPr>
              <a:t>:If </a:t>
            </a:r>
            <a:r>
              <a:rPr lang="en-US" sz="1600" dirty="0" err="1">
                <a:latin typeface="APL386 Unicode" panose="020B0709000202000203" pitchFamily="50" charset="0"/>
              </a:rPr>
              <a:t>DoFlip</a:t>
            </a:r>
            <a:r>
              <a:rPr lang="en-US" sz="1600" dirty="0">
                <a:latin typeface="APL386 Unicode" panose="020B0709000202000203" pitchFamily="50" charset="0"/>
              </a:rPr>
              <a:t> ∆E</a:t>
            </a:r>
          </a:p>
          <a:p>
            <a:pPr marL="0" indent="0">
              <a:buNone/>
            </a:pPr>
            <a:r>
              <a:rPr lang="en-US" sz="1600" dirty="0">
                <a:latin typeface="APL386 Unicode" panose="020B0709000202000203" pitchFamily="50" charset="0"/>
              </a:rPr>
              <a:t>	</a:t>
            </a:r>
            <a:r>
              <a:rPr lang="en-US" sz="1600" dirty="0" err="1">
                <a:latin typeface="APL386 Unicode" panose="020B0709000202000203" pitchFamily="50" charset="0"/>
              </a:rPr>
              <a:t>lat</a:t>
            </a:r>
            <a:r>
              <a:rPr lang="en-US" sz="1600" dirty="0">
                <a:latin typeface="APL386 Unicode" panose="020B0709000202000203" pitchFamily="50" charset="0"/>
              </a:rPr>
              <a:t> ← </a:t>
            </a:r>
            <a:r>
              <a:rPr lang="en-US" sz="1600" dirty="0" err="1">
                <a:latin typeface="APL386 Unicode" panose="020B0709000202000203" pitchFamily="50" charset="0"/>
              </a:rPr>
              <a:t>RandomFlip</a:t>
            </a:r>
            <a:r>
              <a:rPr lang="en-US" sz="1600" dirty="0">
                <a:latin typeface="APL386 Unicode" panose="020B0709000202000203" pitchFamily="50" charset="0"/>
              </a:rPr>
              <a:t> </a:t>
            </a:r>
            <a:r>
              <a:rPr lang="en-US" sz="1600" dirty="0" err="1">
                <a:latin typeface="APL386 Unicode" panose="020B0709000202000203" pitchFamily="50" charset="0"/>
              </a:rPr>
              <a:t>lat</a:t>
            </a:r>
            <a:endParaRPr lang="en-US" sz="16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US" sz="1600" dirty="0">
                <a:latin typeface="APL386 Unicode" panose="020B0709000202000203" pitchFamily="50" charset="0"/>
              </a:rPr>
              <a:t>:</a:t>
            </a:r>
            <a:r>
              <a:rPr lang="en-US" sz="1600" dirty="0" err="1">
                <a:latin typeface="APL386 Unicode" panose="020B0709000202000203" pitchFamily="50" charset="0"/>
              </a:rPr>
              <a:t>EndIf</a:t>
            </a:r>
            <a:endParaRPr lang="en-GB" sz="1600" dirty="0">
              <a:latin typeface="APL386 Unicode" panose="020B07090002020002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4232-AD72-46DD-93FE-547DFB1B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273217" cy="13743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This code supposedly chooses a random spin to flip, then does it or not, depending on </a:t>
            </a:r>
            <a:r>
              <a:rPr lang="en-GB" dirty="0" err="1">
                <a:latin typeface="APL333" panose="020B0700000202000203" pitchFamily="34" charset="0"/>
              </a:rPr>
              <a:t>DoFlip</a:t>
            </a:r>
            <a:r>
              <a:rPr lang="en-GB" dirty="0">
                <a:latin typeface="APL333" panose="020B0700000202000203" pitchFamily="34" charset="0"/>
              </a:rPr>
              <a:t> ∆E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you spot the mistake?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7817-8B45-4690-ABA1-D2371F0EE6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17640E-E07C-43C6-9DEE-433456B4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185689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ADA78-0D4B-4EEF-8E39-43EEBA9B4A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057400" y="3193473"/>
            <a:ext cx="5029200" cy="685102"/>
          </a:xfrm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APL386 Unicode" panose="020B0709000202000203" pitchFamily="50" charset="0"/>
              </a:rPr>
              <a:t>shape</a:t>
            </a:r>
            <a:r>
              <a:rPr lang="en-GB" dirty="0">
                <a:latin typeface="APL386 Unicode" panose="020B0709000202000203" pitchFamily="50" charset="0"/>
              </a:rPr>
              <a:t>←⍴</a:t>
            </a:r>
            <a:r>
              <a:rPr lang="en-GB" dirty="0" err="1">
                <a:latin typeface="APL386 Unicode" panose="020B0709000202000203" pitchFamily="50" charset="0"/>
              </a:rPr>
              <a:t>lat</a:t>
            </a:r>
            <a:endParaRPr lang="en-US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US" dirty="0" err="1">
                <a:latin typeface="APL386 Unicode" panose="020B0709000202000203" pitchFamily="50" charset="0"/>
              </a:rPr>
              <a:t>all_random</a:t>
            </a:r>
            <a:r>
              <a:rPr lang="en-US" dirty="0">
                <a:latin typeface="APL386 Unicode" panose="020B0709000202000203" pitchFamily="50" charset="0"/>
              </a:rPr>
              <a:t> ← 1+shape⊥⍉?n 2⍴shape-2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4232-AD72-46DD-93FE-547DFB1B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4925"/>
            <a:ext cx="6395928" cy="187313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code supposedly chooses all random spins to flip, for the entire simulation, at once.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you spot the mistake?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7817-8B45-4690-ABA1-D2371F0EE6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17640E-E07C-43C6-9DEE-433456B4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Review: Bonus</a:t>
            </a:r>
          </a:p>
        </p:txBody>
      </p:sp>
    </p:spTree>
    <p:extLst>
      <p:ext uri="{BB962C8B-B14F-4D97-AF65-F5344CB8AC3E}">
        <p14:creationId xmlns:p14="http://schemas.microsoft.com/office/powerpoint/2010/main" val="2964726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5B6868-2280-420B-AB8D-8B425BED5D3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69C4-7FA1-40EF-8D40-DD51B9CB5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visualisation</a:t>
            </a:r>
          </a:p>
          <a:p>
            <a:r>
              <a:rPr lang="en-GB" dirty="0"/>
              <a:t>Logging</a:t>
            </a:r>
          </a:p>
          <a:p>
            <a:r>
              <a:rPr lang="en-GB" dirty="0"/>
              <a:t>Plotting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FC736-C93E-4184-B113-4AA45D5CCD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EC96E3-8EB1-487C-A2AD-599B7CAB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detect / prevent errors?</a:t>
            </a:r>
          </a:p>
        </p:txBody>
      </p:sp>
    </p:spTree>
    <p:extLst>
      <p:ext uri="{BB962C8B-B14F-4D97-AF65-F5344CB8AC3E}">
        <p14:creationId xmlns:p14="http://schemas.microsoft.com/office/powerpoint/2010/main" val="275870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2400" b="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Stencil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FAB4BE-EE77-4271-BF27-BBE98317D1D9}"/>
                  </a:ext>
                </a:extLst>
              </p:cNvPr>
              <p:cNvSpPr txBox="1"/>
              <p:nvPr/>
            </p:nvSpPr>
            <p:spPr>
              <a:xfrm>
                <a:off x="1598549" y="1310640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FAB4BE-EE77-4271-BF27-BBE98317D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549" y="1310640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26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2400" b="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Stencil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FAB4BE-EE77-4271-BF27-BBE98317D1D9}"/>
                  </a:ext>
                </a:extLst>
              </p:cNvPr>
              <p:cNvSpPr txBox="1"/>
              <p:nvPr/>
            </p:nvSpPr>
            <p:spPr>
              <a:xfrm>
                <a:off x="1598549" y="1310640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FAB4BE-EE77-4271-BF27-BBE98317D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549" y="1310640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50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7E8C74-EB44-44A2-8909-B3885F1354E3}"/>
                  </a:ext>
                </a:extLst>
              </p:cNvPr>
              <p:cNvSpPr txBox="1"/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7E8C74-EB44-44A2-8909-B3885F135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42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720725" algn="l"/>
                  </a:tabLst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rgbClr val="ED7F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098937-BFE2-4E7E-9D67-E8C4E384A0BC}"/>
                  </a:ext>
                </a:extLst>
              </p:cNvPr>
              <p:cNvSpPr txBox="1"/>
              <p:nvPr/>
            </p:nvSpPr>
            <p:spPr>
              <a:xfrm>
                <a:off x="1433981" y="1665622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098937-BFE2-4E7E-9D67-E8C4E384A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81" y="1665622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8D01F6E-98F0-49EB-8588-CBC315FC08D3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868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720725" algn="l"/>
                  </a:tabLst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rgbClr val="ED7F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098937-BFE2-4E7E-9D67-E8C4E384A0BC}"/>
                  </a:ext>
                </a:extLst>
              </p:cNvPr>
              <p:cNvSpPr txBox="1"/>
              <p:nvPr/>
            </p:nvSpPr>
            <p:spPr>
              <a:xfrm>
                <a:off x="1433981" y="1665622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098937-BFE2-4E7E-9D67-E8C4E384A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81" y="1665622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8D01F6E-98F0-49EB-8588-CBC315FC08D3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19629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7A2A0C-8FF6-4518-9E83-13B1A769D89E}"/>
                  </a:ext>
                </a:extLst>
              </p:cNvPr>
              <p:cNvSpPr txBox="1"/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7A2A0C-8FF6-4518-9E83-13B1A769D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882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yalog">
      <a:dk1>
        <a:srgbClr val="3B475E"/>
      </a:dk1>
      <a:lt1>
        <a:sysClr val="window" lastClr="FFFFFF"/>
      </a:lt1>
      <a:dk2>
        <a:srgbClr val="5A6D8F"/>
      </a:dk2>
      <a:lt2>
        <a:srgbClr val="F6F6D9"/>
      </a:lt2>
      <a:accent1>
        <a:srgbClr val="ED7F00"/>
      </a:accent1>
      <a:accent2>
        <a:srgbClr val="928ABD"/>
      </a:accent2>
      <a:accent3>
        <a:srgbClr val="2C5656"/>
      </a:accent3>
      <a:accent4>
        <a:srgbClr val="FFA336"/>
      </a:accent4>
      <a:accent5>
        <a:srgbClr val="BBB5D6"/>
      </a:accent5>
      <a:accent6>
        <a:srgbClr val="231F20"/>
      </a:accent6>
      <a:hlink>
        <a:srgbClr val="5A6D8F"/>
      </a:hlink>
      <a:folHlink>
        <a:srgbClr val="928ABD"/>
      </a:folHlink>
    </a:clrScheme>
    <a:fontScheme name="Atkinson">
      <a:majorFont>
        <a:latin typeface="Atkinson Hyperlegible"/>
        <a:ea typeface=""/>
        <a:cs typeface=""/>
      </a:majorFont>
      <a:minorFont>
        <a:latin typeface="Atkinson Hyperlegib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alog19_template_bold_calibri.potx" id="{F0C38D23-3AC9-47E9-8D0D-BEDB5EAFCAD2}" vid="{35320D08-F00A-4224-9D94-CDC48BBB4D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3323</TotalTime>
  <Words>700</Words>
  <Application>Microsoft Office PowerPoint</Application>
  <PresentationFormat>On-screen Show (16:9)</PresentationFormat>
  <Paragraphs>181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Atkinson Hyperlegible</vt:lpstr>
      <vt:lpstr>Sarabun</vt:lpstr>
      <vt:lpstr>Arial</vt:lpstr>
      <vt:lpstr>Wingdings 2</vt:lpstr>
      <vt:lpstr>APL385 Unicode</vt:lpstr>
      <vt:lpstr>Calibri</vt:lpstr>
      <vt:lpstr>APL333</vt:lpstr>
      <vt:lpstr>APL386 Unicode</vt:lpstr>
      <vt:lpstr>Courier New</vt:lpstr>
      <vt:lpstr>Wingdings</vt:lpstr>
      <vt:lpstr>Cambria Math</vt:lpstr>
      <vt:lpstr>Office Theme</vt:lpstr>
      <vt:lpstr>Workshop: Magnets Problem</vt:lpstr>
      <vt:lpstr>Workshop Overview</vt:lpstr>
      <vt:lpstr>TotalEnergy</vt:lpstr>
      <vt:lpstr>TotalEnergy using Stencil</vt:lpstr>
      <vt:lpstr>TotalEnergy using Stencil</vt:lpstr>
      <vt:lpstr>TotalEnergy using Shifting</vt:lpstr>
      <vt:lpstr>TotalEnergy using Shifting</vt:lpstr>
      <vt:lpstr>TotalEnergy using Shifting</vt:lpstr>
      <vt:lpstr>TotalEnergy using Shifting</vt:lpstr>
      <vt:lpstr>TotalEnergy using Shifting</vt:lpstr>
      <vt:lpstr>TotalEnergy using Shifting</vt:lpstr>
      <vt:lpstr>TotalEnergy using N-wise Reduce</vt:lpstr>
      <vt:lpstr>TotalEnergy using N-wise Reduce</vt:lpstr>
      <vt:lpstr>TotalEnergy using N-wise Reduce</vt:lpstr>
      <vt:lpstr>TotalEnergy using N-wise Reduce</vt:lpstr>
      <vt:lpstr>TotalEnergy using N-wise Reduce</vt:lpstr>
      <vt:lpstr>TotalEnergy using N-wise Reduce</vt:lpstr>
      <vt:lpstr>Break</vt:lpstr>
      <vt:lpstr>Maintainability</vt:lpstr>
      <vt:lpstr>Changing the Rules</vt:lpstr>
      <vt:lpstr>Changing the Rules</vt:lpstr>
      <vt:lpstr>Changing the Rules</vt:lpstr>
      <vt:lpstr>Interaction Constant</vt:lpstr>
      <vt:lpstr>External Field</vt:lpstr>
      <vt:lpstr>Change contribution from neighbours</vt:lpstr>
      <vt:lpstr>Change contribution from neighbours</vt:lpstr>
      <vt:lpstr>Change contribution from neighbours</vt:lpstr>
      <vt:lpstr>Change the World Shape</vt:lpstr>
      <vt:lpstr>Exercise</vt:lpstr>
      <vt:lpstr>Exercise: Neighbourhood</vt:lpstr>
      <vt:lpstr>See you next week!</vt:lpstr>
      <vt:lpstr>Simulate: The Metropolis Algorithm</vt:lpstr>
      <vt:lpstr>Code Review</vt:lpstr>
      <vt:lpstr>Code Review</vt:lpstr>
      <vt:lpstr>Code Review</vt:lpstr>
      <vt:lpstr>Code Review: Bonus</vt:lpstr>
      <vt:lpstr>How to detect / prevent errors?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Richard Park</cp:lastModifiedBy>
  <cp:revision>220</cp:revision>
  <dcterms:created xsi:type="dcterms:W3CDTF">2019-07-25T11:46:05Z</dcterms:created>
  <dcterms:modified xsi:type="dcterms:W3CDTF">2022-03-04T09:50:07Z</dcterms:modified>
</cp:coreProperties>
</file>