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419" r:id="rId3"/>
    <p:sldId id="426" r:id="rId4"/>
    <p:sldId id="318" r:id="rId5"/>
    <p:sldId id="451" r:id="rId6"/>
    <p:sldId id="310" r:id="rId7"/>
    <p:sldId id="446" r:id="rId8"/>
    <p:sldId id="434" r:id="rId9"/>
    <p:sldId id="447" r:id="rId10"/>
    <p:sldId id="405" r:id="rId11"/>
    <p:sldId id="442" r:id="rId12"/>
    <p:sldId id="443" r:id="rId13"/>
    <p:sldId id="444" r:id="rId14"/>
    <p:sldId id="448" r:id="rId15"/>
    <p:sldId id="422" r:id="rId16"/>
    <p:sldId id="409" r:id="rId17"/>
    <p:sldId id="449" r:id="rId18"/>
    <p:sldId id="407" r:id="rId19"/>
    <p:sldId id="450" r:id="rId20"/>
    <p:sldId id="319" r:id="rId21"/>
    <p:sldId id="445" r:id="rId22"/>
    <p:sldId id="321" r:id="rId23"/>
    <p:sldId id="352" r:id="rId24"/>
    <p:sldId id="353" r:id="rId25"/>
    <p:sldId id="354" r:id="rId26"/>
    <p:sldId id="357" r:id="rId27"/>
    <p:sldId id="359" r:id="rId28"/>
    <p:sldId id="427" r:id="rId29"/>
    <p:sldId id="394" r:id="rId30"/>
    <p:sldId id="428" r:id="rId31"/>
    <p:sldId id="432" r:id="rId32"/>
    <p:sldId id="433" r:id="rId33"/>
    <p:sldId id="429" r:id="rId34"/>
    <p:sldId id="430" r:id="rId35"/>
    <p:sldId id="431" r:id="rId36"/>
    <p:sldId id="316" r:id="rId37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40"/>
    </p:embeddedFont>
    <p:embeddedFont>
      <p:font typeface="APL386 Unicode" panose="020B0709000202000203" pitchFamily="50" charset="0"/>
      <p:regular r:id="rId41"/>
    </p:embeddedFont>
    <p:embeddedFont>
      <p:font typeface="Atkinson Hyperlegible" pitchFamily="50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0"/>
      <p:bold r:id="rId40"/>
      <p:italic r:id="rId40"/>
      <p:boldItalic r:id="rId40"/>
    </p:embeddedFont>
    <p:embeddedFont>
      <p:font typeface="Cambria Math" panose="02040503050406030204" pitchFamily="18" charset="0"/>
      <p:regular r:id="rId46"/>
    </p:embeddedFont>
    <p:embeddedFont>
      <p:font typeface="Sarabun" panose="00000500000000000000" pitchFamily="2" charset="-34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F00"/>
    <a:srgbClr val="BBB5D6"/>
    <a:srgbClr val="FFFFFF"/>
    <a:srgbClr val="3B475E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7" d="100"/>
          <a:sy n="137" d="100"/>
        </p:scale>
        <p:origin x="34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NUL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04/05/2022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04/05/2022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64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Advent of Code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Advent of Code –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From array:	</a:t>
            </a:r>
            <a:r>
              <a:rPr lang="en-GB" dirty="0">
                <a:latin typeface="APL386 Unicode" panose="020B0709000202000203" pitchFamily="50" charset="0"/>
              </a:rPr>
              <a:t>⎕CSV ('1,2,3' '4,5,6') ⍬ 4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↓1 2 3│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│4 5 6│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└~────┘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From file:	</a:t>
            </a:r>
            <a:r>
              <a:rPr lang="en-GB" dirty="0">
                <a:latin typeface="APL386 Unicode" panose="020B0709000202000203" pitchFamily="50" charset="0"/>
              </a:rPr>
              <a:t> ⎕CSV 'foo.csv' ⍬ 4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↓1 2 3│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│4 5 6│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└~────┘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¸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058ADC-3066-44DC-8E53-8D65F1810E3F}"/>
              </a:ext>
            </a:extLst>
          </p:cNvPr>
          <p:cNvSpPr txBox="1"/>
          <p:nvPr/>
        </p:nvSpPr>
        <p:spPr>
          <a:xfrm>
            <a:off x="7110297" y="3339031"/>
            <a:ext cx="1675816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2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 to error on non-numbers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3" name="Content Placeholder 14">
            <a:extLst>
              <a:ext uri="{FF2B5EF4-FFF2-40B4-BE49-F238E27FC236}">
                <a16:creationId xmlns:a16="http://schemas.microsoft.com/office/drawing/2014/main" id="{6FC7A8C2-9DB0-432E-B208-2EB66FF40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4">
            <a:extLst>
              <a:ext uri="{FF2B5EF4-FFF2-40B4-BE49-F238E27FC236}">
                <a16:creationId xmlns:a16="http://schemas.microsoft.com/office/drawing/2014/main" id="{448E1B47-ABCD-4AE4-B823-B7B15A0C7840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E2A69862-21C3-4A8D-BC15-5C1BBD365701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AE86670-7B61-4B7D-9B2E-EE5B33D2729C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7742C8F5-DA45-498A-AB70-CCB52AA55F3B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89864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⎕CSV⊂'</a:t>
            </a:r>
            <a:r>
              <a:rPr lang="en-GB" dirty="0" err="1">
                <a:latin typeface="APL386 Unicode" panose="020B0709000202000203" pitchFamily="50" charset="0"/>
              </a:rPr>
              <a:t>ab,cd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┌→─┐ ┌→─┐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│ab│ │cd│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┌→─┐ ┌→─┐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│de│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</p:spTree>
    <p:extLst>
      <p:ext uri="{BB962C8B-B14F-4D97-AF65-F5344CB8AC3E}">
        <p14:creationId xmlns:p14="http://schemas.microsoft.com/office/powerpoint/2010/main" val="13176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⍠'Invert'1</a:t>
            </a:r>
            <a:r>
              <a:rPr lang="en-GB" dirty="0">
                <a:latin typeface="APL386 Unicode" panose="020B0709000202000203" pitchFamily="50" charset="0"/>
              </a:rPr>
              <a:t>⊂'ab,cd'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┌→──────────┐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┌→─┐ ┌→─┐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↓ab│ ↓cd│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│de│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</a:t>
            </a:r>
            <a:br>
              <a:rPr lang="en-GB" dirty="0">
                <a:latin typeface="APL386 Unicode" panose="020B0709000202000203" pitchFamily="50" charset="0"/>
              </a:rPr>
            </a:br>
            <a:r>
              <a:rPr lang="en-GB" dirty="0">
                <a:latin typeface="APL386 Unicode" panose="020B0709000202000203" pitchFamily="50" charset="0"/>
              </a:rPr>
              <a:t>└∊──────────┘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EA46-3655-465F-850E-B7ABE8E40F4D}"/>
              </a:ext>
            </a:extLst>
          </p:cNvPr>
          <p:cNvSpPr txBox="1"/>
          <p:nvPr/>
        </p:nvSpPr>
        <p:spPr>
          <a:xfrm>
            <a:off x="4156221" y="2217807"/>
            <a:ext cx="1444479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PL386 Unicode" panose="020B0709000202000203" pitchFamily="50" charset="0"/>
                <a:cs typeface="Sarabun" panose="00000500000000000000" pitchFamily="2" charset="-34"/>
              </a:rPr>
              <a:t>⍠</a:t>
            </a: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⇔</a:t>
            </a: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PL386 Unicode" panose="020B0709000202000203" pitchFamily="50" charset="0"/>
                <a:cs typeface="Sarabun" panose="00000500000000000000" pitchFamily="2" charset="-34"/>
              </a:rPr>
              <a:t>⎕OPT</a:t>
            </a:r>
            <a:b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is in Classic</a:t>
            </a:r>
            <a:endParaRPr lang="en-GB" sz="2000" dirty="0">
              <a:solidFill>
                <a:schemeClr val="bg1"/>
              </a:solidFill>
              <a:effectLst/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823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⎕CSV⍠</a:t>
            </a:r>
            <a:r>
              <a:rPr lang="en-GB" dirty="0">
                <a:solidFill>
                  <a:schemeClr val="accent6"/>
                </a:solidFill>
                <a:latin typeface="APL386 Unicode" panose="020B0709000202000203" pitchFamily="50" charset="0"/>
              </a:rPr>
              <a:t>'Invert'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2</a:t>
            </a:r>
            <a:r>
              <a:rPr lang="en-GB" dirty="0">
                <a:latin typeface="APL386 Unicode" panose="020B0709000202000203" pitchFamily="50" charset="0"/>
              </a:rPr>
              <a:t>⊂'ab,cd'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┌→────────────────────────────┐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┌→──────────┐ ┌→──────────┐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┌→─┐ ┌→─┐ │ │ ┌→─┐ ┌→─┐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│ab│ │de│ │ │ │cd│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└──┘ └──┘ │ │ └──┘ └──┘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└∊──────────┘ └∊──────────┘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└∊────────────────────────────┘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55C3-4078-49FE-85B5-586683A8FB52}"/>
              </a:ext>
            </a:extLst>
          </p:cNvPr>
          <p:cNvSpPr txBox="1"/>
          <p:nvPr/>
        </p:nvSpPr>
        <p:spPr>
          <a:xfrm>
            <a:off x="1951304" y="291031"/>
            <a:ext cx="5104816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For more techniques, watch is.gd/</a:t>
            </a:r>
            <a:r>
              <a:rPr lang="en-GB" sz="2000" kern="1200" dirty="0" err="1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dyalog_csv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2EBF23EC-CBF7-4FE4-AA4C-14586FBA1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4">
            <a:extLst>
              <a:ext uri="{FF2B5EF4-FFF2-40B4-BE49-F238E27FC236}">
                <a16:creationId xmlns:a16="http://schemas.microsoft.com/office/drawing/2014/main" id="{6316C430-325C-47BF-9BB8-794210AC34AD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738AFC6C-0D48-49F2-8F10-E269E4FD4698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02F2412D-A047-4CBF-A038-D1D8FF3559D9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2538475-75BF-4419-96E5-65A6489C947C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67262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48375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4"/>
            <a:ext cx="9635813" cy="3686519"/>
          </a:xfrm>
          <a:noFill/>
        </p:spPr>
        <p:txBody>
          <a:bodyPr>
            <a:normAutofit/>
          </a:bodyPr>
          <a:lstStyle/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r←⎕JSON '{"Abe":31,"Bob":27}'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]names r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 err="1">
                <a:latin typeface="APL386 Unicode" panose="020B0709000202000203" pitchFamily="50" charset="0"/>
              </a:rPr>
              <a:t>r.Abe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r.Bob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</a:t>
            </a:r>
            <a:r>
              <a:rPr lang="en-GB" dirty="0" err="1">
                <a:latin typeface="APL386 Unicode" panose="020B0709000202000203" pitchFamily="50" charset="0"/>
              </a:rPr>
              <a:t>r.Abe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31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0489CBB4-EA1F-4E82-B7CF-BC8350A1B3CF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⎕JSON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F53BECA4-DCE7-4341-AB0E-8254C2319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4">
            <a:extLst>
              <a:ext uri="{FF2B5EF4-FFF2-40B4-BE49-F238E27FC236}">
                <a16:creationId xmlns:a16="http://schemas.microsoft.com/office/drawing/2014/main" id="{8E5E49C0-5EDB-4FEE-9BB7-91713278B4B3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25340C1D-30F4-4249-B556-0B83053326D6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5A7D08A-BDDF-4F59-8CC7-321FBE9F5DA6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16BE9F47-4934-4525-90F1-6D7B4B2E687D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97021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4"/>
            <a:ext cx="9635813" cy="4526276"/>
          </a:xfrm>
          <a:noFill/>
        </p:spPr>
        <p:txBody>
          <a:bodyPr>
            <a:normAutofit/>
          </a:bodyPr>
          <a:lstStyle/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⎕JSON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⍠'M'⊢</a:t>
            </a:r>
            <a:r>
              <a:rPr lang="en-GB" dirty="0">
                <a:latin typeface="APL386 Unicode" panose="020B0709000202000203" pitchFamily="50" charset="0"/>
              </a:rPr>
              <a:t>'{"Abe":31,"Bob":27}'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┌→──────────────┐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  ┌⊖┐   ┌⊖┐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0 │ │   │0│ 1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└─┘   └~┘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│Abe│ 31  3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│Bob│ 27  3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└∊──────────────┘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0489CBB4-EA1F-4E82-B7CF-BC8350A1B3CF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⎕JSON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AB0F28BD-518C-44EF-8A9E-7152EA69A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4">
            <a:extLst>
              <a:ext uri="{FF2B5EF4-FFF2-40B4-BE49-F238E27FC236}">
                <a16:creationId xmlns:a16="http://schemas.microsoft.com/office/drawing/2014/main" id="{4F8FD6EA-1FBC-47E4-BE7A-FA0217D4076B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325D901C-A8B0-40D8-BEEB-928C6AC54935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9BEC305-2A38-424C-A2F4-8BF41A94DB71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4B6EF8BD-2A2D-4984-A8F9-A417902BFB81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27897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48053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51585"/>
            <a:ext cx="8809563" cy="3848100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⎕XML '&lt;root&gt;&lt;sub&gt;</a:t>
            </a:r>
            <a:r>
              <a:rPr lang="en-GB" dirty="0" err="1">
                <a:latin typeface="APL386 Unicode" panose="020B0709000202000203" pitchFamily="50" charset="0"/>
              </a:rPr>
              <a:t>cont</a:t>
            </a:r>
            <a:r>
              <a:rPr lang="en-GB" dirty="0">
                <a:latin typeface="APL386 Unicode" panose="020B0709000202000203" pitchFamily="50" charset="0"/>
              </a:rPr>
              <a:t>&lt;/sub&gt;outer&lt;/root&gt;'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┌→───────────────────────────────┐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  ┌→───┐ ┌⊖┐    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0 │root│ │ │     ⌽ ┌⊖┐ ┌⊖┐ │ 7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└────┘ └─┘     │ │ │ │ │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│ └─┘ └─┘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└∊────────┘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┌→───┐ 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│sub│  │</a:t>
            </a:r>
            <a:r>
              <a:rPr lang="en-GB" dirty="0" err="1">
                <a:latin typeface="APL386 Unicode" panose="020B0709000202000203" pitchFamily="50" charset="0"/>
              </a:rPr>
              <a:t>cont</a:t>
            </a:r>
            <a:r>
              <a:rPr lang="en-GB" dirty="0">
                <a:latin typeface="APL386 Unicode" panose="020B0709000202000203" pitchFamily="50" charset="0"/>
              </a:rPr>
              <a:t>│  ⌽ ┌⊖┐ ┌⊖┐ │ 5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└────┘  │ │ │ │ │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│ └─┘ └─┘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└∊────────┘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┌⊖┐    ┌→────┐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 │    │outer│ ⌽ ┌⊖┐ ┌⊖┐ │ 4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└─┘    └─────┘ │ │ │ │ │ │   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1C1816-0DE2-4434-8267-2CA67BB672E4}"/>
              </a:ext>
            </a:extLst>
          </p:cNvPr>
          <p:cNvSpPr txBox="1">
            <a:spLocks/>
          </p:cNvSpPr>
          <p:nvPr/>
        </p:nvSpPr>
        <p:spPr>
          <a:xfrm>
            <a:off x="-3172149" y="3453037"/>
            <a:ext cx="3721423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/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/>
                </a:solidFill>
                <a:latin typeface="APL386 Unicode" panose="020B0709000202000203" pitchFamily="50" charset="0"/>
              </a:rPr>
              <a:t>EXPERIMENTAL.Get</a:t>
            </a:r>
            <a:endParaRPr lang="en-GB" dirty="0">
              <a:solidFill>
                <a:schemeClr val="tx1"/>
              </a:solidFill>
              <a:latin typeface="APL386 Unicode" panose="020B0709000202000203" pitchFamily="50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47768-A95A-483E-8179-CB77AF798AA0}"/>
              </a:ext>
            </a:extLst>
          </p:cNvPr>
          <p:cNvSpPr txBox="1">
            <a:spLocks/>
          </p:cNvSpPr>
          <p:nvPr/>
        </p:nvSpPr>
        <p:spPr>
          <a:xfrm>
            <a:off x="-3172148" y="2905516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OUTPUT.Repr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536E24-CFC1-4752-9058-D8DE09A0D826}"/>
              </a:ext>
            </a:extLst>
          </p:cNvPr>
          <p:cNvSpPr txBox="1">
            <a:spLocks/>
          </p:cNvSpPr>
          <p:nvPr/>
        </p:nvSpPr>
        <p:spPr>
          <a:xfrm>
            <a:off x="-3172148" y="2357995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WS.Names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EC121E-78F1-47AC-A40C-6557E9503FC0}"/>
              </a:ext>
            </a:extLst>
          </p:cNvPr>
          <p:cNvSpPr txBox="1">
            <a:spLocks/>
          </p:cNvSpPr>
          <p:nvPr/>
        </p:nvSpPr>
        <p:spPr>
          <a:xfrm>
            <a:off x="-3172148" y="1811023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TOOLS.APLCart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CF7BA1-F25C-46DC-8D0E-C0D21702B910}"/>
              </a:ext>
            </a:extLst>
          </p:cNvPr>
          <p:cNvSpPr txBox="1">
            <a:spLocks/>
          </p:cNvSpPr>
          <p:nvPr/>
        </p:nvSpPr>
        <p:spPr>
          <a:xfrm>
            <a:off x="-3172148" y="1264925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OUTPUT.View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411B9339-2012-4264-8BD5-D9B082A045CD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0A7FD-F4D2-49D3-A782-3139C8AC5245}"/>
              </a:ext>
            </a:extLst>
          </p:cNvPr>
          <p:cNvSpPr/>
          <p:nvPr/>
        </p:nvSpPr>
        <p:spPr>
          <a:xfrm rot="5400000">
            <a:off x="3401238" y="1248944"/>
            <a:ext cx="360000" cy="65154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B105C0AB-B3E8-4A95-92CC-C0FE6D2FE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4">
            <a:extLst>
              <a:ext uri="{FF2B5EF4-FFF2-40B4-BE49-F238E27FC236}">
                <a16:creationId xmlns:a16="http://schemas.microsoft.com/office/drawing/2014/main" id="{F11D466C-0F88-4949-ABE9-E50907AFA477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41F00A7-614F-460C-9510-4E037095ABEF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37D2A273-0603-46C6-8154-73736B832F3F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8BBF4D2B-2620-46BE-A9AB-F537642293CD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43414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258852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Day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Array-oriented techniques</a:t>
            </a:r>
          </a:p>
          <a:p>
            <a:r>
              <a:rPr lang="en-GB" dirty="0"/>
              <a:t>Bingo and Strings</a:t>
            </a:r>
          </a:p>
        </p:txBody>
      </p:sp>
    </p:spTree>
    <p:extLst>
      <p:ext uri="{BB962C8B-B14F-4D97-AF65-F5344CB8AC3E}">
        <p14:creationId xmlns:p14="http://schemas.microsoft.com/office/powerpoint/2010/main" val="410470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8"/>
            <a:ext cx="8604088" cy="410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"x"-delimited tuples to numeric matrix (15.2)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↑{⎕JSON'[',⍵,']'}¨'</a:t>
            </a:r>
            <a:r>
              <a:rPr lang="en-GB" dirty="0" err="1">
                <a:latin typeface="APL386 Unicode" panose="020B0709000202000203" pitchFamily="50" charset="0"/>
              </a:rPr>
              <a:t>x'⎕R</a:t>
            </a:r>
            <a:r>
              <a:rPr lang="en-GB" dirty="0">
                <a:latin typeface="APL386 Unicode" panose="020B0709000202000203" pitchFamily="50" charset="0"/>
              </a:rPr>
              <a:t>','⊃⎕NGET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↑'x'(0 ⎕JSON¨≠⊆⊢)¨⊃⎕NGET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⎕</a:t>
            </a:r>
            <a:r>
              <a:rPr lang="en-GB" dirty="0" err="1">
                <a:latin typeface="APL386 Unicode" panose="020B0709000202000203" pitchFamily="50" charset="0"/>
              </a:rPr>
              <a:t>CSV⍠'Separator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x'⊂path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graphicFrame>
        <p:nvGraphicFramePr>
          <p:cNvPr id="13" name="Content Placeholder 14">
            <a:extLst>
              <a:ext uri="{FF2B5EF4-FFF2-40B4-BE49-F238E27FC236}">
                <a16:creationId xmlns:a16="http://schemas.microsoft.com/office/drawing/2014/main" id="{56D63750-3AA8-4CD3-BEBB-C31BA4C30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397478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4">
            <a:extLst>
              <a:ext uri="{FF2B5EF4-FFF2-40B4-BE49-F238E27FC236}">
                <a16:creationId xmlns:a16="http://schemas.microsoft.com/office/drawing/2014/main" id="{39210CDB-ACF5-4EED-8194-92237604AE16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422E1DE1-C84D-44C5-A210-EDA52DB71849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71A390D9-628D-4DD6-82CD-51152FC4E54A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58409FE-BD3B-43D0-9452-C21848D75EC9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06C4B164-D5A8-46C8-B633-E61A540A4EEC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84250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403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Lines of same length to character matrix (15.5, 16.6)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⊃⎕</a:t>
            </a:r>
            <a:r>
              <a:rPr lang="en-GB" dirty="0" err="1">
                <a:latin typeface="APL386 Unicode" panose="020B0709000202000203" pitchFamily="50" charset="0"/>
              </a:rPr>
              <a:t>CSV⍠'Invert</a:t>
            </a:r>
            <a:r>
              <a:rPr lang="en-GB" dirty="0">
                <a:latin typeface="APL386 Unicode" panose="020B0709000202000203" pitchFamily="50" charset="0"/>
              </a:rPr>
              <a:t>' 1⊢path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{0 ¯1↓⍵⍴⍨</a:t>
            </a:r>
            <a:r>
              <a:rPr lang="en-GB" dirty="0" err="1">
                <a:latin typeface="APL386 Unicode" panose="020B0709000202000203" pitchFamily="50" charset="0"/>
              </a:rPr>
              <a:t>n,⍨n</a:t>
            </a:r>
            <a:r>
              <a:rPr lang="en-GB" dirty="0">
                <a:latin typeface="APL386 Unicode" panose="020B0709000202000203" pitchFamily="50" charset="0"/>
              </a:rPr>
              <a:t>÷⍨≢⍵}⊃⎕NGET path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0 ¯1↓80 ¯1 n ⎕MAP path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91895-58F0-4FE8-8C91-3D7CF7C7B238}"/>
              </a:ext>
            </a:extLst>
          </p:cNvPr>
          <p:cNvSpPr txBox="1"/>
          <p:nvPr/>
        </p:nvSpPr>
        <p:spPr>
          <a:xfrm>
            <a:off x="4805091" y="4022039"/>
            <a:ext cx="2243768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n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 is line length + 1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78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A33A5-8BF7-4C1A-A350-EE805653A2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743363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Fixed-width fields to numeric matrix (16.3)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↑' '(1 ⎕JSON¨≠⊆⊢)¨⊃⎕NGET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⎕</a:t>
            </a:r>
            <a:r>
              <a:rPr lang="en-GB" dirty="0" err="1">
                <a:latin typeface="APL386 Unicode" panose="020B0709000202000203" pitchFamily="50" charset="0"/>
              </a:rPr>
              <a:t>CSV⍠'Widths</a:t>
            </a:r>
            <a:r>
              <a:rPr lang="en-GB" dirty="0">
                <a:latin typeface="APL386 Unicode" panose="020B0709000202000203" pitchFamily="50" charset="0"/>
              </a:rPr>
              <a:t>'(5 5 5)⊢path ' ⍬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</p:spTree>
    <p:extLst>
      <p:ext uri="{BB962C8B-B14F-4D97-AF65-F5344CB8AC3E}">
        <p14:creationId xmlns:p14="http://schemas.microsoft.com/office/powerpoint/2010/main" val="29857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BACEA9-7182-4997-987D-DDCC0D3EE0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7757-330D-46C6-A87A-BEE1819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15.2	Wrapping Presents</a:t>
            </a:r>
          </a:p>
          <a:p>
            <a:r>
              <a:rPr lang="en-GB" dirty="0"/>
              <a:t>15.17	Filling Containers</a:t>
            </a:r>
          </a:p>
          <a:p>
            <a:r>
              <a:rPr lang="en-GB" dirty="0"/>
              <a:t>16.3	Triangles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0D0C-A44D-451F-93F0-5F51C5DFC19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F47A83-ACA2-44E9-B123-DEE23841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Insights</a:t>
            </a:r>
          </a:p>
        </p:txBody>
      </p:sp>
    </p:spTree>
    <p:extLst>
      <p:ext uri="{BB962C8B-B14F-4D97-AF65-F5344CB8AC3E}">
        <p14:creationId xmlns:p14="http://schemas.microsoft.com/office/powerpoint/2010/main" val="23368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C3EEDB-F8EB-4FD2-A566-2A8695CA6252}"/>
              </a:ext>
            </a:extLst>
          </p:cNvPr>
          <p:cNvSpPr/>
          <p:nvPr/>
        </p:nvSpPr>
        <p:spPr>
          <a:xfrm>
            <a:off x="3537679" y="1693888"/>
            <a:ext cx="2518347" cy="15964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873157-5BF4-45C8-A181-5BA98589A845}"/>
              </a:ext>
            </a:extLst>
          </p:cNvPr>
          <p:cNvCxnSpPr/>
          <p:nvPr/>
        </p:nvCxnSpPr>
        <p:spPr>
          <a:xfrm>
            <a:off x="3095469" y="2113613"/>
            <a:ext cx="0" cy="12291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0C22E-ED00-483F-9AA0-FDA3F927C1A8}"/>
              </a:ext>
            </a:extLst>
          </p:cNvPr>
          <p:cNvCxnSpPr>
            <a:cxnSpLocks/>
          </p:cNvCxnSpPr>
          <p:nvPr/>
        </p:nvCxnSpPr>
        <p:spPr>
          <a:xfrm flipH="1">
            <a:off x="3537679" y="3532681"/>
            <a:ext cx="21174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495632-CD5D-440D-B3FD-02B7B5590B52}"/>
              </a:ext>
            </a:extLst>
          </p:cNvPr>
          <p:cNvCxnSpPr>
            <a:cxnSpLocks/>
          </p:cNvCxnSpPr>
          <p:nvPr/>
        </p:nvCxnSpPr>
        <p:spPr>
          <a:xfrm flipH="1">
            <a:off x="5946099" y="2901533"/>
            <a:ext cx="334780" cy="3888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2311284" y="254354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6106994" y="297347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4337454" y="372544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11920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5336534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Area of paper required: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Surface area of whole box</a:t>
            </a:r>
          </a:p>
          <a:p>
            <a:pPr marL="0" indent="0" algn="ctr">
              <a:buNone/>
              <a:tabLst>
                <a:tab pos="2060575" algn="l"/>
              </a:tabLst>
            </a:pPr>
            <a:r>
              <a:rPr lang="en-GB" dirty="0">
                <a:latin typeface="APL386 Unicode" panose="020B0709000202000203" pitchFamily="50" charset="0"/>
              </a:rPr>
              <a:t>+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74956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5336534" cy="3242040"/>
          </a:xfrm>
        </p:spPr>
        <p:txBody>
          <a:bodyPr/>
          <a:lstStyle/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(2×l×w)+(2×w×h)+(2×h×l)</a:t>
            </a: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+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221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91915"/>
            <a:ext cx="7106939" cy="3615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sz="2000" dirty="0">
              <a:cs typeface="Sarabun" panose="00000500000000000000" pitchFamily="2" charset="-34"/>
            </a:endParaRPr>
          </a:p>
          <a:p>
            <a:r>
              <a:rPr lang="en-GB" dirty="0">
                <a:latin typeface="APL386 Unicode" panose="020B0709000202000203" pitchFamily="50" charset="0"/>
              </a:rPr>
              <a:t>{⍵[⍋⍵]}</a:t>
            </a:r>
          </a:p>
          <a:p>
            <a:pPr lvl="1"/>
            <a:r>
              <a:rPr lang="en-GB" dirty="0">
                <a:latin typeface="APL386 Unicode" panose="020B0709000202000203" pitchFamily="50" charset="0"/>
              </a:rPr>
              <a:t>×/2↑</a:t>
            </a:r>
          </a:p>
          <a:p>
            <a:pPr lvl="1"/>
            <a:r>
              <a:rPr lang="en-GB" dirty="0">
                <a:latin typeface="APL386 Unicode" panose="020B0709000202000203" pitchFamily="50" charset="0"/>
              </a:rPr>
              <a:t>×/⍵[1 2]</a:t>
            </a:r>
          </a:p>
          <a:p>
            <a:pPr lvl="1"/>
            <a:endParaRPr lang="en-GB" dirty="0">
              <a:latin typeface="APL386 Unicode" panose="020B0709000202000203" pitchFamily="50" charset="0"/>
            </a:endParaRPr>
          </a:p>
          <a:p>
            <a:r>
              <a:rPr lang="en-GB" dirty="0"/>
              <a:t>Multiply all 3 sides and divide by largest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(×/÷⌈/) l w 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r>
              <a:rPr lang="en-GB" dirty="0"/>
              <a:t>Take smallest of products of sides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⌊/ l w h × w h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74929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91915"/>
            <a:ext cx="7106939" cy="361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Using a similar insight, compute</a:t>
            </a: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	the perimeter of the smallest face</a:t>
            </a:r>
          </a:p>
          <a:p>
            <a:pPr marL="0" indent="0">
              <a:buNone/>
            </a:pPr>
            <a:endParaRPr lang="en-GB" sz="1000" dirty="0"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dirty="0"/>
              <a:t>Multiply all 3 sides and divide by largest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(×/÷⌈/) l w 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07860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CanFillRecursive</a:t>
            </a:r>
            <a:r>
              <a:rPr lang="en-GB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⍺≤0:⍺=0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0∊⍴⍵:0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+/(⍺-⍵)∇¨(⍳≢⍵)↓¨⊂⍵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2397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/>
              <a:t>Topics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15.2	Wrapping Presents</a:t>
            </a:r>
          </a:p>
          <a:p>
            <a:r>
              <a:rPr lang="en-GB" dirty="0"/>
              <a:t>15.17	Filling Containers</a:t>
            </a:r>
          </a:p>
          <a:p>
            <a:r>
              <a:rPr lang="en-GB" dirty="0"/>
              <a:t>16.3	Triangles</a:t>
            </a:r>
          </a:p>
        </p:txBody>
      </p:sp>
    </p:spTree>
    <p:extLst>
      <p:ext uri="{BB962C8B-B14F-4D97-AF65-F5344CB8AC3E}">
        <p14:creationId xmlns:p14="http://schemas.microsoft.com/office/powerpoint/2010/main" val="4171605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Combinations are related to Boolean vectors</a:t>
            </a:r>
          </a:p>
          <a:p>
            <a:pPr marL="0" indent="0">
              <a:buNone/>
            </a:pPr>
            <a:r>
              <a:rPr lang="en-GB" dirty="0"/>
              <a:t>When doing base conversion, </a:t>
            </a:r>
            <a:r>
              <a:rPr lang="en-GB" dirty="0">
                <a:latin typeface="APL386 Unicode" panose="020B0709000202000203" pitchFamily="50" charset="0"/>
              </a:rPr>
              <a:t>⎕IO←0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Use </a:t>
            </a:r>
            <a:r>
              <a:rPr lang="en-GB" dirty="0">
                <a:latin typeface="APL386 Unicode" panose="020B0709000202000203" pitchFamily="50" charset="0"/>
              </a:rPr>
              <a:t>⊤ </a:t>
            </a:r>
            <a:r>
              <a:rPr lang="en-GB" dirty="0">
                <a:cs typeface="Sarabun" panose="00000500000000000000" pitchFamily="2" charset="-34"/>
              </a:rPr>
              <a:t>(or</a:t>
            </a:r>
            <a:r>
              <a:rPr lang="en-GB" dirty="0">
                <a:latin typeface="APL386 Unicode" panose="020B0709000202000203" pitchFamily="50" charset="0"/>
              </a:rPr>
              <a:t> ⊥</a:t>
            </a:r>
            <a:r>
              <a:rPr lang="en-GB" dirty="0">
                <a:cs typeface="Sarabun" panose="00000500000000000000" pitchFamily="2" charset="-34"/>
              </a:rPr>
              <a:t>)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>
                <a:cs typeface="Sarabun" panose="00000500000000000000" pitchFamily="2" charset="-34"/>
              </a:rPr>
              <a:t>to find all Boolean numbers</a:t>
            </a:r>
            <a:r>
              <a:rPr lang="en-GB" dirty="0">
                <a:latin typeface="APL386 Unicode" panose="020B0709000202000203" pitchFamily="50" charset="0"/>
              </a:rPr>
              <a:t> 0 </a:t>
            </a:r>
            <a:r>
              <a:rPr lang="en-GB" dirty="0">
                <a:cs typeface="Sarabun" panose="00000500000000000000" pitchFamily="2" charset="-34"/>
              </a:rPr>
              <a:t>to</a:t>
            </a:r>
            <a:r>
              <a:rPr lang="en-GB" dirty="0">
                <a:latin typeface="APL386 Unicode" panose="020B0709000202000203" pitchFamily="50" charset="0"/>
              </a:rPr>
              <a:t> 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50558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Filtered arithmetic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What is another way to write: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+/⍺/⍵</a:t>
            </a: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for Boolean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</a:t>
            </a:r>
            <a:r>
              <a:rPr lang="en-GB" dirty="0">
                <a:cs typeface="Sarabun" panose="00000500000000000000" pitchFamily="2" charset="-34"/>
              </a:rPr>
              <a:t> and numeric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⍵</a:t>
            </a:r>
            <a:r>
              <a:rPr lang="en-GB" dirty="0">
                <a:cs typeface="Sarabun" panose="00000500000000000000" pitchFamily="2" charset="-34"/>
              </a:rPr>
              <a:t> ?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77319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1800" dirty="0"/>
              <a:t>Filtered arithmetic</a:t>
            </a: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How can we filter numeric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⍵</a:t>
            </a:r>
            <a:r>
              <a:rPr lang="en-GB" dirty="0">
                <a:cs typeface="Sarabun" panose="00000500000000000000" pitchFamily="2" charset="-34"/>
              </a:rPr>
              <a:t> using each row of Boolean matrix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</a:t>
            </a:r>
            <a:r>
              <a:rPr lang="en-GB" dirty="0">
                <a:cs typeface="Sarabun" panose="00000500000000000000" pitchFamily="2" charset="-34"/>
              </a:rPr>
              <a:t> ?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⍺: 3 5⍴1 0 0 1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1 0 0 1 1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0 0 1 1 0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0 1 1 0 0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⍵: 3 4 5 6 7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←: ⍝ result need not be nested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┌─────┬───┬───┐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│3 6 7│5 6│4 5│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└─────┴───┴───┘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87486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7A98D-2758-4B80-98D0-C604E00488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Three numbers may define a triangle if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9DFCEF-CC7C-4024-8358-32583C74F6A9}"/>
              </a:ext>
            </a:extLst>
          </p:cNvPr>
          <p:cNvGrpSpPr/>
          <p:nvPr/>
        </p:nvGrpSpPr>
        <p:grpSpPr>
          <a:xfrm>
            <a:off x="4409035" y="2764904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1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7A98D-2758-4B80-98D0-C604E00488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Three numbers may define a triangle if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requires finding out which two sides are shortest.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Can we find a calculation which doesn't depend on conditions?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79E53-8D40-4E89-9FE8-D1BEDA6ECEE1}"/>
              </a:ext>
            </a:extLst>
          </p:cNvPr>
          <p:cNvGrpSpPr/>
          <p:nvPr/>
        </p:nvGrpSpPr>
        <p:grpSpPr>
          <a:xfrm>
            <a:off x="6285524" y="2075357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20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BE4F-8670-4F41-B08E-3F38D460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For part 1, each row of 3 numbers defines the sides of a triangle.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part 2, each vertical group of 3 defines the sides of a triangle.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does the following code achieve this redefinition?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(⍴⍵)⍴,⍉⍵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79E53-8D40-4E89-9FE8-D1BEDA6ECEE1}"/>
              </a:ext>
            </a:extLst>
          </p:cNvPr>
          <p:cNvGrpSpPr/>
          <p:nvPr/>
        </p:nvGrpSpPr>
        <p:grpSpPr>
          <a:xfrm>
            <a:off x="6285524" y="2075357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7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We're here for you!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695210" cy="1024109"/>
          </a:xfrm>
        </p:spPr>
        <p:txBody>
          <a:bodyPr anchor="b" anchorCtr="0"/>
          <a:lstStyle/>
          <a:p>
            <a:pPr>
              <a:tabLst>
                <a:tab pos="2957513" algn="l"/>
              </a:tabLst>
            </a:pPr>
            <a:r>
              <a:rPr lang="en-GB" dirty="0"/>
              <a:t>General support	</a:t>
            </a:r>
            <a:r>
              <a:rPr lang="en-GB" i="0" dirty="0"/>
              <a:t>support@dyalog.com</a:t>
            </a:r>
            <a:br>
              <a:rPr lang="en-GB" i="0" dirty="0"/>
            </a:br>
            <a:r>
              <a:rPr lang="en-GB" dirty="0"/>
              <a:t>Forums</a:t>
            </a:r>
            <a:r>
              <a:rPr lang="en-GB" i="0" dirty="0"/>
              <a:t>	forums.dyalog.com</a:t>
            </a:r>
            <a:br>
              <a:rPr lang="en-GB" i="0" dirty="0"/>
            </a:br>
            <a:r>
              <a:rPr lang="en-GB" dirty="0"/>
              <a:t>Chat room</a:t>
            </a:r>
            <a:r>
              <a:rPr lang="en-GB" i="0" dirty="0"/>
              <a:t>	</a:t>
            </a:r>
            <a:r>
              <a:rPr lang="en-GB" i="0" dirty="0" err="1"/>
              <a:t>apl.chat</a:t>
            </a:r>
            <a:br>
              <a:rPr lang="en-GB" i="0" dirty="0"/>
            </a:br>
            <a:r>
              <a:rPr lang="en-GB" dirty="0"/>
              <a:t>Adám Brudzewsky	</a:t>
            </a:r>
            <a:r>
              <a:rPr lang="en-GB" i="0" dirty="0"/>
              <a:t>adam@dyalog.com</a:t>
            </a:r>
            <a:br>
              <a:rPr lang="en-GB" dirty="0"/>
            </a:br>
            <a:r>
              <a:rPr lang="en-GB" dirty="0"/>
              <a:t>Richard Park	</a:t>
            </a:r>
            <a:r>
              <a:rPr lang="en-GB" i="0" dirty="0"/>
              <a:t>rpark@dyalog.com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r>
              <a:rPr lang="en-GB" dirty="0"/>
              <a:t>	</a:t>
            </a:r>
            <a:r>
              <a:rPr lang="en-GB" i="0" dirty="0"/>
              <a:t>rodrigo@dyalog.com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graphicFrame>
        <p:nvGraphicFramePr>
          <p:cNvPr id="11" name="Content Placeholder 14">
            <a:extLst>
              <a:ext uri="{FF2B5EF4-FFF2-40B4-BE49-F238E27FC236}">
                <a16:creationId xmlns:a16="http://schemas.microsoft.com/office/drawing/2014/main" id="{5ADF6C1A-4422-48DC-9FC2-BB343547A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68760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865C3822-9F44-4551-8BAA-D837525F0E8A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4D376260-7DB4-4372-B7AA-40E1A9D09DC3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6A484135-7073-4509-8DC7-063E849AA3B7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35F7FC99-804C-4C80-8540-E5D04854DD02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6B068BCB-BFBB-4133-800A-3329BCD19A28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</p:spTree>
    <p:extLst>
      <p:ext uri="{BB962C8B-B14F-4D97-AF65-F5344CB8AC3E}">
        <p14:creationId xmlns:p14="http://schemas.microsoft.com/office/powerpoint/2010/main" val="356979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280102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characters:	</a:t>
            </a:r>
            <a:r>
              <a:rPr lang="en-GB" dirty="0">
                <a:latin typeface="APL386 Unicode" panose="020B0709000202000203" pitchFamily="50" charset="0"/>
              </a:rPr>
              <a:t>⊃⎕NGET filename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┌→─────┐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│Hello,│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│World!│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      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└──────┘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 vectors:	</a:t>
            </a:r>
            <a:r>
              <a:rPr lang="en-GB" dirty="0">
                <a:latin typeface="APL386 Unicode" panose="020B0709000202000203" pitchFamily="50" charset="0"/>
              </a:rPr>
              <a:t>⊃⎕NGET filename 1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┌→──────────────────┐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┌→─────┐ ┌→─────┐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│Hello,│ │World!│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└──────┘ └──────┘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└∊──────────────────┘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14DA31FA-8A26-4AB9-849C-0995B7D6E780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E5756-EDBC-4FED-82A4-261C5E2683D6}"/>
              </a:ext>
            </a:extLst>
          </p:cNvPr>
          <p:cNvSpPr txBox="1"/>
          <p:nvPr/>
        </p:nvSpPr>
        <p:spPr>
          <a:xfrm>
            <a:off x="6376723" y="1798743"/>
            <a:ext cx="2041342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Line separator is</a:t>
            </a:r>
            <a:b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</a:b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always 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⎕UCS 10</a:t>
            </a:r>
            <a:endParaRPr lang="en-GB" sz="2000" dirty="0">
              <a:solidFill>
                <a:schemeClr val="bg1"/>
              </a:solidFill>
              <a:effectLst/>
              <a:latin typeface="APL386 Unicode" panose="020B0709000202000203" pitchFamily="50" charset="0"/>
            </a:endParaRP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D158E772-65AD-40B4-B277-C74D4CB7F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4">
            <a:extLst>
              <a:ext uri="{FF2B5EF4-FFF2-40B4-BE49-F238E27FC236}">
                <a16:creationId xmlns:a16="http://schemas.microsoft.com/office/drawing/2014/main" id="{8A9727D1-528A-47D9-9574-B857216E6F38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73E3CDF-5DE6-4902-AA53-58F69C5AD69A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C7A4F2E-34E5-4499-B144-CEF29432817E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6AE8E147-72EB-4734-A657-C8BCB488C615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78396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25311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characters:	</a:t>
            </a:r>
            <a:r>
              <a:rPr lang="en-GB" dirty="0">
                <a:latin typeface="APL386 Unicode" panose="020B0709000202000203" pitchFamily="50" charset="0"/>
              </a:rPr>
              <a:t>80 ¯1 ⎕MAP filename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n-row matrix:	</a:t>
            </a:r>
            <a:r>
              <a:rPr lang="en-GB" dirty="0">
                <a:latin typeface="APL386 Unicode" panose="020B0709000202000203" pitchFamily="50" charset="0"/>
              </a:rPr>
              <a:t>80 n ¯1 ⎕MAP filename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n-column matrix:	</a:t>
            </a:r>
            <a:r>
              <a:rPr lang="en-GB" dirty="0">
                <a:latin typeface="APL386 Unicode" panose="020B0709000202000203" pitchFamily="50" charset="0"/>
              </a:rPr>
              <a:t>80 ¯1 n ⎕MAP filename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n-column m-row array:	</a:t>
            </a:r>
            <a:r>
              <a:rPr lang="en-GB" dirty="0">
                <a:latin typeface="APL386 Unicode" panose="020B0709000202000203" pitchFamily="50" charset="0"/>
              </a:rPr>
              <a:t>80 ¯1 n m ⎕MAP filename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 marL="447675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14DA31FA-8A26-4AB9-849C-0995B7D6E780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⎕MAP</a:t>
            </a:r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4D958519-6426-430B-B2C8-FD8D643C3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4">
            <a:extLst>
              <a:ext uri="{FF2B5EF4-FFF2-40B4-BE49-F238E27FC236}">
                <a16:creationId xmlns:a16="http://schemas.microsoft.com/office/drawing/2014/main" id="{E2FB4092-9568-417C-9745-74FEB59A00B6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B083923-AC5E-4C0B-8129-58B27CEE5473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4B75C24-E4C7-48B5-A791-54E1B76C23DB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7C12A5E-7BED-4ED4-B4C5-4C6B7048A061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</p:spTree>
    <p:extLst>
      <p:ext uri="{BB962C8B-B14F-4D97-AF65-F5344CB8AC3E}">
        <p14:creationId xmlns:p14="http://schemas.microsoft.com/office/powerpoint/2010/main" val="322152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69412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</TotalTime>
  <Words>1552</Words>
  <Application>Microsoft Office PowerPoint</Application>
  <PresentationFormat>On-screen Show (16:9)</PresentationFormat>
  <Paragraphs>367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Courier New</vt:lpstr>
      <vt:lpstr>Sarabun</vt:lpstr>
      <vt:lpstr>APL385 Unicode</vt:lpstr>
      <vt:lpstr>Cambria Math</vt:lpstr>
      <vt:lpstr>Atkinson Hyperlegible</vt:lpstr>
      <vt:lpstr>Wingdings</vt:lpstr>
      <vt:lpstr>Arial</vt:lpstr>
      <vt:lpstr>Wingdings 2</vt:lpstr>
      <vt:lpstr>APL386 Unicode</vt:lpstr>
      <vt:lpstr>Calibri</vt:lpstr>
      <vt:lpstr>Office Theme</vt:lpstr>
      <vt:lpstr>Workshop: Advent of Code – day 2</vt:lpstr>
      <vt:lpstr>Day 1</vt:lpstr>
      <vt:lpstr>Problems</vt:lpstr>
      <vt:lpstr>Reading and Parsing Input</vt:lpstr>
      <vt:lpstr>Reading and Parsing Input</vt:lpstr>
      <vt:lpstr>PowerPoint Presentation</vt:lpstr>
      <vt:lpstr>Reading and Parsing Input</vt:lpstr>
      <vt:lpstr>PowerPoint Presentation</vt:lpstr>
      <vt:lpstr>Reading and Parsing Input</vt:lpstr>
      <vt:lpstr>PowerPoint Presentation</vt:lpstr>
      <vt:lpstr>PowerPoint Presentation</vt:lpstr>
      <vt:lpstr>PowerPoint Presentation</vt:lpstr>
      <vt:lpstr>PowerPoint Presentation</vt:lpstr>
      <vt:lpstr>Reading and Parsing Input</vt:lpstr>
      <vt:lpstr>PowerPoint Presentation</vt:lpstr>
      <vt:lpstr>PowerPoint Presentation</vt:lpstr>
      <vt:lpstr>Reading and Parsing Input</vt:lpstr>
      <vt:lpstr>PowerPoint Presentation</vt:lpstr>
      <vt:lpstr>Reading and Parsing Input</vt:lpstr>
      <vt:lpstr>Reading and Parsing Input</vt:lpstr>
      <vt:lpstr>Reading and Parsing Input</vt:lpstr>
      <vt:lpstr>Reading and Parsing Input</vt:lpstr>
      <vt:lpstr>Mathematical Insights</vt:lpstr>
      <vt:lpstr>Wrapping Presents</vt:lpstr>
      <vt:lpstr>Wrapping Presents</vt:lpstr>
      <vt:lpstr>Wrapping Presents</vt:lpstr>
      <vt:lpstr>Wrapping Presents</vt:lpstr>
      <vt:lpstr>Wrapping Presents</vt:lpstr>
      <vt:lpstr>Filling Containers</vt:lpstr>
      <vt:lpstr>Filling Containers</vt:lpstr>
      <vt:lpstr>Filling Containers</vt:lpstr>
      <vt:lpstr>Filling Containers</vt:lpstr>
      <vt:lpstr>Triangles</vt:lpstr>
      <vt:lpstr>Triangles</vt:lpstr>
      <vt:lpstr>Triangles</vt:lpstr>
      <vt:lpstr>We're here for you!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440</cp:revision>
  <dcterms:created xsi:type="dcterms:W3CDTF">2019-07-25T11:46:05Z</dcterms:created>
  <dcterms:modified xsi:type="dcterms:W3CDTF">2022-05-04T08:29:36Z</dcterms:modified>
</cp:coreProperties>
</file>