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1" r:id="rId2"/>
    <p:sldId id="279" r:id="rId3"/>
    <p:sldId id="257" r:id="rId4"/>
    <p:sldId id="262" r:id="rId5"/>
    <p:sldId id="266" r:id="rId6"/>
    <p:sldId id="267" r:id="rId7"/>
    <p:sldId id="268" r:id="rId8"/>
    <p:sldId id="278" r:id="rId9"/>
    <p:sldId id="269" r:id="rId10"/>
    <p:sldId id="27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63" r:id="rId21"/>
    <p:sldId id="293" r:id="rId22"/>
    <p:sldId id="294" r:id="rId23"/>
    <p:sldId id="264" r:id="rId24"/>
    <p:sldId id="265" r:id="rId25"/>
    <p:sldId id="282" r:id="rId26"/>
    <p:sldId id="283" r:id="rId27"/>
    <p:sldId id="284" r:id="rId28"/>
    <p:sldId id="285" r:id="rId29"/>
    <p:sldId id="296" r:id="rId30"/>
    <p:sldId id="297" r:id="rId31"/>
    <p:sldId id="295" r:id="rId32"/>
    <p:sldId id="310" r:id="rId33"/>
    <p:sldId id="287" r:id="rId34"/>
    <p:sldId id="288" r:id="rId35"/>
    <p:sldId id="289" r:id="rId36"/>
    <p:sldId id="290" r:id="rId37"/>
    <p:sldId id="291" r:id="rId38"/>
    <p:sldId id="292" r:id="rId39"/>
    <p:sldId id="308" r:id="rId40"/>
    <p:sldId id="311" r:id="rId41"/>
    <p:sldId id="312" r:id="rId42"/>
    <p:sldId id="313" r:id="rId43"/>
    <p:sldId id="314" r:id="rId44"/>
    <p:sldId id="315" r:id="rId45"/>
    <p:sldId id="298" r:id="rId46"/>
    <p:sldId id="299" r:id="rId47"/>
    <p:sldId id="300" r:id="rId48"/>
    <p:sldId id="301" r:id="rId49"/>
    <p:sldId id="260" r:id="rId50"/>
    <p:sldId id="302" r:id="rId51"/>
    <p:sldId id="303" r:id="rId52"/>
    <p:sldId id="304" r:id="rId53"/>
    <p:sldId id="305" r:id="rId54"/>
    <p:sldId id="306" r:id="rId55"/>
    <p:sldId id="307" r:id="rId56"/>
    <p:sldId id="316" r:id="rId57"/>
  </p:sldIdLst>
  <p:sldSz cx="9144000" cy="5143500" type="screen16x9"/>
  <p:notesSz cx="6858000" cy="9144000"/>
  <p:embeddedFontLst>
    <p:embeddedFont>
      <p:font typeface="APL333" panose="020B0700000202000203" pitchFamily="34" charset="0"/>
      <p:regular r:id="rId60"/>
    </p:embeddedFont>
    <p:embeddedFont>
      <p:font typeface="APL385 Unicode" panose="020B0709000202000203" pitchFamily="49" charset="0"/>
      <p:regular r:id="rId61"/>
    </p:embeddedFont>
    <p:embeddedFont>
      <p:font typeface="APL386 Unicode" panose="020B0709000202000203" pitchFamily="50" charset="0"/>
      <p:regular r:id="rId62"/>
    </p:embeddedFont>
    <p:embeddedFont>
      <p:font typeface="Atkinson Hyperlegible" pitchFamily="50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1"/>
      <p:bold r:id="rId61"/>
      <p:italic r:id="rId61"/>
      <p:boldItalic r:id="rId61"/>
    </p:embeddedFont>
    <p:embeddedFont>
      <p:font typeface="Cambria Math" panose="02040503050406030204" pitchFamily="18" charset="0"/>
      <p:regular r:id="rId67"/>
    </p:embeddedFont>
    <p:embeddedFont>
      <p:font typeface="Sarabun" panose="00000500000000000000" pitchFamily="2" charset="-34"/>
      <p:regular r:id="rId68"/>
      <p:bold r:id="rId69"/>
      <p:italic r:id="rId70"/>
      <p:boldItalic r:id="rId71"/>
    </p:embeddedFont>
    <p:embeddedFont>
      <p:font typeface="Wingdings 2" panose="05020102010507070707" pitchFamily="18" charset="2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D6"/>
    <a:srgbClr val="FFFFFF"/>
    <a:srgbClr val="3B475E"/>
    <a:srgbClr val="ED7F00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5508" autoAdjust="0"/>
  </p:normalViewPr>
  <p:slideViewPr>
    <p:cSldViewPr snapToGrid="0">
      <p:cViewPr varScale="1">
        <p:scale>
          <a:sx n="137" d="100"/>
          <a:sy n="137" d="100"/>
        </p:scale>
        <p:origin x="34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NUL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07/03/2022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07/03/2022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Magnets Problem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l0_RB4TTP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 –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GB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/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1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73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2F7B2-D7B3-4E7C-BA07-8FB17489FF19}"/>
              </a:ext>
            </a:extLst>
          </p:cNvPr>
          <p:cNvSpPr/>
          <p:nvPr/>
        </p:nvSpPr>
        <p:spPr>
          <a:xfrm>
            <a:off x="1579572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7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0565FE0A-CA15-477D-8B3E-7F787EE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93115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8B1ED-5CDD-4C67-B1E6-24EB1DCFD761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187063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959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53EB5-1485-445E-B2DB-0833BECD21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6F61-7330-45B8-B1F4-7035FAC2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672E-EC88-4096-8202-013B16C747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EF946-E66B-4BE4-B837-BA38F23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497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A6A7-3E8A-4D3C-B1F0-8C7087C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820473" cy="3242040"/>
          </a:xfrm>
        </p:spPr>
        <p:txBody>
          <a:bodyPr/>
          <a:lstStyle/>
          <a:p>
            <a:r>
              <a:rPr lang="en-GB" dirty="0"/>
              <a:t>Others (and our future selves) can easily understand our code</a:t>
            </a:r>
          </a:p>
          <a:p>
            <a:pPr marL="450850" indent="0">
              <a:buNone/>
            </a:pPr>
            <a:r>
              <a:rPr lang="en-GB" sz="2000" i="1" dirty="0"/>
              <a:t>Code is read much more often than it is written, so plan accordingly</a:t>
            </a:r>
          </a:p>
          <a:p>
            <a:endParaRPr lang="en-GB" dirty="0"/>
          </a:p>
          <a:p>
            <a:r>
              <a:rPr lang="en-GB" dirty="0"/>
              <a:t>It is easy to make changes to the behaviour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CB15-FF4A-4E64-AB12-129762C976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684688-C0D9-4ECC-9C06-760B0ED9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364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54416-611B-4A9C-8902-7D67A75264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FA78-B3E4-4931-B2C5-428208E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6092513" cy="3376877"/>
          </a:xfrm>
        </p:spPr>
        <p:txBody>
          <a:bodyPr>
            <a:normAutofit/>
          </a:bodyPr>
          <a:lstStyle/>
          <a:p>
            <a:r>
              <a:rPr lang="en-GB" dirty="0"/>
              <a:t>Day 1: </a:t>
            </a:r>
            <a:r>
              <a:rPr lang="en-GB" dirty="0" err="1"/>
              <a:t>TotalEnergy</a:t>
            </a:r>
            <a:endParaRPr lang="en-GB" dirty="0"/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Algorithms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pt-BR" dirty="0"/>
              <a:t>Writing general code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r>
              <a:rPr lang="en-GB" dirty="0"/>
              <a:t>Day 2: Simulate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Code Review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Performance Tuning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DBFE-B3F9-417E-8F2A-7F6D10EB77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630EC7-D861-421B-B99A-D1090C9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2008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"constants"</a:t>
            </a:r>
          </a:p>
          <a:p>
            <a:pPr lvl="1"/>
            <a:r>
              <a:rPr lang="en-GB" dirty="0"/>
              <a:t>Interaction constant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endParaRPr lang="en-GB" dirty="0"/>
          </a:p>
          <a:p>
            <a:r>
              <a:rPr lang="en-GB" dirty="0"/>
              <a:t>Add an external magnetic field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390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neighbours</a:t>
            </a:r>
          </a:p>
          <a:p>
            <a:pPr lvl="1"/>
            <a:r>
              <a:rPr lang="en-GB" dirty="0"/>
              <a:t>Nearest neighbours</a:t>
            </a:r>
          </a:p>
          <a:p>
            <a:pPr lvl="1"/>
            <a:r>
              <a:rPr lang="en-GB" dirty="0"/>
              <a:t>Anisotropic influence</a:t>
            </a:r>
          </a:p>
          <a:p>
            <a:pPr lvl="1"/>
            <a:r>
              <a:rPr lang="en-GB" dirty="0"/>
              <a:t>Distant neighbours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311494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World shape</a:t>
            </a:r>
          </a:p>
          <a:p>
            <a:pPr lvl="1"/>
            <a:r>
              <a:rPr lang="en-GB" dirty="0"/>
              <a:t>Plane</a:t>
            </a:r>
          </a:p>
          <a:p>
            <a:pPr lvl="1"/>
            <a:r>
              <a:rPr lang="en-GB" dirty="0"/>
              <a:t>Cylinder</a:t>
            </a:r>
          </a:p>
          <a:p>
            <a:pPr lvl="1"/>
            <a:r>
              <a:rPr lang="en-GB" dirty="0"/>
              <a:t>Torus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79432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92F30-4914-40D8-86FA-B018EA37D7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762D-CE66-47BD-BEA6-61A268059D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51FE0-75EE-42B0-A636-6E0078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87105-4AE4-4281-B3D6-567D7217FDEF}"/>
              </a:ext>
            </a:extLst>
          </p:cNvPr>
          <p:cNvSpPr/>
          <p:nvPr/>
        </p:nvSpPr>
        <p:spPr>
          <a:xfrm>
            <a:off x="2931664" y="233137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67B53-1BAF-455C-83B2-35C2B9CC48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A608-A956-40C1-8163-4746CF89F7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FCA0C-C7B6-4CE1-BB90-3740A94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Field</a:t>
            </a:r>
          </a:p>
        </p:txBody>
      </p:sp>
    </p:spTree>
    <p:extLst>
      <p:ext uri="{BB962C8B-B14F-4D97-AF65-F5344CB8AC3E}">
        <p14:creationId xmlns:p14="http://schemas.microsoft.com/office/powerpoint/2010/main" val="18700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Corners also contribute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7872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ECE2-0421-40DA-83EE-44F304E49B49}"/>
              </a:ext>
            </a:extLst>
          </p:cNvPr>
          <p:cNvSpPr/>
          <p:nvPr/>
        </p:nvSpPr>
        <p:spPr>
          <a:xfrm>
            <a:off x="249424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C8E9E-017E-4929-86FF-26B2B6B10653}"/>
              </a:ext>
            </a:extLst>
          </p:cNvPr>
          <p:cNvSpPr/>
          <p:nvPr/>
        </p:nvSpPr>
        <p:spPr>
          <a:xfrm>
            <a:off x="401370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94239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C7B71-FE10-4637-8889-5F6F0279CF4E}"/>
              </a:ext>
            </a:extLst>
          </p:cNvPr>
          <p:cNvSpPr/>
          <p:nvPr/>
        </p:nvSpPr>
        <p:spPr>
          <a:xfrm>
            <a:off x="4013701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Anisotropic: southwest neighbours contribute more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9396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80279" y="352614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distant neighbours contribute more than nearby neighbours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327563" y="2106307"/>
            <a:ext cx="27238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↓ ⍐ ⍐ ⍐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↓ ⍐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⍐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 ⍐ 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BCF7-5FC0-47DD-ACFE-D06AFE0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Bounded plane </a:t>
            </a:r>
          </a:p>
          <a:p>
            <a:pPr marL="457200" lvl="1" indent="0">
              <a:buNone/>
            </a:pPr>
            <a:r>
              <a:rPr lang="en-GB" dirty="0"/>
              <a:t>From the problem description, we do not flip edge spins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Cylinder: one edge wraps around</a:t>
            </a:r>
          </a:p>
          <a:p>
            <a:endParaRPr lang="en-GB" dirty="0"/>
          </a:p>
          <a:p>
            <a:r>
              <a:rPr lang="en-GB" dirty="0"/>
              <a:t>Torus: all edges wrap around</a:t>
            </a:r>
          </a:p>
          <a:p>
            <a:endParaRPr lang="en-GB" dirty="0"/>
          </a:p>
          <a:p>
            <a:r>
              <a:rPr lang="en-GB" b="1" i="1" dirty="0"/>
              <a:t>BONUS:</a:t>
            </a:r>
            <a:r>
              <a:rPr lang="en-GB" dirty="0"/>
              <a:t> Consider</a:t>
            </a:r>
          </a:p>
          <a:p>
            <a:pPr lvl="1"/>
            <a:r>
              <a:rPr lang="en-GB" dirty="0"/>
              <a:t>Non-rectangular lattice</a:t>
            </a:r>
          </a:p>
          <a:p>
            <a:pPr lvl="1"/>
            <a:r>
              <a:rPr lang="en-GB" dirty="0"/>
              <a:t>3D (or higher?)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0CE79-DE43-4E06-81B4-C41CE7697A5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977" y="2786495"/>
            <a:ext cx="1235991" cy="10366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A815D4-516F-4922-8BB4-BC6CB31C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World Shape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C01FBC4-68CC-4ED1-9E53-02C1535A45A4}"/>
              </a:ext>
            </a:extLst>
          </p:cNvPr>
          <p:cNvSpPr/>
          <p:nvPr/>
        </p:nvSpPr>
        <p:spPr>
          <a:xfrm rot="177610">
            <a:off x="5441497" y="1981704"/>
            <a:ext cx="828709" cy="883432"/>
          </a:xfrm>
          <a:prstGeom prst="can">
            <a:avLst>
              <a:gd name="adj" fmla="val 44272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each of the approaches we have looked at, modify your code to allow the system to be changed:</a:t>
            </a:r>
          </a:p>
          <a:p>
            <a:r>
              <a:rPr lang="en-GB" sz="1800" dirty="0"/>
              <a:t>Interaction constant</a:t>
            </a:r>
          </a:p>
          <a:p>
            <a:r>
              <a:rPr lang="en-GB" sz="1800" dirty="0"/>
              <a:t>Constant external field</a:t>
            </a:r>
          </a:p>
          <a:p>
            <a:r>
              <a:rPr lang="en-GB" sz="1800" dirty="0"/>
              <a:t>Modifiable neighbourhood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Which approaches do you find easy to understand? Which are easiest to change?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211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0" dirty="0"/>
                </a:br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b="0" dirty="0"/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ED7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8D5E-239D-4856-BAFD-BAC53F3EEC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4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Consider:</a:t>
            </a:r>
          </a:p>
          <a:p>
            <a:r>
              <a:rPr lang="en-GB" sz="1800" dirty="0"/>
              <a:t>A static neighbourhood (similar to the problem description, Boolean)</a:t>
            </a:r>
          </a:p>
          <a:p>
            <a:r>
              <a:rPr lang="en-GB" sz="1800" dirty="0"/>
              <a:t>A function of position and/or distance relative the "this spin"</a:t>
            </a:r>
          </a:p>
          <a:p>
            <a:r>
              <a:rPr lang="en-GB" sz="1800" dirty="0"/>
              <a:t>How will you represent the neighbourhood influence?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Try to write:</a:t>
            </a:r>
          </a:p>
          <a:p>
            <a:r>
              <a:rPr lang="en-GB" sz="1800" dirty="0"/>
              <a:t>Production quality code</a:t>
            </a:r>
          </a:p>
          <a:p>
            <a:r>
              <a:rPr lang="en-GB" sz="1800" dirty="0"/>
              <a:t>Sensible variable names</a:t>
            </a:r>
          </a:p>
          <a:p>
            <a:r>
              <a:rPr lang="en-GB" sz="1800" dirty="0"/>
              <a:t>Comments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7160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09CC4-F695-4DE9-988E-B2F1F62B6D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AC4-0903-4E25-87B8-EBDF8465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036E-598F-4787-B613-2FB90C16BA9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73FB9B-F7C5-467C-8B71-A283E3F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12775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 –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8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0DD8-8D9F-4080-ABFC-A3CDB988327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206D5-884E-4A91-9F86-9C65514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Simulate: The Metropolis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7B03-3E5B-4D4C-A313-C7F8DF213AC4}"/>
              </a:ext>
            </a:extLst>
          </p:cNvPr>
          <p:cNvSpPr txBox="1"/>
          <p:nvPr/>
        </p:nvSpPr>
        <p:spPr>
          <a:xfrm>
            <a:off x="2396837" y="1090688"/>
            <a:ext cx="4350327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Choose random (internal) spin in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19EA-D22A-437F-95CB-55708D8386AF}"/>
              </a:ext>
            </a:extLst>
          </p:cNvPr>
          <p:cNvSpPr txBox="1"/>
          <p:nvPr/>
        </p:nvSpPr>
        <p:spPr>
          <a:xfrm>
            <a:off x="3055840" y="1795849"/>
            <a:ext cx="3032320" cy="1100495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Does flip cause </a:t>
            </a:r>
          </a:p>
          <a:p>
            <a:pPr algn="ctr"/>
            <a:r>
              <a:rPr lang="en-GB" dirty="0">
                <a:latin typeface="APL386 Unicode" panose="020B0709000202000203" pitchFamily="50" charset="0"/>
              </a:rPr>
              <a:t>∆E≤0</a:t>
            </a:r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7E46-495D-4340-AC62-56CD4B2CE0D9}"/>
              </a:ext>
            </a:extLst>
          </p:cNvPr>
          <p:cNvSpPr txBox="1"/>
          <p:nvPr/>
        </p:nvSpPr>
        <p:spPr>
          <a:xfrm>
            <a:off x="763487" y="2786875"/>
            <a:ext cx="3284695" cy="792000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(?0)&lt;*-∆</a:t>
            </a:r>
            <a:r>
              <a:rPr lang="en-GB" dirty="0" err="1">
                <a:latin typeface="APL386 Unicode" panose="020B0709000202000203" pitchFamily="50" charset="0"/>
              </a:rPr>
              <a:t>E÷kT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2F81-86C0-4164-A85A-378CB5BDB196}"/>
              </a:ext>
            </a:extLst>
          </p:cNvPr>
          <p:cNvSpPr txBox="1"/>
          <p:nvPr/>
        </p:nvSpPr>
        <p:spPr>
          <a:xfrm>
            <a:off x="5874071" y="4119499"/>
            <a:ext cx="1746186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Flip the spin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F83B-BA2A-4924-8A80-0241FF599B04}"/>
              </a:ext>
            </a:extLst>
          </p:cNvPr>
          <p:cNvSpPr txBox="1"/>
          <p:nvPr/>
        </p:nvSpPr>
        <p:spPr>
          <a:xfrm>
            <a:off x="1297215" y="4127770"/>
            <a:ext cx="2217239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not flip the spin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E827B4-8A5C-48A0-A3C4-393A0EC923F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088160" y="2346097"/>
            <a:ext cx="659004" cy="1773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132892-F12E-422E-9406-E8D90E39B62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048182" y="3182875"/>
            <a:ext cx="2698982" cy="9366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9E970-8950-4115-A590-590A43F594C1}"/>
              </a:ext>
            </a:extLst>
          </p:cNvPr>
          <p:cNvSpPr txBox="1"/>
          <p:nvPr/>
        </p:nvSpPr>
        <p:spPr>
          <a:xfrm>
            <a:off x="6451249" y="3027098"/>
            <a:ext cx="59182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YES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F4157F-3C5B-48C6-A99D-25D3FE697358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405836" y="2346097"/>
            <a:ext cx="650005" cy="4407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524AB77-5537-4DA3-A4D9-FDCA9B899D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04087" y="1627934"/>
            <a:ext cx="3358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5FE3-CCC2-4ED4-9B33-E28DD40B26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05835" y="3578875"/>
            <a:ext cx="0" cy="548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8F349FA-CB4A-435D-8256-E678E0DB5B57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1297215" y="1275354"/>
            <a:ext cx="1099622" cy="3037082"/>
          </a:xfrm>
          <a:prstGeom prst="bentConnector3">
            <a:avLst>
              <a:gd name="adj1" fmla="val -699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BA427-C648-41AD-AB86-D01D6DCE7049}"/>
              </a:ext>
            </a:extLst>
          </p:cNvPr>
          <p:cNvSpPr txBox="1"/>
          <p:nvPr/>
        </p:nvSpPr>
        <p:spPr>
          <a:xfrm>
            <a:off x="2149995" y="2190454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845FA54-03A8-4227-B56E-B8A47BF6A7A9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 flipV="1">
            <a:off x="6747164" y="1275354"/>
            <a:ext cx="873093" cy="3028811"/>
          </a:xfrm>
          <a:prstGeom prst="bentConnector3">
            <a:avLst>
              <a:gd name="adj1" fmla="val -261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CA08AF-CA3D-4584-A325-89D5AD58AFCD}"/>
              </a:ext>
            </a:extLst>
          </p:cNvPr>
          <p:cNvSpPr txBox="1"/>
          <p:nvPr/>
        </p:nvSpPr>
        <p:spPr>
          <a:xfrm>
            <a:off x="2149995" y="3645801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3E0F1-401F-40A4-A86B-5C089B7307B3}"/>
              </a:ext>
            </a:extLst>
          </p:cNvPr>
          <p:cNvSpPr txBox="1"/>
          <p:nvPr/>
        </p:nvSpPr>
        <p:spPr>
          <a:xfrm rot="16200000">
            <a:off x="-44689" y="2625116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86672-A67B-4402-AA84-7BED6DFF6302}"/>
              </a:ext>
            </a:extLst>
          </p:cNvPr>
          <p:cNvSpPr txBox="1"/>
          <p:nvPr/>
        </p:nvSpPr>
        <p:spPr>
          <a:xfrm rot="16200000">
            <a:off x="7287587" y="2625117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5894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8745" y="1264925"/>
            <a:ext cx="3303155" cy="130682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shape ← 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← ?shape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-← random=shape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+← random=1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64793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5617" y="1853743"/>
            <a:ext cx="3138055" cy="39069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random  ← 1+2?¯2+≢</a:t>
            </a:r>
            <a:r>
              <a:rPr lang="en-US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41739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2002" y="2722419"/>
            <a:ext cx="6659995" cy="138545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← {-@(1+?¯2+⍴⍵)⊢⍵}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∆E ← (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) - 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:If </a:t>
            </a:r>
            <a:r>
              <a:rPr lang="en-US" sz="1600" dirty="0" err="1">
                <a:latin typeface="APL386 Unicode" panose="020B0709000202000203" pitchFamily="50" charset="0"/>
              </a:rPr>
              <a:t>DoFlip</a:t>
            </a:r>
            <a:r>
              <a:rPr lang="en-US" sz="1600" dirty="0">
                <a:latin typeface="APL386 Unicode" panose="020B0709000202000203" pitchFamily="50" charset="0"/>
              </a:rPr>
              <a:t> ∆E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	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 ←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</a:t>
            </a:r>
            <a:r>
              <a:rPr lang="en-US" sz="1600" dirty="0" err="1">
                <a:latin typeface="APL386 Unicode" panose="020B0709000202000203" pitchFamily="50" charset="0"/>
              </a:rPr>
              <a:t>EndIf</a:t>
            </a:r>
            <a:endParaRPr lang="en-GB" sz="1600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273217" cy="1374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This code supposedly chooses a random spin to flip, then does it or not, depending on </a:t>
            </a:r>
            <a:r>
              <a:rPr lang="en-GB" dirty="0" err="1">
                <a:latin typeface="APL333" panose="020B0700000202000203" pitchFamily="34" charset="0"/>
              </a:rPr>
              <a:t>DoFlip</a:t>
            </a:r>
            <a:r>
              <a:rPr lang="en-GB" dirty="0">
                <a:latin typeface="APL333" panose="020B0700000202000203" pitchFamily="34" charset="0"/>
              </a:rPr>
              <a:t> ∆E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8568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57400" y="3193473"/>
            <a:ext cx="5029200" cy="685102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shape</a:t>
            </a:r>
            <a:r>
              <a:rPr lang="en-GB" dirty="0">
                <a:latin typeface="APL386 Unicode" panose="020B0709000202000203" pitchFamily="50" charset="0"/>
              </a:rPr>
              <a:t>←⍴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dirty="0" err="1">
                <a:latin typeface="APL386 Unicode" panose="020B0709000202000203" pitchFamily="50" charset="0"/>
              </a:rPr>
              <a:t>all_random</a:t>
            </a:r>
            <a:r>
              <a:rPr lang="en-US" dirty="0">
                <a:latin typeface="APL386 Unicode" panose="020B0709000202000203" pitchFamily="50" charset="0"/>
              </a:rPr>
              <a:t> ← 1+shape⊥⍉?n 2⍴shape-2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6395928" cy="18731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all random spins to flip, for the entire simulation, at once.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Review: Bonus</a:t>
            </a:r>
          </a:p>
        </p:txBody>
      </p:sp>
    </p:spTree>
    <p:extLst>
      <p:ext uri="{BB962C8B-B14F-4D97-AF65-F5344CB8AC3E}">
        <p14:creationId xmlns:p14="http://schemas.microsoft.com/office/powerpoint/2010/main" val="2964726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B6868-2280-420B-AB8D-8B425BED5D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69C4-7FA1-40EF-8D40-DD51B9CB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visualisation</a:t>
            </a:r>
          </a:p>
          <a:p>
            <a:r>
              <a:rPr lang="en-GB" dirty="0"/>
              <a:t>Logging</a:t>
            </a:r>
          </a:p>
          <a:p>
            <a:r>
              <a:rPr lang="en-GB" dirty="0"/>
              <a:t>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C736-C93E-4184-B113-4AA45D5CCD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C96E3-8EB1-487C-A2AD-599B7CA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detect / prevent errors?</a:t>
            </a:r>
          </a:p>
        </p:txBody>
      </p:sp>
    </p:spTree>
    <p:extLst>
      <p:ext uri="{BB962C8B-B14F-4D97-AF65-F5344CB8AC3E}">
        <p14:creationId xmlns:p14="http://schemas.microsoft.com/office/powerpoint/2010/main" val="275870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7BE07-0CEE-43BC-8C08-C007CB82AA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C8BF-7A18-41AC-A600-272B735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705B-0064-4AA2-A729-07DAB70AC88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9C117-6B46-47DB-8FD6-8AB896D4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73903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64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49788"/>
              </p:ext>
            </p:extLst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6436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02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8D3E8-CA56-4DB6-B398-8ED66A7E65B6}"/>
              </a:ext>
            </a:extLst>
          </p:cNvPr>
          <p:cNvSpPr txBox="1"/>
          <p:nvPr/>
        </p:nvSpPr>
        <p:spPr>
          <a:xfrm>
            <a:off x="6313336" y="30342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RunTime</a:t>
            </a:r>
            <a:r>
              <a:rPr lang="en-GB" dirty="0">
                <a:latin typeface="APL386 Unicode" panose="020B0709000202000203" pitchFamily="50" charset="0"/>
              </a:rPr>
              <a:t> -c</a:t>
            </a:r>
          </a:p>
        </p:txBody>
      </p:sp>
    </p:spTree>
    <p:extLst>
      <p:ext uri="{BB962C8B-B14F-4D97-AF65-F5344CB8AC3E}">
        <p14:creationId xmlns:p14="http://schemas.microsoft.com/office/powerpoint/2010/main" val="4063073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8D3E8-CA56-4DB6-B398-8ED66A7E65B6}"/>
              </a:ext>
            </a:extLst>
          </p:cNvPr>
          <p:cNvSpPr txBox="1"/>
          <p:nvPr/>
        </p:nvSpPr>
        <p:spPr>
          <a:xfrm>
            <a:off x="6313336" y="30342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RunTime</a:t>
            </a:r>
            <a:r>
              <a:rPr lang="en-GB" dirty="0">
                <a:latin typeface="APL386 Unicode" panose="020B0709000202000203" pitchFamily="50" charset="0"/>
              </a:rPr>
              <a:t> -c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C004D-4BF9-4F5E-B954-E7C6FD0A24E2}"/>
              </a:ext>
            </a:extLst>
          </p:cNvPr>
          <p:cNvSpPr txBox="1"/>
          <p:nvPr/>
        </p:nvSpPr>
        <p:spPr>
          <a:xfrm>
            <a:off x="6313335" y="3770616"/>
            <a:ext cx="253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cmpx</a:t>
            </a:r>
            <a:r>
              <a:rPr lang="en-GB" dirty="0">
                <a:latin typeface="APL386 Unicode" panose="020B0709000202000203" pitchFamily="50" charset="0"/>
              </a:rPr>
              <a:t>'⎕</a:t>
            </a:r>
            <a:r>
              <a:rPr lang="en-GB" dirty="0" err="1">
                <a:latin typeface="APL386 Unicode" panose="020B0709000202000203" pitchFamily="50" charset="0"/>
              </a:rPr>
              <a:t>cy'dfns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 err="1">
                <a:latin typeface="APL386 Unicode" panose="020B0709000202000203" pitchFamily="50" charset="0"/>
              </a:rPr>
              <a:t>cmpx</a:t>
            </a:r>
            <a:r>
              <a:rPr lang="en-GB" dirty="0">
                <a:latin typeface="APL386 Unicode" panose="020B0709000202000203" pitchFamily="50" charset="0"/>
              </a:rPr>
              <a:t> '…' '…'</a:t>
            </a:r>
          </a:p>
        </p:txBody>
      </p:sp>
    </p:spTree>
    <p:extLst>
      <p:ext uri="{BB962C8B-B14F-4D97-AF65-F5344CB8AC3E}">
        <p14:creationId xmlns:p14="http://schemas.microsoft.com/office/powerpoint/2010/main" val="1442000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83E61-2B69-4CEF-85D4-5FB3099A96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4F3A-3C90-4BB0-873C-747E2F62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28373" cy="3242040"/>
          </a:xfrm>
        </p:spPr>
        <p:txBody>
          <a:bodyPr/>
          <a:lstStyle/>
          <a:p>
            <a:r>
              <a:rPr lang="en-GB" dirty="0"/>
              <a:t>Run-time is usually more important than memory usage</a:t>
            </a:r>
          </a:p>
          <a:p>
            <a:r>
              <a:rPr lang="en-GB" dirty="0"/>
              <a:t>Explore various algorithms</a:t>
            </a:r>
          </a:p>
          <a:p>
            <a:r>
              <a:rPr lang="en-GB" dirty="0"/>
              <a:t>Try differently scaled input sizes</a:t>
            </a:r>
          </a:p>
          <a:p>
            <a:r>
              <a:rPr lang="en-GB" dirty="0"/>
              <a:t>Compare parts of the solution to construct the best combo</a:t>
            </a:r>
            <a:br>
              <a:rPr lang="en-GB" dirty="0"/>
            </a:br>
            <a:r>
              <a:rPr lang="en-GB" dirty="0"/>
              <a:t>	example: </a:t>
            </a:r>
            <a:r>
              <a:rPr lang="en-GB" dirty="0">
                <a:hlinkClick r:id="rId2"/>
              </a:rPr>
              <a:t>youtu.be/El0_RB4TTPA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0BE18-F423-443A-9DF3-7E78D42D28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D298DB-6B67-4B4E-9433-2AF329E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3891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iterations with:</a:t>
            </a: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:While counter</a:t>
            </a: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:For ... :In ⍳</a:t>
            </a:r>
            <a:r>
              <a:rPr lang="en-GB" dirty="0" err="1">
                <a:latin typeface="APL385 Unicode" panose="020B0709000202000203" pitchFamily="49" charset="0"/>
              </a:rPr>
              <a:t>max_iter</a:t>
            </a:r>
            <a:endParaRPr lang="en-GB" dirty="0">
              <a:latin typeface="APL385 Unicode" panose="020B0709000202000203" pitchFamily="49" charset="0"/>
            </a:endParaRP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{...}⍣</a:t>
            </a:r>
            <a:r>
              <a:rPr lang="en-GB" dirty="0" err="1">
                <a:latin typeface="APL385 Unicode" panose="020B0709000202000203" pitchFamily="49" charset="0"/>
              </a:rPr>
              <a:t>max_iter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3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new spin with:</a:t>
            </a:r>
          </a:p>
          <a:p>
            <a:pPr lvl="1"/>
            <a:r>
              <a:rPr lang="en-GB" dirty="0">
                <a:latin typeface="Sarabun" panose="020B0604020202020204" charset="-34"/>
                <a:cs typeface="Sarabun" panose="020B0604020202020204" charset="-34"/>
              </a:rPr>
              <a:t>Mathematical computation</a:t>
            </a:r>
            <a:r>
              <a:rPr lang="en-GB" dirty="0">
                <a:latin typeface="APL385 Unicode" panose="020B0709000202000203" pitchFamily="49" charset="0"/>
              </a:rPr>
              <a:t> (¯1*...)</a:t>
            </a:r>
          </a:p>
          <a:p>
            <a:pPr lvl="1"/>
            <a:r>
              <a:rPr lang="en-GB" dirty="0">
                <a:latin typeface="Sarabun" panose="020B0604020202020204" charset="-34"/>
                <a:cs typeface="Sarabun" panose="020B0604020202020204" charset="-34"/>
              </a:rPr>
              <a:t>Data-driven conditional</a:t>
            </a:r>
            <a:r>
              <a:rPr lang="en-GB" dirty="0">
                <a:latin typeface="APL385 Unicode" panose="020B0709000202000203" pitchFamily="49" charset="0"/>
              </a:rPr>
              <a:t> (...⊃¯1 1)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9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 new spin with:</a:t>
            </a:r>
          </a:p>
          <a:p>
            <a:pPr lvl="1"/>
            <a:r>
              <a:rPr lang="en-GB" dirty="0" err="1">
                <a:latin typeface="APL385 Unicode" panose="020B0709000202000203" pitchFamily="49" charset="0"/>
                <a:cs typeface="Sarabun" panose="020B0604020202020204" charset="-34"/>
              </a:rPr>
              <a:t>new_spin@position</a:t>
            </a:r>
            <a:endParaRPr lang="en-GB" dirty="0">
              <a:latin typeface="APL385 Unicode" panose="020B0709000202000203" pitchFamily="49" charset="0"/>
              <a:cs typeface="Sarabun" panose="020B0604020202020204" charset="-34"/>
            </a:endParaRPr>
          </a:p>
          <a:p>
            <a:pPr lvl="1"/>
            <a:r>
              <a:rPr lang="en-GB" dirty="0">
                <a:latin typeface="APL385 Unicode" panose="020B0709000202000203" pitchFamily="49" charset="0"/>
                <a:cs typeface="Sarabun" panose="020B0604020202020204" charset="-34"/>
              </a:rPr>
              <a:t>grid[position] ← </a:t>
            </a:r>
            <a:r>
              <a:rPr lang="en-GB" dirty="0" err="1">
                <a:latin typeface="APL385 Unicode" panose="020B0709000202000203" pitchFamily="49" charset="0"/>
                <a:cs typeface="Sarabun" panose="020B0604020202020204" charset="-34"/>
              </a:rPr>
              <a:t>new_spin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2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spin contributions:</a:t>
            </a:r>
          </a:p>
          <a:p>
            <a:pPr lvl="1"/>
            <a:r>
              <a:rPr lang="en-GB" dirty="0"/>
              <a:t>NESW neighbours, then halve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4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5610F1C-7F62-454E-B415-1BDD8EA8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795089"/>
            <a:ext cx="5458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5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B683DE3C-BCC0-425A-BDE6-B078F0D6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795089"/>
            <a:ext cx="5458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8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spin contributions:</a:t>
            </a:r>
          </a:p>
          <a:p>
            <a:pPr lvl="1"/>
            <a:r>
              <a:rPr lang="en-GB" dirty="0"/>
              <a:t>NSEW neighbours, then halve</a:t>
            </a:r>
          </a:p>
          <a:p>
            <a:pPr lvl="1"/>
            <a:r>
              <a:rPr lang="en-GB" dirty="0"/>
              <a:t>2 neighbours, then tile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4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D7175BE-B921-4AEF-BF18-9DAD3597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99514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7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CA32691-FD2F-4ADA-9B81-34F5631A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99514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Cache current total energy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2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in energy:</a:t>
            </a:r>
          </a:p>
          <a:p>
            <a:pPr lvl="1"/>
            <a:r>
              <a:rPr lang="en-GB" dirty="0"/>
              <a:t>Difference in total</a:t>
            </a:r>
          </a:p>
          <a:p>
            <a:pPr lvl="1"/>
            <a:r>
              <a:rPr lang="en-GB" dirty="0"/>
              <a:t>Difference in the neighbourhood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9758616-9DAC-46C9-980A-3D5DFF09B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90" y="2571750"/>
            <a:ext cx="2226020" cy="14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We're here for you!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060" y="3741620"/>
            <a:ext cx="6695210" cy="1024109"/>
          </a:xfrm>
        </p:spPr>
        <p:txBody>
          <a:bodyPr anchor="b" anchorCtr="0"/>
          <a:lstStyle/>
          <a:p>
            <a:pPr>
              <a:tabLst>
                <a:tab pos="2957513" algn="l"/>
              </a:tabLst>
            </a:pPr>
            <a:r>
              <a:rPr lang="en-GB" dirty="0"/>
              <a:t>General support	</a:t>
            </a:r>
            <a:r>
              <a:rPr lang="en-GB" i="0" dirty="0"/>
              <a:t>support@dyalog.com</a:t>
            </a:r>
            <a:br>
              <a:rPr lang="en-GB" i="0" dirty="0"/>
            </a:br>
            <a:r>
              <a:rPr lang="en-GB" dirty="0"/>
              <a:t>Forums</a:t>
            </a:r>
            <a:r>
              <a:rPr lang="en-GB" i="0" dirty="0"/>
              <a:t>	forums.dyalog.com</a:t>
            </a:r>
            <a:br>
              <a:rPr lang="en-GB" i="0" dirty="0"/>
            </a:br>
            <a:r>
              <a:rPr lang="en-GB" dirty="0"/>
              <a:t>Chat room</a:t>
            </a:r>
            <a:r>
              <a:rPr lang="en-GB" i="0" dirty="0"/>
              <a:t>	</a:t>
            </a:r>
            <a:r>
              <a:rPr lang="en-GB" i="0" dirty="0" err="1"/>
              <a:t>apl.chat</a:t>
            </a:r>
            <a:br>
              <a:rPr lang="en-GB" i="0" dirty="0"/>
            </a:br>
            <a:r>
              <a:rPr lang="en-GB" dirty="0"/>
              <a:t>Adám Brudzewsky	</a:t>
            </a:r>
            <a:r>
              <a:rPr lang="en-GB" i="0" dirty="0"/>
              <a:t>adam@dyalog.com</a:t>
            </a:r>
            <a:br>
              <a:rPr lang="en-GB" dirty="0"/>
            </a:br>
            <a:r>
              <a:rPr lang="en-GB" dirty="0"/>
              <a:t>Richard Park	</a:t>
            </a:r>
            <a:r>
              <a:rPr lang="en-GB" i="0" dirty="0"/>
              <a:t>rpark@dyalog.com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r>
              <a:rPr lang="en-GB" dirty="0"/>
              <a:t>	</a:t>
            </a:r>
            <a:r>
              <a:rPr lang="en-GB" i="0" dirty="0"/>
              <a:t>rodrigo@dyalog.com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6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19629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88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968</Words>
  <Application>Microsoft Office PowerPoint</Application>
  <PresentationFormat>On-screen Show (16:9)</PresentationFormat>
  <Paragraphs>236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APL333</vt:lpstr>
      <vt:lpstr>APL386 Unicode</vt:lpstr>
      <vt:lpstr>Wingdings</vt:lpstr>
      <vt:lpstr>Arial</vt:lpstr>
      <vt:lpstr>Cambria Math</vt:lpstr>
      <vt:lpstr>Courier New</vt:lpstr>
      <vt:lpstr>Atkinson Hyperlegible</vt:lpstr>
      <vt:lpstr>Calibri</vt:lpstr>
      <vt:lpstr>Sarabun</vt:lpstr>
      <vt:lpstr>APL385 Unicode</vt:lpstr>
      <vt:lpstr>Wingdings 2</vt:lpstr>
      <vt:lpstr>Office Theme</vt:lpstr>
      <vt:lpstr>Workshop: Magnets Problem – day 1</vt:lpstr>
      <vt:lpstr>Workshop Overview</vt:lpstr>
      <vt:lpstr>TotalEnergy</vt:lpstr>
      <vt:lpstr>TotalEnergy using Stencil</vt:lpstr>
      <vt:lpstr>TotalEnergy using Stencil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Break</vt:lpstr>
      <vt:lpstr>Maintainability</vt:lpstr>
      <vt:lpstr>Changing the Rules</vt:lpstr>
      <vt:lpstr>Changing the Rules</vt:lpstr>
      <vt:lpstr>Changing the Rules</vt:lpstr>
      <vt:lpstr>Interaction Constant</vt:lpstr>
      <vt:lpstr>External Field</vt:lpstr>
      <vt:lpstr>Change contribution from neighbours</vt:lpstr>
      <vt:lpstr>Change contribution from neighbours</vt:lpstr>
      <vt:lpstr>Change contribution from neighbours</vt:lpstr>
      <vt:lpstr>Change the World Shape</vt:lpstr>
      <vt:lpstr>Exercise</vt:lpstr>
      <vt:lpstr>Exercise: Neighbourhood</vt:lpstr>
      <vt:lpstr>See you next week!</vt:lpstr>
      <vt:lpstr>Workshop: Magnets Problem – day 2</vt:lpstr>
      <vt:lpstr>Simulate: The Metropolis Algorithm</vt:lpstr>
      <vt:lpstr>Code Review</vt:lpstr>
      <vt:lpstr>Code Review</vt:lpstr>
      <vt:lpstr>Code Review</vt:lpstr>
      <vt:lpstr>Code Review: Bonus</vt:lpstr>
      <vt:lpstr>How to detect / prevent errors?</vt:lpstr>
      <vt:lpstr>Break</vt:lpstr>
      <vt:lpstr>Performance</vt:lpstr>
      <vt:lpstr>Performance</vt:lpstr>
      <vt:lpstr>Performance</vt:lpstr>
      <vt:lpstr>Performance</vt:lpstr>
      <vt:lpstr>Performance</vt:lpstr>
      <vt:lpstr>Performant Simulate</vt:lpstr>
      <vt:lpstr>Performant Simulate</vt:lpstr>
      <vt:lpstr>Performant Simulate</vt:lpstr>
      <vt:lpstr>Performant Simulate</vt:lpstr>
      <vt:lpstr>PowerPoint Presentation</vt:lpstr>
      <vt:lpstr>PowerPoint Presentation</vt:lpstr>
      <vt:lpstr>Performant Simulate</vt:lpstr>
      <vt:lpstr>PowerPoint Presentation</vt:lpstr>
      <vt:lpstr>PowerPoint Presentation</vt:lpstr>
      <vt:lpstr>Performant Simulate</vt:lpstr>
      <vt:lpstr>Performant Simulate</vt:lpstr>
      <vt:lpstr>We're here for you!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Adam Brudzewsky</cp:lastModifiedBy>
  <cp:revision>224</cp:revision>
  <dcterms:created xsi:type="dcterms:W3CDTF">2019-07-25T11:46:05Z</dcterms:created>
  <dcterms:modified xsi:type="dcterms:W3CDTF">2022-03-07T14:36:46Z</dcterms:modified>
</cp:coreProperties>
</file>