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61" r:id="rId2"/>
    <p:sldId id="419" r:id="rId3"/>
    <p:sldId id="426" r:id="rId4"/>
    <p:sldId id="325" r:id="rId5"/>
    <p:sldId id="361" r:id="rId6"/>
    <p:sldId id="398" r:id="rId7"/>
    <p:sldId id="364" r:id="rId8"/>
    <p:sldId id="381" r:id="rId9"/>
    <p:sldId id="373" r:id="rId10"/>
    <p:sldId id="375" r:id="rId11"/>
    <p:sldId id="362" r:id="rId12"/>
    <p:sldId id="366" r:id="rId13"/>
    <p:sldId id="420" r:id="rId14"/>
    <p:sldId id="421" r:id="rId15"/>
    <p:sldId id="328" r:id="rId16"/>
    <p:sldId id="329" r:id="rId17"/>
    <p:sldId id="332" r:id="rId18"/>
    <p:sldId id="333" r:id="rId19"/>
    <p:sldId id="427" r:id="rId20"/>
    <p:sldId id="337" r:id="rId21"/>
    <p:sldId id="338" r:id="rId22"/>
    <p:sldId id="351" r:id="rId23"/>
    <p:sldId id="383" r:id="rId24"/>
    <p:sldId id="404" r:id="rId25"/>
    <p:sldId id="330" r:id="rId26"/>
    <p:sldId id="336" r:id="rId27"/>
    <p:sldId id="340" r:id="rId28"/>
    <p:sldId id="405" r:id="rId29"/>
    <p:sldId id="341" r:id="rId30"/>
    <p:sldId id="416" r:id="rId31"/>
    <p:sldId id="344" r:id="rId32"/>
    <p:sldId id="345" r:id="rId33"/>
    <p:sldId id="346" r:id="rId34"/>
    <p:sldId id="339" r:id="rId35"/>
    <p:sldId id="342" r:id="rId36"/>
    <p:sldId id="385" r:id="rId37"/>
    <p:sldId id="418" r:id="rId38"/>
    <p:sldId id="390" r:id="rId39"/>
    <p:sldId id="391" r:id="rId40"/>
    <p:sldId id="392" r:id="rId41"/>
    <p:sldId id="393" r:id="rId42"/>
    <p:sldId id="429" r:id="rId43"/>
    <p:sldId id="384" r:id="rId44"/>
    <p:sldId id="335" r:id="rId45"/>
  </p:sldIdLst>
  <p:sldSz cx="9144000" cy="5143500" type="screen16x9"/>
  <p:notesSz cx="6858000" cy="9144000"/>
  <p:embeddedFontLst>
    <p:embeddedFont>
      <p:font typeface="APL385 Unicode" panose="020B0709000202000203" pitchFamily="49" charset="0"/>
      <p:regular r:id="rId48"/>
    </p:embeddedFont>
    <p:embeddedFont>
      <p:font typeface="APL386 Unicode" panose="020B0709000202000203" pitchFamily="50" charset="0"/>
      <p:regular r:id="rId49"/>
    </p:embeddedFont>
    <p:embeddedFont>
      <p:font typeface="Atkinson Hyperlegible" pitchFamily="2" charset="0"/>
      <p:regular r:id="rId50"/>
      <p:bold r:id="rId51"/>
      <p:italic r:id="rId52"/>
      <p:boldItalic r:id="rId53"/>
    </p:embeddedFont>
    <p:embeddedFont>
      <p:font typeface="Calibri" panose="020F0502020204030204" pitchFamily="34" charset="0"/>
      <p:regular r:id="rId48"/>
      <p:bold r:id="rId48"/>
      <p:italic r:id="rId48"/>
      <p:boldItalic r:id="rId48"/>
    </p:embeddedFont>
    <p:embeddedFont>
      <p:font typeface="Sarabun" panose="00000500000000000000" pitchFamily="2" charset="-34"/>
      <p:regular r:id="rId54"/>
      <p:bold r:id="rId55"/>
      <p:italic r:id="rId56"/>
      <p:boldItalic r:id="rId57"/>
    </p:embeddedFont>
    <p:embeddedFont>
      <p:font typeface="Wingdings 2" panose="05020102010507070707" pitchFamily="18" charset="2"/>
      <p:regular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7F00"/>
    <a:srgbClr val="BBB5D6"/>
    <a:srgbClr val="3B475E"/>
    <a:srgbClr val="5A6D8F"/>
    <a:srgbClr val="FDFDF5"/>
    <a:srgbClr val="F6F6D9"/>
    <a:srgbClr val="928ABD"/>
    <a:srgbClr val="373535"/>
    <a:srgbClr val="EC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95508" autoAdjust="0"/>
  </p:normalViewPr>
  <p:slideViewPr>
    <p:cSldViewPr snapToGrid="0">
      <p:cViewPr varScale="1">
        <p:scale>
          <a:sx n="138" d="100"/>
          <a:sy n="138" d="100"/>
        </p:scale>
        <p:origin x="252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693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NUL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6A3BD-28BD-4949-B52F-24E999822598}" type="datetimeFigureOut">
              <a:rPr lang="en-GB" smtClean="0">
                <a:latin typeface="Sarabun" panose="00000500000000000000" pitchFamily="2" charset="-34"/>
              </a:rPr>
              <a:t>26/04/2022</a:t>
            </a:fld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70AB-76A5-41F1-9753-9FE7E667F0C0}" type="slidenum">
              <a:rPr lang="en-GB" smtClean="0">
                <a:latin typeface="Sarabun" panose="00000500000000000000" pitchFamily="2" charset="-34"/>
              </a:rPr>
              <a:t>‹#›</a:t>
            </a:fld>
            <a:endParaRPr lang="en-GB" dirty="0">
              <a:latin typeface="Sarabun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6471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arabun" panose="00000500000000000000" pitchFamily="2" charset="-34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arabun" panose="00000500000000000000" pitchFamily="2" charset="-34"/>
              </a:defRPr>
            </a:lvl1pPr>
          </a:lstStyle>
          <a:p>
            <a:fld id="{CDEAEF8A-5BB8-41C8-B8C2-160617C17EF4}" type="datetimeFigureOut">
              <a:rPr lang="en-GB" smtClean="0"/>
              <a:pPr/>
              <a:t>26/04/2022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arabun" panose="00000500000000000000" pitchFamily="2" charset="-34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arabun" panose="00000500000000000000" pitchFamily="2" charset="-34"/>
              </a:defRPr>
            </a:lvl1pPr>
          </a:lstStyle>
          <a:p>
            <a:fld id="{4320660A-27FD-4528-AE7F-EC6080404EE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13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5060" y="1688053"/>
            <a:ext cx="5073517" cy="17673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b="0">
                <a:solidFill>
                  <a:srgbClr val="3B475E"/>
                </a:solidFill>
                <a:latin typeface="Sarabun" panose="00000500000000000000" pitchFamily="2" charset="-34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45061" y="3741620"/>
            <a:ext cx="5073516" cy="1024109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 i="1" baseline="0">
                <a:solidFill>
                  <a:srgbClr val="3B475E"/>
                </a:solidFill>
                <a:latin typeface="Sarabun" panose="00000500000000000000" pitchFamily="2" charset="-34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 useBgFill="1">
        <p:nvSpPr>
          <p:cNvPr id="3" name="Rounded Rectangle 2"/>
          <p:cNvSpPr/>
          <p:nvPr userDrawn="1"/>
        </p:nvSpPr>
        <p:spPr>
          <a:xfrm>
            <a:off x="8616917" y="51470"/>
            <a:ext cx="405045" cy="2700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arabun" panose="00000500000000000000" pitchFamily="2" charset="-34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A1FD6475-DAC6-4418-8860-2980690695F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3" t="-548" r="223" b="35658"/>
          <a:stretch/>
        </p:blipFill>
        <p:spPr bwMode="auto">
          <a:xfrm>
            <a:off x="528187" y="443885"/>
            <a:ext cx="3024002" cy="65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C13720CA-FE42-49DE-A1AF-5214A01E7778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29BABB-3F86-425A-856D-1F4D6DBF8D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00231" y="1222396"/>
            <a:ext cx="2698708" cy="269870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CA9F565-62C2-48F5-8FA2-E6A98FA4B3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2482" y="1181397"/>
            <a:ext cx="1260000" cy="2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7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723925" y="1264925"/>
            <a:ext cx="2127975" cy="32420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/>
            </a:lvl1pPr>
            <a:lvl2pPr marL="717550" indent="-355600">
              <a:buSzPct val="60000"/>
              <a:buFont typeface="Courier New" panose="02070309020205020404" pitchFamily="49" charset="0"/>
              <a:buChar char="o"/>
              <a:defRPr/>
            </a:lvl2pPr>
            <a:lvl3pPr marL="1079500" indent="-361950">
              <a:buFont typeface="Wingdings" panose="05000000000000000000" pitchFamily="2" charset="2"/>
              <a:buChar char="§"/>
              <a:defRPr/>
            </a:lvl3pPr>
            <a:lvl4pPr marL="1433513" indent="-354013">
              <a:buFont typeface="Calibri" panose="020F0502020204030204" pitchFamily="34" charset="0"/>
              <a:buChar char="–"/>
              <a:defRPr/>
            </a:lvl4pPr>
          </a:lstStyle>
          <a:p>
            <a:r>
              <a:rPr lang="da-DK" dirty="0"/>
              <a:t>Space here </a:t>
            </a:r>
            <a:br>
              <a:rPr lang="da-DK" dirty="0"/>
            </a:br>
            <a:r>
              <a:rPr lang="da-DK" dirty="0"/>
              <a:t>for code </a:t>
            </a:r>
            <a:r>
              <a:rPr lang="da-DK" dirty="0">
                <a:latin typeface="APL385 Unicode" panose="020B0709000202000203" pitchFamily="49" charset="0"/>
              </a:rPr>
              <a:t>{⍺×⍵}</a:t>
            </a:r>
            <a:br>
              <a:rPr lang="da-DK" dirty="0"/>
            </a:br>
            <a:r>
              <a:rPr lang="da-DK" dirty="0"/>
              <a:t>pictures</a:t>
            </a:r>
            <a:br>
              <a:rPr lang="da-DK" dirty="0"/>
            </a:br>
            <a:r>
              <a:rPr lang="da-DK" dirty="0"/>
              <a:t>etc.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6DBA27B-8304-4CFA-81F2-07D6954C9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6092513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/>
            </a:lvl1pPr>
            <a:lvl2pPr>
              <a:spcBef>
                <a:spcPts val="0"/>
              </a:spcBef>
              <a:buClr>
                <a:srgbClr val="FFA336"/>
              </a:buClr>
              <a:defRPr/>
            </a:lvl2pPr>
            <a:lvl3pPr>
              <a:spcBef>
                <a:spcPts val="0"/>
              </a:spcBef>
              <a:buClr>
                <a:srgbClr val="FFA336"/>
              </a:buClr>
              <a:defRPr/>
            </a:lvl3pPr>
            <a:lvl4pPr>
              <a:spcBef>
                <a:spcPts val="0"/>
              </a:spcBef>
              <a:buClr>
                <a:srgbClr val="FFA336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3CC7BCE-4ADF-4981-A51C-337EB4EACDFD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28F4D49-482B-40A2-86AF-43C7452A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E1C07FA-679D-46C0-86F7-8D17779A0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4104000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1pPr>
            <a:lvl2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2pPr>
            <a:lvl3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3pPr>
            <a:lvl4pPr>
              <a:spcBef>
                <a:spcPts val="0"/>
              </a:spcBef>
              <a:defRPr>
                <a:latin typeface="Sarabun" panose="00000500000000000000" pitchFamily="2" charset="-34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4BF5B9E-EBC4-409F-984B-6D47D81EDF4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47260" y="1264925"/>
            <a:ext cx="4104641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1pPr>
            <a:lvl2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2pPr>
            <a:lvl3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3pPr>
            <a:lvl4pPr>
              <a:spcBef>
                <a:spcPts val="0"/>
              </a:spcBef>
              <a:defRPr>
                <a:latin typeface="Sarabun" panose="00000500000000000000" pitchFamily="2" charset="-34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7F951AB8-DA79-4083-BFE2-5D3BD28F0EF3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378A4D6-E4A6-4021-9A3E-CD1962CF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32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50CC00C7-834C-4ECD-A8A3-E409D29ECB59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C4900D4-E042-4F52-A837-0B504DD6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4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9B8FD49-8E58-4EE8-BE57-8B874BC46CAD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</p:spTree>
    <p:extLst>
      <p:ext uri="{BB962C8B-B14F-4D97-AF65-F5344CB8AC3E}">
        <p14:creationId xmlns:p14="http://schemas.microsoft.com/office/powerpoint/2010/main" val="144769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7" y="1264925"/>
            <a:ext cx="8528373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B4391E-A2CA-4E7C-B5A9-A31CF000D3E5}"/>
              </a:ext>
            </a:extLst>
          </p:cNvPr>
          <p:cNvSpPr txBox="1">
            <a:spLocks/>
          </p:cNvSpPr>
          <p:nvPr userDrawn="1"/>
        </p:nvSpPr>
        <p:spPr>
          <a:xfrm>
            <a:off x="710852" y="4745354"/>
            <a:ext cx="7066640" cy="39814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7550" indent="-35560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SzPct val="60000"/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79500" indent="-36195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33513" indent="-354013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Font typeface="Calibri" panose="020F0502020204030204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spcBef>
                <a:spcPts val="0"/>
              </a:spcBef>
            </a:pPr>
            <a:r>
              <a:rPr lang="en-US" sz="1600" dirty="0">
                <a:solidFill>
                  <a:srgbClr val="928ABD"/>
                </a:solidFill>
                <a:latin typeface="Sarabun" panose="00000500000000000000" pitchFamily="2" charset="-34"/>
              </a:rPr>
              <a:t>Workshop: Advent of Code</a:t>
            </a:r>
          </a:p>
        </p:txBody>
      </p:sp>
      <p:sp>
        <p:nvSpPr>
          <p:cNvPr id="49" name="Date Placeholder 3"/>
          <p:cNvSpPr txBox="1">
            <a:spLocks/>
          </p:cNvSpPr>
          <p:nvPr userDrawn="1"/>
        </p:nvSpPr>
        <p:spPr>
          <a:xfrm>
            <a:off x="45720" y="4743900"/>
            <a:ext cx="665132" cy="39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0" kern="1200">
                <a:solidFill>
                  <a:schemeClr val="bg1"/>
                </a:solidFill>
                <a:latin typeface="Klavika Medium" panose="02000603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2EDF88B-1B61-4481-9BD6-D2E23BF0DCD8}" type="slidenum">
              <a:rPr lang="en-GB" sz="1600" smtClean="0">
                <a:solidFill>
                  <a:srgbClr val="ED7F00"/>
                </a:solidFill>
                <a:latin typeface="Sarabun" panose="00000500000000000000" pitchFamily="2" charset="-34"/>
              </a:rPr>
              <a:pPr algn="l"/>
              <a:t>‹#›</a:t>
            </a:fld>
            <a:endParaRPr lang="en-GB" sz="1600" dirty="0">
              <a:solidFill>
                <a:srgbClr val="ED7F00"/>
              </a:solidFill>
              <a:latin typeface="Sarabun" panose="00000500000000000000" pitchFamily="2" charset="-34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AF4994-CBFA-4D1E-BE14-CDBB17E938EB}"/>
              </a:ext>
            </a:extLst>
          </p:cNvPr>
          <p:cNvCxnSpPr>
            <a:cxnSpLocks/>
          </p:cNvCxnSpPr>
          <p:nvPr userDrawn="1"/>
        </p:nvCxnSpPr>
        <p:spPr>
          <a:xfrm>
            <a:off x="0" y="4700093"/>
            <a:ext cx="9144000" cy="0"/>
          </a:xfrm>
          <a:prstGeom prst="line">
            <a:avLst/>
          </a:prstGeom>
          <a:ln w="28575">
            <a:solidFill>
              <a:srgbClr val="928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8C48C10-27D9-4472-8B32-5A9D707CF941}"/>
              </a:ext>
            </a:extLst>
          </p:cNvPr>
          <p:cNvSpPr/>
          <p:nvPr userDrawn="1"/>
        </p:nvSpPr>
        <p:spPr>
          <a:xfrm>
            <a:off x="8186768" y="4406487"/>
            <a:ext cx="665132" cy="665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537ED07B-2A6B-4263-B171-4C494D78094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6768" y="4411334"/>
            <a:ext cx="665132" cy="66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4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2" r:id="rId3"/>
    <p:sldLayoutId id="2147483654" r:id="rId4"/>
    <p:sldLayoutId id="2147483655" r:id="rId5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rgbClr val="3B475E"/>
          </a:solidFill>
          <a:latin typeface="Sarabun" panose="00000500000000000000" pitchFamily="2" charset="-34"/>
          <a:ea typeface="+mj-ea"/>
          <a:cs typeface="Calibri" panose="020F0502020204030204" pitchFamily="34" charset="0"/>
        </a:defRPr>
      </a:lvl1pPr>
    </p:titleStyle>
    <p:bodyStyle>
      <a:lvl1pPr marL="458788" indent="-45878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24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1pPr>
      <a:lvl2pPr marL="858838" indent="-40163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lang="en-US" sz="2000" kern="1200" dirty="0" smtClean="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18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3pPr>
      <a:lvl4pPr marL="1655763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14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Clr>
          <a:srgbClr val="FF9421"/>
        </a:buClr>
        <a:buFont typeface="Calibri" panose="020F050202020403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ABD4-C518-4141-BEFE-F3FDCBE1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60" y="1688053"/>
            <a:ext cx="5298515" cy="1767394"/>
          </a:xfrm>
        </p:spPr>
        <p:txBody>
          <a:bodyPr/>
          <a:lstStyle/>
          <a:p>
            <a:r>
              <a:rPr lang="en-GB" dirty="0"/>
              <a:t>Workshop:</a:t>
            </a:r>
            <a:br>
              <a:rPr lang="en-GB" dirty="0"/>
            </a:br>
            <a:r>
              <a:rPr lang="en-GB" dirty="0"/>
              <a:t>Advent of Code – day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D985C-C2CE-4956-A0F3-397B5A0D2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b" anchorCtr="0"/>
          <a:lstStyle/>
          <a:p>
            <a:r>
              <a:rPr lang="en-GB" dirty="0"/>
              <a:t>Adám Brudzewsky</a:t>
            </a:r>
            <a:br>
              <a:rPr lang="en-GB" dirty="0"/>
            </a:br>
            <a:r>
              <a:rPr lang="en-GB" dirty="0"/>
              <a:t>Richard Park</a:t>
            </a:r>
            <a:br>
              <a:rPr lang="en-GB" dirty="0"/>
            </a:br>
            <a:r>
              <a:rPr lang="en-GB" dirty="0"/>
              <a:t>Rodrigo </a:t>
            </a:r>
            <a:r>
              <a:rPr lang="en-GB" dirty="0" err="1"/>
              <a:t>Girão</a:t>
            </a:r>
            <a:r>
              <a:rPr lang="en-GB" dirty="0"/>
              <a:t> </a:t>
            </a:r>
            <a:r>
              <a:rPr lang="en-GB" dirty="0" err="1"/>
              <a:t>Serrão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740D1-6116-46CC-8E22-DF7E1B66A40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287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DEEC0-49A2-4E2F-8983-EADAE8E1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46944"/>
            <a:ext cx="8460709" cy="366002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Checking winners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Exercise: Write the function </a:t>
            </a:r>
            <a:r>
              <a:rPr lang="en-GB" dirty="0">
                <a:latin typeface="APL386 Unicode" panose="020B0709000202000203" pitchFamily="50" charset="0"/>
              </a:rPr>
              <a:t>Winners</a:t>
            </a:r>
            <a:r>
              <a:rPr lang="en-GB" dirty="0"/>
              <a:t> to return a Boolean vector of winners without 	looping over each board as before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	⍵: </a:t>
            </a:r>
            <a:r>
              <a:rPr lang="en-GB" dirty="0"/>
              <a:t>Boolean 3D array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latin typeface="APL386 Unicode" panose="020B0709000202000203" pitchFamily="50" charset="0"/>
              </a:rPr>
              <a:t>←: </a:t>
            </a:r>
            <a:r>
              <a:rPr lang="en-GB" dirty="0"/>
              <a:t>Boolean vector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Hint: NOT 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Winners ← Win⍤2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Winners ← Win¨⊂[2 3]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cs typeface="Sarabun" panose="00000500000000000000" pitchFamily="2" charset="-34"/>
              </a:rPr>
              <a:t>Try r</a:t>
            </a:r>
            <a:r>
              <a:rPr lang="en-GB" dirty="0"/>
              <a:t>educe with Axis	</a:t>
            </a:r>
            <a:r>
              <a:rPr lang="en-GB" dirty="0">
                <a:latin typeface="APL386 Unicode" panose="020B0709000202000203" pitchFamily="50" charset="0"/>
              </a:rPr>
              <a:t>F/[a]</a:t>
            </a:r>
          </a:p>
          <a:p>
            <a:pPr marL="0" indent="0">
              <a:buNone/>
            </a:pPr>
            <a:r>
              <a:rPr lang="en-GB" dirty="0">
                <a:cs typeface="Sarabun" panose="00000500000000000000" pitchFamily="2" charset="-34"/>
              </a:rPr>
              <a:t>Try Reduce </a:t>
            </a:r>
            <a:r>
              <a:rPr lang="en-GB" dirty="0"/>
              <a:t>with Rank	</a:t>
            </a:r>
            <a:r>
              <a:rPr lang="en-GB" dirty="0">
                <a:latin typeface="APL386 Unicode" panose="020B0709000202000203" pitchFamily="50" charset="0"/>
              </a:rPr>
              <a:t>F⌿⍤k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61D1F-A978-45EB-AE97-3B6EDCF1D15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AE6D5C-EC96-4FCD-A388-AB12FC1F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Bingo</a:t>
            </a:r>
          </a:p>
        </p:txBody>
      </p:sp>
    </p:spTree>
    <p:extLst>
      <p:ext uri="{BB962C8B-B14F-4D97-AF65-F5344CB8AC3E}">
        <p14:creationId xmlns:p14="http://schemas.microsoft.com/office/powerpoint/2010/main" val="83119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DEEC0-49A2-4E2F-8983-EADAE8E1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46944"/>
            <a:ext cx="8460709" cy="3660021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Approaches to iteration</a:t>
            </a:r>
          </a:p>
          <a:p>
            <a:r>
              <a:rPr lang="en-GB" dirty="0"/>
              <a:t>Loop over each number</a:t>
            </a:r>
          </a:p>
          <a:p>
            <a:r>
              <a:rPr lang="en-GB" dirty="0"/>
              <a:t>Loop over each board</a:t>
            </a:r>
          </a:p>
          <a:p>
            <a:r>
              <a:rPr lang="en-GB" dirty="0"/>
              <a:t>Write a "Wins" function or expression which applies to a matrix; loop over each board</a:t>
            </a:r>
          </a:p>
          <a:p>
            <a:r>
              <a:rPr lang="en-GB" dirty="0"/>
              <a:t>Write a "Wins" function or expression which applies to the whole board; find the index of the winning board(s)</a:t>
            </a:r>
          </a:p>
          <a:p>
            <a:r>
              <a:rPr lang="en-GB" dirty="0"/>
              <a:t>Check all numbers, find progressive wins with scan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61D1F-A978-45EB-AE97-3B6EDCF1D15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AE6D5C-EC96-4FCD-A388-AB12FC1F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Bingo</a:t>
            </a:r>
          </a:p>
        </p:txBody>
      </p:sp>
    </p:spTree>
    <p:extLst>
      <p:ext uri="{BB962C8B-B14F-4D97-AF65-F5344CB8AC3E}">
        <p14:creationId xmlns:p14="http://schemas.microsoft.com/office/powerpoint/2010/main" val="3126897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256188-52B3-4FDA-B1FE-3EE32AFD2F6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1227527"/>
            <a:ext cx="4279901" cy="304073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PL386 Unicode" panose="020B0709000202000203" pitchFamily="50" charset="0"/>
              </a:rPr>
              <a:t> </a:t>
            </a:r>
            <a:r>
              <a:rPr lang="en-US" dirty="0" err="1">
                <a:latin typeface="APL386 Unicode" panose="020B0709000202000203" pitchFamily="50" charset="0"/>
              </a:rPr>
              <a:t>winner←nums</a:t>
            </a:r>
            <a:r>
              <a:rPr lang="en-US" dirty="0">
                <a:latin typeface="APL386 Unicode" panose="020B0709000202000203" pitchFamily="50" charset="0"/>
              </a:rPr>
              <a:t> B1 </a:t>
            </a:r>
            <a:r>
              <a:rPr lang="en-US" dirty="0" err="1">
                <a:latin typeface="APL386 Unicode" panose="020B0709000202000203" pitchFamily="50" charset="0"/>
              </a:rPr>
              <a:t>boards;i;j;called;win</a:t>
            </a:r>
            <a:endParaRPr lang="en-US" dirty="0">
              <a:latin typeface="APL386 Unicode" panose="020B0709000202000203" pitchFamily="50" charset="0"/>
            </a:endParaRPr>
          </a:p>
          <a:p>
            <a:r>
              <a:rPr lang="en-US" dirty="0">
                <a:latin typeface="APL386 Unicode" panose="020B0709000202000203" pitchFamily="50" charset="0"/>
              </a:rPr>
              <a:t> boards←⊂⍤2⊢boards</a:t>
            </a:r>
          </a:p>
          <a:p>
            <a:r>
              <a:rPr lang="en-US" dirty="0">
                <a:latin typeface="APL386 Unicode" panose="020B0709000202000203" pitchFamily="50" charset="0"/>
              </a:rPr>
              <a:t> :For </a:t>
            </a:r>
            <a:r>
              <a:rPr lang="en-US" dirty="0" err="1">
                <a:latin typeface="APL386 Unicode" panose="020B0709000202000203" pitchFamily="50" charset="0"/>
              </a:rPr>
              <a:t>i</a:t>
            </a:r>
            <a:r>
              <a:rPr lang="en-US" dirty="0">
                <a:latin typeface="APL386 Unicode" panose="020B0709000202000203" pitchFamily="50" charset="0"/>
              </a:rPr>
              <a:t> :In ⍳≢</a:t>
            </a:r>
            <a:r>
              <a:rPr lang="en-US" dirty="0" err="1">
                <a:latin typeface="APL386 Unicode" panose="020B0709000202000203" pitchFamily="50" charset="0"/>
              </a:rPr>
              <a:t>nums</a:t>
            </a:r>
            <a:endParaRPr lang="en-US" dirty="0">
              <a:latin typeface="APL386 Unicode" panose="020B0709000202000203" pitchFamily="50" charset="0"/>
            </a:endParaRPr>
          </a:p>
          <a:p>
            <a:r>
              <a:rPr lang="en-US" dirty="0">
                <a:latin typeface="APL386 Unicode" panose="020B0709000202000203" pitchFamily="50" charset="0"/>
              </a:rPr>
              <a:t>     :For j :In ⍳≢boards</a:t>
            </a:r>
          </a:p>
          <a:p>
            <a:r>
              <a:rPr lang="en-US" dirty="0">
                <a:latin typeface="APL386 Unicode" panose="020B0709000202000203" pitchFamily="50" charset="0"/>
              </a:rPr>
              <a:t>       called←(⊃boards[j])∊</a:t>
            </a:r>
            <a:r>
              <a:rPr lang="en-US" dirty="0" err="1">
                <a:latin typeface="APL386 Unicode" panose="020B0709000202000203" pitchFamily="50" charset="0"/>
              </a:rPr>
              <a:t>i↑nums</a:t>
            </a:r>
            <a:endParaRPr lang="en-US" dirty="0">
              <a:latin typeface="APL386 Unicode" panose="020B0709000202000203" pitchFamily="50" charset="0"/>
            </a:endParaRPr>
          </a:p>
          <a:p>
            <a:r>
              <a:rPr lang="en-US" dirty="0">
                <a:latin typeface="APL386 Unicode" panose="020B0709000202000203" pitchFamily="50" charset="0"/>
              </a:rPr>
              <a:t>       win←∨/(∧/[1]called),∧/[2]called</a:t>
            </a:r>
          </a:p>
          <a:p>
            <a:r>
              <a:rPr lang="en-US" dirty="0">
                <a:latin typeface="APL386 Unicode" panose="020B0709000202000203" pitchFamily="50" charset="0"/>
              </a:rPr>
              <a:t>         :If win</a:t>
            </a:r>
          </a:p>
          <a:p>
            <a:r>
              <a:rPr lang="en-US" dirty="0">
                <a:latin typeface="APL386 Unicode" panose="020B0709000202000203" pitchFamily="50" charset="0"/>
              </a:rPr>
              <a:t>             </a:t>
            </a:r>
            <a:r>
              <a:rPr lang="en-US" dirty="0" err="1">
                <a:latin typeface="APL386 Unicode" panose="020B0709000202000203" pitchFamily="50" charset="0"/>
              </a:rPr>
              <a:t>winner←j</a:t>
            </a:r>
            <a:endParaRPr lang="en-US" dirty="0">
              <a:latin typeface="APL386 Unicode" panose="020B0709000202000203" pitchFamily="50" charset="0"/>
            </a:endParaRPr>
          </a:p>
          <a:p>
            <a:r>
              <a:rPr lang="en-US" dirty="0">
                <a:latin typeface="APL386 Unicode" panose="020B0709000202000203" pitchFamily="50" charset="0"/>
              </a:rPr>
              <a:t>             :Return</a:t>
            </a:r>
          </a:p>
          <a:p>
            <a:r>
              <a:rPr lang="en-US" dirty="0">
                <a:latin typeface="APL386 Unicode" panose="020B0709000202000203" pitchFamily="50" charset="0"/>
              </a:rPr>
              <a:t>         :</a:t>
            </a:r>
            <a:r>
              <a:rPr lang="en-US" dirty="0" err="1">
                <a:latin typeface="APL386 Unicode" panose="020B0709000202000203" pitchFamily="50" charset="0"/>
              </a:rPr>
              <a:t>EndIf</a:t>
            </a:r>
            <a:endParaRPr lang="en-US" dirty="0">
              <a:latin typeface="APL386 Unicode" panose="020B0709000202000203" pitchFamily="50" charset="0"/>
            </a:endParaRPr>
          </a:p>
          <a:p>
            <a:r>
              <a:rPr lang="en-US" dirty="0">
                <a:latin typeface="APL386 Unicode" panose="020B0709000202000203" pitchFamily="50" charset="0"/>
              </a:rPr>
              <a:t>     :</a:t>
            </a:r>
            <a:r>
              <a:rPr lang="en-US" dirty="0" err="1">
                <a:latin typeface="APL386 Unicode" panose="020B0709000202000203" pitchFamily="50" charset="0"/>
              </a:rPr>
              <a:t>EndFor</a:t>
            </a:r>
            <a:endParaRPr lang="en-US" dirty="0">
              <a:latin typeface="APL386 Unicode" panose="020B0709000202000203" pitchFamily="50" charset="0"/>
            </a:endParaRPr>
          </a:p>
          <a:p>
            <a:r>
              <a:rPr lang="en-US" dirty="0">
                <a:latin typeface="APL386 Unicode" panose="020B0709000202000203" pitchFamily="50" charset="0"/>
              </a:rPr>
              <a:t> :</a:t>
            </a:r>
            <a:r>
              <a:rPr lang="en-US" dirty="0" err="1">
                <a:latin typeface="APL386 Unicode" panose="020B0709000202000203" pitchFamily="50" charset="0"/>
              </a:rPr>
              <a:t>EndFor</a:t>
            </a:r>
            <a:endParaRPr lang="en-US" dirty="0">
              <a:latin typeface="APL386 Unicode" panose="020B0709000202000203" pitchFamily="50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55F41-37DE-4D59-A3ED-1AA6250CB9A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3C75AD-B031-4EBC-9DA9-AAB3F6F7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Refactoring a solution</a:t>
            </a:r>
            <a:endParaRPr lang="en-GB" dirty="0">
              <a:latin typeface="APL386 Unicode" panose="020B0709000202000203" pitchFamily="50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61471AE-BB07-468D-96A3-883BE74CC2CF}"/>
              </a:ext>
            </a:extLst>
          </p:cNvPr>
          <p:cNvSpPr txBox="1">
            <a:spLocks/>
          </p:cNvSpPr>
          <p:nvPr/>
        </p:nvSpPr>
        <p:spPr>
          <a:xfrm>
            <a:off x="4475019" y="1892546"/>
            <a:ext cx="4378035" cy="237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717550" indent="-355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60000"/>
              <a:buFont typeface="Courier New" panose="02070309020205020404" pitchFamily="49" charset="0"/>
              <a:buChar char="o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1079500" indent="-3619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433513" indent="-3540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buFont typeface="Calibri" panose="020F0502020204030204" pitchFamily="34" charset="0"/>
              <a:buChar char="–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PL386 Unicode" panose="020B0709000202000203" pitchFamily="50" charset="0"/>
              </a:rPr>
              <a:t> </a:t>
            </a:r>
            <a:r>
              <a:rPr lang="en-US" sz="1600" dirty="0" err="1">
                <a:latin typeface="APL386 Unicode" panose="020B0709000202000203" pitchFamily="50" charset="0"/>
              </a:rPr>
              <a:t>winner←nums</a:t>
            </a:r>
            <a:r>
              <a:rPr lang="en-US" sz="1600" dirty="0">
                <a:latin typeface="APL386 Unicode" panose="020B0709000202000203" pitchFamily="50" charset="0"/>
              </a:rPr>
              <a:t> B2 </a:t>
            </a:r>
            <a:r>
              <a:rPr lang="en-US" sz="1600" dirty="0" err="1">
                <a:latin typeface="APL386 Unicode" panose="020B0709000202000203" pitchFamily="50" charset="0"/>
              </a:rPr>
              <a:t>boards;called;n</a:t>
            </a:r>
            <a:endParaRPr lang="en-US" sz="1600" dirty="0">
              <a:latin typeface="APL386 Unicode" panose="020B0709000202000203" pitchFamily="50" charset="0"/>
            </a:endParaRPr>
          </a:p>
          <a:p>
            <a:r>
              <a:rPr lang="en-US" sz="1600" dirty="0">
                <a:latin typeface="APL386 Unicode" panose="020B0709000202000203" pitchFamily="50" charset="0"/>
              </a:rPr>
              <a:t> called←0⍨¨boards   ⍝ 0⍴⍨⍴boards</a:t>
            </a:r>
          </a:p>
          <a:p>
            <a:r>
              <a:rPr lang="en-US" sz="1600" dirty="0">
                <a:latin typeface="APL386 Unicode" panose="020B0709000202000203" pitchFamily="50" charset="0"/>
              </a:rPr>
              <a:t> :For n :In </a:t>
            </a:r>
            <a:r>
              <a:rPr lang="en-US" sz="1600" dirty="0" err="1">
                <a:latin typeface="APL386 Unicode" panose="020B0709000202000203" pitchFamily="50" charset="0"/>
              </a:rPr>
              <a:t>nums</a:t>
            </a:r>
            <a:endParaRPr lang="en-US" sz="1600" dirty="0">
              <a:latin typeface="APL386 Unicode" panose="020B0709000202000203" pitchFamily="50" charset="0"/>
            </a:endParaRPr>
          </a:p>
          <a:p>
            <a:r>
              <a:rPr lang="en-US" sz="1600" dirty="0">
                <a:latin typeface="APL386 Unicode" panose="020B0709000202000203" pitchFamily="50" charset="0"/>
              </a:rPr>
              <a:t>     called∨←boards=n</a:t>
            </a:r>
          </a:p>
          <a:p>
            <a:r>
              <a:rPr lang="en-US" sz="1600" dirty="0">
                <a:latin typeface="APL386 Unicode" panose="020B0709000202000203" pitchFamily="50" charset="0"/>
              </a:rPr>
              <a:t>     winner←⍸(∨/∧/,∧⌿⍤2) called</a:t>
            </a:r>
          </a:p>
          <a:p>
            <a:r>
              <a:rPr lang="en-US" sz="1600" dirty="0">
                <a:latin typeface="APL386 Unicode" panose="020B0709000202000203" pitchFamily="50" charset="0"/>
              </a:rPr>
              <a:t>     →0⍴⍨0&lt;≢winner</a:t>
            </a:r>
          </a:p>
          <a:p>
            <a:r>
              <a:rPr lang="en-US" sz="1600" dirty="0">
                <a:latin typeface="APL386 Unicode" panose="020B0709000202000203" pitchFamily="50" charset="0"/>
              </a:rPr>
              <a:t> :</a:t>
            </a:r>
            <a:r>
              <a:rPr lang="en-US" sz="1600" dirty="0" err="1">
                <a:latin typeface="APL386 Unicode" panose="020B0709000202000203" pitchFamily="50" charset="0"/>
              </a:rPr>
              <a:t>EndFor</a:t>
            </a:r>
            <a:endParaRPr lang="en-US" sz="1600" dirty="0">
              <a:latin typeface="APL386 Unicode" panose="020B0709000202000203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76AA0B-9DF7-4411-BB69-1FC834AC3421}"/>
              </a:ext>
            </a:extLst>
          </p:cNvPr>
          <p:cNvSpPr txBox="1"/>
          <p:nvPr/>
        </p:nvSpPr>
        <p:spPr>
          <a:xfrm>
            <a:off x="4475019" y="1156656"/>
            <a:ext cx="3926287" cy="6155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arabun" panose="00000500000000000000" pitchFamily="2" charset="-34"/>
                <a:cs typeface="Sarabun" panose="00000500000000000000" pitchFamily="2" charset="-34"/>
              </a:rPr>
              <a:t>Exercise:</a:t>
            </a:r>
          </a:p>
          <a:p>
            <a:r>
              <a:rPr lang="en-GB" sz="1600" dirty="0">
                <a:latin typeface="Sarabun" panose="00000500000000000000" pitchFamily="2" charset="-34"/>
                <a:cs typeface="Sarabun" panose="00000500000000000000" pitchFamily="2" charset="-34"/>
              </a:rPr>
              <a:t>Identify and describe the differences</a:t>
            </a:r>
            <a:endParaRPr lang="en-GB" sz="1600" dirty="0">
              <a:latin typeface="APL386 Unicode" panose="020B07090002020002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14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DEEC0-49A2-4E2F-8983-EADAE8E1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46944"/>
            <a:ext cx="8460709" cy="3660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Iterating through </a:t>
            </a:r>
            <a:r>
              <a:rPr lang="en-GB" dirty="0" err="1"/>
              <a:t>nums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      1 2⊃⍸(∨/∧/,∧⌿⍤2)∨⍀↑boards∘∊¨</a:t>
            </a:r>
            <a:r>
              <a:rPr lang="en-GB" dirty="0" err="1">
                <a:latin typeface="APL386 Unicode" panose="020B0709000202000203" pitchFamily="50" charset="0"/>
              </a:rPr>
              <a:t>nums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61D1F-A978-45EB-AE97-3B6EDCF1D15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AE6D5C-EC96-4FCD-A388-AB12FC1F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Bingo</a:t>
            </a:r>
          </a:p>
        </p:txBody>
      </p:sp>
    </p:spTree>
    <p:extLst>
      <p:ext uri="{BB962C8B-B14F-4D97-AF65-F5344CB8AC3E}">
        <p14:creationId xmlns:p14="http://schemas.microsoft.com/office/powerpoint/2010/main" val="4075342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DEEC0-49A2-4E2F-8983-EADAE8E1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46944"/>
            <a:ext cx="8460709" cy="3660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Iterating through </a:t>
            </a:r>
            <a:r>
              <a:rPr lang="en-GB" dirty="0" err="1"/>
              <a:t>nums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Exercise: </a:t>
            </a:r>
            <a:r>
              <a:rPr lang="en-US" dirty="0"/>
              <a:t>Simplify the expression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latin typeface="APL386 Unicode" panose="020B0709000202000203" pitchFamily="50" charset="0"/>
              </a:rPr>
              <a:t>↑boards∘∊¨</a:t>
            </a:r>
            <a:r>
              <a:rPr lang="en-GB" dirty="0" err="1">
                <a:latin typeface="APL386 Unicode" panose="020B0709000202000203" pitchFamily="50" charset="0"/>
              </a:rPr>
              <a:t>nums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61D1F-A978-45EB-AE97-3B6EDCF1D15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AE6D5C-EC96-4FCD-A388-AB12FC1F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Bingo</a:t>
            </a:r>
          </a:p>
        </p:txBody>
      </p:sp>
    </p:spTree>
    <p:extLst>
      <p:ext uri="{BB962C8B-B14F-4D97-AF65-F5344CB8AC3E}">
        <p14:creationId xmlns:p14="http://schemas.microsoft.com/office/powerpoint/2010/main" val="2950883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0DDA91-6AFD-462D-81D2-2E8064E8AC9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Compute the number of strings (lines) in the input which conform to some rule set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Implementing the rule set</a:t>
            </a:r>
          </a:p>
          <a:p>
            <a:r>
              <a:rPr lang="en-GB" dirty="0"/>
              <a:t>Application of the rule 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and Nicer Strings</a:t>
            </a:r>
          </a:p>
        </p:txBody>
      </p:sp>
    </p:spTree>
    <p:extLst>
      <p:ext uri="{BB962C8B-B14F-4D97-AF65-F5344CB8AC3E}">
        <p14:creationId xmlns:p14="http://schemas.microsoft.com/office/powerpoint/2010/main" val="384361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475699" cy="3242040"/>
          </a:xfrm>
        </p:spPr>
        <p:txBody>
          <a:bodyPr/>
          <a:lstStyle/>
          <a:p>
            <a:r>
              <a:rPr lang="en-GB" dirty="0"/>
              <a:t>At least three vowels 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  <a:r>
              <a:rPr lang="en-GB" dirty="0" err="1">
                <a:latin typeface="APL386 Unicode" panose="020B0709000202000203" pitchFamily="50" charset="0"/>
              </a:rPr>
              <a:t>aeiou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  <a:p>
            <a:r>
              <a:rPr lang="en-GB" dirty="0"/>
              <a:t>At least one letter twice in a row</a:t>
            </a:r>
          </a:p>
          <a:p>
            <a:r>
              <a:rPr lang="en-GB" dirty="0"/>
              <a:t>Does not contain any of </a:t>
            </a:r>
            <a:r>
              <a:rPr lang="en-GB" dirty="0">
                <a:latin typeface="APL386 Unicode" panose="020B0709000202000203" pitchFamily="50" charset="0"/>
              </a:rPr>
              <a:t>'ab' 'cd' '</a:t>
            </a:r>
            <a:r>
              <a:rPr lang="en-GB" dirty="0" err="1">
                <a:latin typeface="APL386 Unicode" panose="020B0709000202000203" pitchFamily="50" charset="0"/>
              </a:rPr>
              <a:t>pq</a:t>
            </a:r>
            <a:r>
              <a:rPr lang="en-GB" dirty="0">
                <a:latin typeface="APL386 Unicode" panose="020B0709000202000203" pitchFamily="50" charset="0"/>
              </a:rPr>
              <a:t>' '</a:t>
            </a:r>
            <a:r>
              <a:rPr lang="en-GB" dirty="0" err="1">
                <a:latin typeface="APL386 Unicode" panose="020B0709000202000203" pitchFamily="50" charset="0"/>
              </a:rPr>
              <a:t>xy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Strings</a:t>
            </a:r>
          </a:p>
        </p:txBody>
      </p:sp>
    </p:spTree>
    <p:extLst>
      <p:ext uri="{BB962C8B-B14F-4D97-AF65-F5344CB8AC3E}">
        <p14:creationId xmlns:p14="http://schemas.microsoft.com/office/powerpoint/2010/main" val="1704148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475699" cy="3242040"/>
          </a:xfrm>
        </p:spPr>
        <p:txBody>
          <a:bodyPr/>
          <a:lstStyle/>
          <a:p>
            <a:r>
              <a:rPr lang="en-GB" dirty="0"/>
              <a:t>At least three vowels 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  <a:r>
              <a:rPr lang="en-GB" dirty="0" err="1">
                <a:latin typeface="APL386 Unicode" panose="020B0709000202000203" pitchFamily="50" charset="0"/>
              </a:rPr>
              <a:t>aeiou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	3≤+/⍵∊'</a:t>
            </a:r>
            <a:r>
              <a:rPr lang="en-GB" dirty="0" err="1">
                <a:latin typeface="APL386 Unicode" panose="020B0709000202000203" pitchFamily="50" charset="0"/>
              </a:rPr>
              <a:t>aeiou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  <a:p>
            <a:r>
              <a:rPr lang="en-GB" dirty="0"/>
              <a:t>At least one letter twice in a row</a:t>
            </a:r>
          </a:p>
          <a:p>
            <a:r>
              <a:rPr lang="en-GB" dirty="0"/>
              <a:t>Does not contain any of </a:t>
            </a:r>
            <a:r>
              <a:rPr lang="en-GB" dirty="0">
                <a:latin typeface="APL386 Unicode" panose="020B0709000202000203" pitchFamily="50" charset="0"/>
              </a:rPr>
              <a:t>'ab' 'cd' '</a:t>
            </a:r>
            <a:r>
              <a:rPr lang="en-GB" dirty="0" err="1">
                <a:latin typeface="APL386 Unicode" panose="020B0709000202000203" pitchFamily="50" charset="0"/>
              </a:rPr>
              <a:t>pq</a:t>
            </a:r>
            <a:r>
              <a:rPr lang="en-GB" dirty="0">
                <a:latin typeface="APL386 Unicode" panose="020B0709000202000203" pitchFamily="50" charset="0"/>
              </a:rPr>
              <a:t>' '</a:t>
            </a:r>
            <a:r>
              <a:rPr lang="en-GB" dirty="0" err="1">
                <a:latin typeface="APL386 Unicode" panose="020B0709000202000203" pitchFamily="50" charset="0"/>
              </a:rPr>
              <a:t>xy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Strings</a:t>
            </a:r>
          </a:p>
        </p:txBody>
      </p:sp>
    </p:spTree>
    <p:extLst>
      <p:ext uri="{BB962C8B-B14F-4D97-AF65-F5344CB8AC3E}">
        <p14:creationId xmlns:p14="http://schemas.microsoft.com/office/powerpoint/2010/main" val="1337173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475699" cy="3242040"/>
          </a:xfrm>
        </p:spPr>
        <p:txBody>
          <a:bodyPr/>
          <a:lstStyle/>
          <a:p>
            <a:r>
              <a:rPr lang="en-GB" dirty="0"/>
              <a:t>At least three vowels 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  <a:r>
              <a:rPr lang="en-GB" dirty="0" err="1">
                <a:latin typeface="APL386 Unicode" panose="020B0709000202000203" pitchFamily="50" charset="0"/>
              </a:rPr>
              <a:t>aeiou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	3≤+/⍵∊'</a:t>
            </a:r>
            <a:r>
              <a:rPr lang="en-GB" dirty="0" err="1">
                <a:latin typeface="APL386 Unicode" panose="020B0709000202000203" pitchFamily="50" charset="0"/>
              </a:rPr>
              <a:t>aeiou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  <a:p>
            <a:r>
              <a:rPr lang="en-GB" dirty="0"/>
              <a:t>At least one letter twice in a row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	∨/(¯1↓⍵)=1↓⍵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	∨/2=/⍵</a:t>
            </a:r>
          </a:p>
          <a:p>
            <a:r>
              <a:rPr lang="en-GB" dirty="0"/>
              <a:t>Does not contain any of </a:t>
            </a:r>
            <a:r>
              <a:rPr lang="en-GB" dirty="0">
                <a:latin typeface="APL386 Unicode" panose="020B0709000202000203" pitchFamily="50" charset="0"/>
              </a:rPr>
              <a:t>'ab' 'cd' '</a:t>
            </a:r>
            <a:r>
              <a:rPr lang="en-GB" dirty="0" err="1">
                <a:latin typeface="APL386 Unicode" panose="020B0709000202000203" pitchFamily="50" charset="0"/>
              </a:rPr>
              <a:t>pq</a:t>
            </a:r>
            <a:r>
              <a:rPr lang="en-GB" dirty="0">
                <a:latin typeface="APL386 Unicode" panose="020B0709000202000203" pitchFamily="50" charset="0"/>
              </a:rPr>
              <a:t>' '</a:t>
            </a:r>
            <a:r>
              <a:rPr lang="en-GB" dirty="0" err="1">
                <a:latin typeface="APL386 Unicode" panose="020B0709000202000203" pitchFamily="50" charset="0"/>
              </a:rPr>
              <a:t>xy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Strings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5B35D-E3D4-4A40-8934-C8F203062D6C}"/>
              </a:ext>
            </a:extLst>
          </p:cNvPr>
          <p:cNvSpPr txBox="1"/>
          <p:nvPr/>
        </p:nvSpPr>
        <p:spPr>
          <a:xfrm>
            <a:off x="779488" y="3477718"/>
            <a:ext cx="6917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tabLst/>
              <a:defRPr/>
            </a:pPr>
            <a:r>
              <a:rPr kumimoji="0" lang="en-GB" sz="2400" b="0" i="0" u="none" strike="noStrike" kern="1200" cap="none" spc="0" normalizeH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Sarabun" panose="00000500000000000000" pitchFamily="2" charset="-34"/>
                <a:ea typeface="+mn-ea"/>
                <a:cs typeface="+mn-cs"/>
              </a:rPr>
              <a:t>Does not contain any of </a:t>
            </a:r>
            <a:r>
              <a:rPr kumimoji="0" lang="en-GB" sz="2400" b="0" i="0" u="none" strike="noStrike" kern="1200" cap="none" spc="0" normalizeH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'ab' 'cd' '</a:t>
            </a:r>
            <a:r>
              <a:rPr kumimoji="0" lang="en-GB" sz="2400" b="0" i="0" u="none" strike="noStrike" kern="1200" cap="none" spc="0" normalizeH="0" noProof="0" dirty="0" err="1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pq</a:t>
            </a:r>
            <a:r>
              <a:rPr kumimoji="0" lang="en-GB" sz="2400" b="0" i="0" u="none" strike="noStrike" kern="1200" cap="none" spc="0" normalizeH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 '</a:t>
            </a:r>
            <a:r>
              <a:rPr kumimoji="0" lang="en-GB" sz="2400" b="0" i="0" u="none" strike="noStrike" kern="1200" cap="none" spc="0" normalizeH="0" noProof="0" dirty="0" err="1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xy</a:t>
            </a:r>
            <a:r>
              <a:rPr kumimoji="0" lang="en-GB" sz="2400" b="0" i="0" u="none" strike="noStrike" kern="1200" cap="none" spc="0" normalizeH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205143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09469"/>
            <a:ext cx="8820473" cy="3697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 algn="ctr">
              <a:buNone/>
            </a:pPr>
            <a:r>
              <a:rPr lang="en-GB" dirty="0">
                <a:latin typeface="APL386 Unicode" panose="020B0709000202000203" pitchFamily="50" charset="0"/>
              </a:rPr>
              <a:t>⍷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bad ← 'ab' 'cd' '</a:t>
            </a:r>
            <a:r>
              <a:rPr lang="en-GB" dirty="0" err="1">
                <a:latin typeface="APL386 Unicode" panose="020B0709000202000203" pitchFamily="50" charset="0"/>
              </a:rPr>
              <a:t>pq</a:t>
            </a:r>
            <a:r>
              <a:rPr lang="en-GB" dirty="0">
                <a:latin typeface="APL386 Unicode" panose="020B0709000202000203" pitchFamily="50" charset="0"/>
              </a:rPr>
              <a:t>' '</a:t>
            </a:r>
            <a:r>
              <a:rPr lang="en-GB" dirty="0" err="1">
                <a:latin typeface="APL386 Unicode" panose="020B0709000202000203" pitchFamily="50" charset="0"/>
              </a:rPr>
              <a:t>xy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∨/∊	⍷∘</a:t>
            </a:r>
            <a:r>
              <a:rPr lang="en-GB" dirty="0" err="1">
                <a:latin typeface="APL386 Unicode" panose="020B0709000202000203" pitchFamily="50" charset="0"/>
              </a:rPr>
              <a:t>string¨bad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∨/	∨/⍤⍷∘</a:t>
            </a:r>
            <a:r>
              <a:rPr lang="en-GB" dirty="0" err="1">
                <a:latin typeface="APL386 Unicode" panose="020B0709000202000203" pitchFamily="50" charset="0"/>
              </a:rPr>
              <a:t>string¨bad</a:t>
            </a:r>
            <a:endParaRPr lang="en-GB" dirty="0">
              <a:latin typeface="APL386 Unicode" panose="020B0709000202000203" pitchFamily="50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Strings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224D1-A209-4CEB-96CC-C919B04B866C}"/>
              </a:ext>
            </a:extLst>
          </p:cNvPr>
          <p:cNvSpPr txBox="1"/>
          <p:nvPr/>
        </p:nvSpPr>
        <p:spPr>
          <a:xfrm>
            <a:off x="323526" y="806284"/>
            <a:ext cx="5799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Sarabun" panose="00000500000000000000" pitchFamily="2" charset="-34"/>
                <a:ea typeface="+mn-ea"/>
                <a:cs typeface="+mn-cs"/>
              </a:rPr>
              <a:t>Does not contain any of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'ab' 'cd' '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pq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 '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xy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6941404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E0E0-A9F3-41AF-A23E-612E510C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2825645"/>
            <a:ext cx="8715542" cy="1681319"/>
          </a:xfrm>
        </p:spPr>
        <p:txBody>
          <a:bodyPr/>
          <a:lstStyle/>
          <a:p>
            <a:r>
              <a:rPr lang="en-GB" dirty="0"/>
              <a:t>Reading and parsing data from files</a:t>
            </a:r>
          </a:p>
          <a:p>
            <a:r>
              <a:rPr lang="en-GB" dirty="0"/>
              <a:t>Mathematical insights for array-oriented 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6E1F2-E746-46E3-AF64-5FCCD08ED9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F2C222-FD85-4FA6-8FC2-3858AEC3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1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2AF0A24-B3BA-484D-BB5A-7099F0E05510}"/>
              </a:ext>
            </a:extLst>
          </p:cNvPr>
          <p:cNvSpPr txBox="1">
            <a:spLocks/>
          </p:cNvSpPr>
          <p:nvPr/>
        </p:nvSpPr>
        <p:spPr>
          <a:xfrm>
            <a:off x="334294" y="2098954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Day 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357071-3265-45BE-911E-25706018F648}"/>
              </a:ext>
            </a:extLst>
          </p:cNvPr>
          <p:cNvSpPr txBox="1">
            <a:spLocks/>
          </p:cNvSpPr>
          <p:nvPr/>
        </p:nvSpPr>
        <p:spPr>
          <a:xfrm>
            <a:off x="323527" y="1002600"/>
            <a:ext cx="8715542" cy="1036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8788" indent="-4587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2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858838" indent="-4016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655763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Array-oriented techniques</a:t>
            </a:r>
          </a:p>
          <a:p>
            <a:r>
              <a:rPr lang="en-GB" dirty="0"/>
              <a:t>Bingo and Strings</a:t>
            </a:r>
          </a:p>
        </p:txBody>
      </p:sp>
    </p:spTree>
    <p:extLst>
      <p:ext uri="{BB962C8B-B14F-4D97-AF65-F5344CB8AC3E}">
        <p14:creationId xmlns:p14="http://schemas.microsoft.com/office/powerpoint/2010/main" val="4104707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09469"/>
            <a:ext cx="8475699" cy="3697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 algn="ctr">
              <a:buNone/>
            </a:pPr>
            <a:r>
              <a:rPr lang="en-GB" dirty="0">
                <a:latin typeface="APL386 Unicode" panose="020B0709000202000203" pitchFamily="50" charset="0"/>
              </a:rPr>
              <a:t>⍳</a:t>
            </a:r>
          </a:p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dirty="0">
                <a:cs typeface="Sarabun" panose="00000500000000000000" pitchFamily="2" charset="-34"/>
              </a:rPr>
              <a:t>Exercise: define  </a:t>
            </a: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⍺∊⍵</a:t>
            </a:r>
            <a:r>
              <a:rPr lang="en-GB" dirty="0">
                <a:cs typeface="Sarabun" panose="00000500000000000000" pitchFamily="2" charset="-34"/>
              </a:rPr>
              <a:t>  in terms of  </a:t>
            </a: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⍺⍳⍵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Strings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224D1-A209-4CEB-96CC-C919B04B866C}"/>
              </a:ext>
            </a:extLst>
          </p:cNvPr>
          <p:cNvSpPr txBox="1"/>
          <p:nvPr/>
        </p:nvSpPr>
        <p:spPr>
          <a:xfrm>
            <a:off x="323526" y="806284"/>
            <a:ext cx="5799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Sarabun" panose="00000500000000000000" pitchFamily="2" charset="-34"/>
                <a:ea typeface="+mn-ea"/>
                <a:cs typeface="+mn-cs"/>
              </a:rPr>
              <a:t>Does not contain any of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'ab' 'cd' '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pq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 '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xy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883667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09469"/>
            <a:ext cx="8475699" cy="3697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 algn="ctr">
              <a:buNone/>
            </a:pPr>
            <a:r>
              <a:rPr lang="en-GB" dirty="0">
                <a:latin typeface="APL386 Unicode" panose="020B0709000202000203" pitchFamily="50" charset="0"/>
              </a:rPr>
              <a:t>⍳</a:t>
            </a:r>
          </a:p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dirty="0">
                <a:cs typeface="Sarabun" panose="00000500000000000000" pitchFamily="2" charset="-34"/>
              </a:rPr>
              <a:t>Exercise: define  </a:t>
            </a: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⍺∊⍵</a:t>
            </a:r>
            <a:r>
              <a:rPr lang="en-GB" dirty="0">
                <a:cs typeface="Sarabun" panose="00000500000000000000" pitchFamily="2" charset="-34"/>
              </a:rPr>
              <a:t>  in terms of  </a:t>
            </a: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⍺⍳⍵</a:t>
            </a:r>
          </a:p>
          <a:p>
            <a:pPr marL="0" indent="0">
              <a:buNone/>
            </a:pPr>
            <a:endParaRPr lang="en-GB" dirty="0">
              <a:latin typeface="APL386 Unicode" panose="020B0709000202000203" pitchFamily="50" charset="0"/>
              <a:cs typeface="Sarabun" panose="00000500000000000000" pitchFamily="2" charset="-34"/>
            </a:endParaRPr>
          </a:p>
          <a:p>
            <a:pPr marL="0" indent="0" algn="ctr">
              <a:buNone/>
            </a:pP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{(≢⍵)≥⍵⍳⍺}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Strings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224D1-A209-4CEB-96CC-C919B04B866C}"/>
              </a:ext>
            </a:extLst>
          </p:cNvPr>
          <p:cNvSpPr txBox="1"/>
          <p:nvPr/>
        </p:nvSpPr>
        <p:spPr>
          <a:xfrm>
            <a:off x="323526" y="806284"/>
            <a:ext cx="5799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Sarabun" panose="00000500000000000000" pitchFamily="2" charset="-34"/>
                <a:ea typeface="+mn-ea"/>
                <a:cs typeface="+mn-cs"/>
              </a:rPr>
              <a:t>Does not contain any of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'ab' 'cd' '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pq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 '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xy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454630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09469"/>
            <a:ext cx="8475699" cy="3697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 algn="ctr">
              <a:buNone/>
            </a:pPr>
            <a:r>
              <a:rPr lang="en-GB" dirty="0">
                <a:latin typeface="APL386 Unicode" panose="020B0709000202000203" pitchFamily="50" charset="0"/>
              </a:rPr>
              <a:t>⍳</a:t>
            </a:r>
          </a:p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dirty="0">
                <a:cs typeface="Sarabun" panose="00000500000000000000" pitchFamily="2" charset="-34"/>
              </a:rPr>
              <a:t>Exercise: create a non-nested 3D character array of pairs of characters (overlapping) from a text matrix</a:t>
            </a:r>
          </a:p>
          <a:p>
            <a:pPr marL="0" indent="0">
              <a:buNone/>
            </a:pPr>
            <a:endParaRPr lang="en-GB" dirty="0"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	⍵: Character matrix of shape	n m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	←: Character array of shape	n (m-1) 2</a:t>
            </a:r>
          </a:p>
          <a:p>
            <a:pPr marL="0" indent="0">
              <a:buNone/>
            </a:pPr>
            <a:endParaRPr lang="en-GB" dirty="0">
              <a:latin typeface="APL386 Unicode" panose="020B0709000202000203" pitchFamily="50" charset="0"/>
              <a:cs typeface="Sarabun" panose="00000500000000000000" pitchFamily="2" charset="-3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Strings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224D1-A209-4CEB-96CC-C919B04B866C}"/>
              </a:ext>
            </a:extLst>
          </p:cNvPr>
          <p:cNvSpPr txBox="1"/>
          <p:nvPr/>
        </p:nvSpPr>
        <p:spPr>
          <a:xfrm>
            <a:off x="323526" y="806284"/>
            <a:ext cx="5799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Sarabun" panose="00000500000000000000" pitchFamily="2" charset="-34"/>
                <a:ea typeface="+mn-ea"/>
                <a:cs typeface="+mn-cs"/>
              </a:rPr>
              <a:t>Does not contain any of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'ab' 'cd' '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pq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 '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xy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01764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09469"/>
            <a:ext cx="8475699" cy="3697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 algn="ctr">
              <a:buNone/>
            </a:pPr>
            <a:r>
              <a:rPr lang="en-GB" dirty="0">
                <a:latin typeface="APL386 Unicode" panose="020B0709000202000203" pitchFamily="50" charset="0"/>
              </a:rPr>
              <a:t>⍳</a:t>
            </a:r>
          </a:p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dirty="0">
                <a:cs typeface="Sarabun" panose="00000500000000000000" pitchFamily="2" charset="-34"/>
              </a:rPr>
              <a:t>Putting it together:</a:t>
            </a:r>
            <a:endParaRPr lang="en-GB" dirty="0">
              <a:latin typeface="APL386 Unicode" panose="020B0709000202000203" pitchFamily="50" charset="0"/>
              <a:cs typeface="Sarabun" panose="00000500000000000000" pitchFamily="2" charset="-34"/>
            </a:endParaRPr>
          </a:p>
          <a:p>
            <a:pPr marL="0" indent="0">
              <a:buNone/>
            </a:pPr>
            <a:endParaRPr lang="en-GB" dirty="0">
              <a:latin typeface="APL386 Unicode" panose="020B0709000202000203" pitchFamily="50" charset="0"/>
              <a:cs typeface="Sarabun" panose="00000500000000000000" pitchFamily="2" charset="-34"/>
            </a:endParaRPr>
          </a:p>
          <a:p>
            <a:pPr marL="0" indent="0" algn="ctr">
              <a:buNone/>
            </a:pP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+/~(↑bad){∧/(≢⍺)&lt;⍺⍳0 ¯1↓⍵⍪[2.1]1⌽⍵}t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Strings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224D1-A209-4CEB-96CC-C919B04B866C}"/>
              </a:ext>
            </a:extLst>
          </p:cNvPr>
          <p:cNvSpPr txBox="1"/>
          <p:nvPr/>
        </p:nvSpPr>
        <p:spPr>
          <a:xfrm>
            <a:off x="323526" y="806284"/>
            <a:ext cx="5799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Sarabun" panose="00000500000000000000" pitchFamily="2" charset="-34"/>
                <a:ea typeface="+mn-ea"/>
                <a:cs typeface="+mn-cs"/>
              </a:rPr>
              <a:t>Does not contain any of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'ab' 'cd' '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pq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 '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xy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951640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09469"/>
            <a:ext cx="8475699" cy="36974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 algn="ctr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 algn="ctr">
              <a:buNone/>
            </a:pPr>
            <a:r>
              <a:rPr lang="en-GB" dirty="0">
                <a:latin typeface="APL386 Unicode" panose="020B0709000202000203" pitchFamily="50" charset="0"/>
              </a:rPr>
              <a:t>3≤+/⍵∊'</a:t>
            </a:r>
            <a:r>
              <a:rPr lang="en-GB" dirty="0" err="1">
                <a:latin typeface="APL386 Unicode" panose="020B0709000202000203" pitchFamily="50" charset="0"/>
              </a:rPr>
              <a:t>aeiou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  <a:p>
            <a:pPr marL="0" indent="0" algn="ctr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 algn="ctr">
              <a:buNone/>
            </a:pPr>
            <a:r>
              <a:rPr lang="en-GB" dirty="0">
                <a:latin typeface="APL386 Unicode" panose="020B0709000202000203" pitchFamily="50" charset="0"/>
              </a:rPr>
              <a:t>∨/2=/⍵</a:t>
            </a:r>
          </a:p>
          <a:p>
            <a:pPr marL="0" indent="0" algn="ctr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 algn="ctr">
              <a:buNone/>
            </a:pPr>
            <a:r>
              <a:rPr lang="en-GB" dirty="0">
                <a:latin typeface="APL386 Unicode" panose="020B0709000202000203" pitchFamily="50" charset="0"/>
              </a:rPr>
              <a:t>∧/(≢bad)&lt;bad⍳¯1(↓⍤1)⍵,[2.5]1⌽⍵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Strings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224D1-A209-4CEB-96CC-C919B04B866C}"/>
              </a:ext>
            </a:extLst>
          </p:cNvPr>
          <p:cNvSpPr txBox="1"/>
          <p:nvPr/>
        </p:nvSpPr>
        <p:spPr>
          <a:xfrm>
            <a:off x="323526" y="806284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Sarabun" panose="00000500000000000000" pitchFamily="2" charset="-34"/>
                <a:ea typeface="+mn-ea"/>
                <a:cs typeface="+mn-cs"/>
              </a:rPr>
              <a:t>Toolkit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3B475E"/>
              </a:solidFill>
              <a:effectLst/>
              <a:uLnTx/>
              <a:uFillTx/>
              <a:latin typeface="APL386 Unicode" panose="020B0709000202000203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688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475699" cy="3242040"/>
          </a:xfrm>
        </p:spPr>
        <p:txBody>
          <a:bodyPr/>
          <a:lstStyle/>
          <a:p>
            <a:r>
              <a:rPr lang="en-GB" dirty="0"/>
              <a:t>A pair of letters, found twice without overlapping</a:t>
            </a:r>
          </a:p>
          <a:p>
            <a:r>
              <a:rPr lang="en-GB" dirty="0"/>
              <a:t>At least one letter repeats with exactly one letter between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Nicer Strings</a:t>
            </a:r>
          </a:p>
        </p:txBody>
      </p:sp>
    </p:spTree>
    <p:extLst>
      <p:ext uri="{BB962C8B-B14F-4D97-AF65-F5344CB8AC3E}">
        <p14:creationId xmlns:p14="http://schemas.microsoft.com/office/powerpoint/2010/main" val="3623130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A pair of letters, found twice (or more) without overlapping</a:t>
            </a:r>
          </a:p>
          <a:p>
            <a:pPr marL="0" indent="0">
              <a:buNone/>
            </a:pPr>
            <a:endParaRPr lang="en-GB" sz="2000" dirty="0"/>
          </a:p>
          <a:p>
            <a:pPr marL="0" indent="0" algn="ctr">
              <a:buNone/>
            </a:pPr>
            <a:r>
              <a:rPr lang="en-GB" dirty="0">
                <a:latin typeface="APL386 Unicode" panose="020B0709000202000203" pitchFamily="50" charset="0"/>
              </a:rPr>
              <a:t> {∨/2≤|-/↑,⍸∘.≡⍨2,/⍵}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⍵ ← '</a:t>
            </a:r>
            <a:r>
              <a:rPr lang="en-GB" dirty="0" err="1">
                <a:latin typeface="APL386 Unicode" panose="020B0709000202000203" pitchFamily="50" charset="0"/>
              </a:rPr>
              <a:t>abcxxxz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⍵ ← '</a:t>
            </a:r>
            <a:r>
              <a:rPr lang="en-GB" dirty="0" err="1">
                <a:latin typeface="APL386 Unicode" panose="020B0709000202000203" pitchFamily="50" charset="0"/>
              </a:rPr>
              <a:t>abcxxxxz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⍵ ← '</a:t>
            </a:r>
            <a:r>
              <a:rPr lang="en-GB" dirty="0" err="1">
                <a:latin typeface="APL386 Unicode" panose="020B0709000202000203" pitchFamily="50" charset="0"/>
              </a:rPr>
              <a:t>abcxxyxxz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⍵ ← '</a:t>
            </a:r>
            <a:r>
              <a:rPr lang="en-GB" dirty="0" err="1">
                <a:latin typeface="APL386 Unicode" panose="020B0709000202000203" pitchFamily="50" charset="0"/>
              </a:rPr>
              <a:t>abcxxyxxxz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Nicer Strings</a:t>
            </a:r>
          </a:p>
        </p:txBody>
      </p:sp>
    </p:spTree>
    <p:extLst>
      <p:ext uri="{BB962C8B-B14F-4D97-AF65-F5344CB8AC3E}">
        <p14:creationId xmlns:p14="http://schemas.microsoft.com/office/powerpoint/2010/main" val="1141290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A pair of letters, found twice without overlapping</a:t>
            </a:r>
          </a:p>
          <a:p>
            <a:pPr marL="0" indent="0">
              <a:buNone/>
            </a:pPr>
            <a:endParaRPr lang="en-GB" sz="2000" dirty="0"/>
          </a:p>
          <a:p>
            <a:pPr marL="0" indent="0" algn="ctr">
              <a:buNone/>
            </a:pPr>
            <a:r>
              <a:rPr lang="en-GB" dirty="0">
                <a:latin typeface="APL386 Unicode" panose="020B0709000202000203" pitchFamily="50" charset="0"/>
              </a:rPr>
              <a:t> {∨/2≤|-/↑,⍸∘.≡⍨2,/⍵}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⍵ ← ↑'</a:t>
            </a:r>
            <a:r>
              <a:rPr lang="en-GB" dirty="0" err="1">
                <a:latin typeface="APL386 Unicode" panose="020B0709000202000203" pitchFamily="50" charset="0"/>
              </a:rPr>
              <a:t>abcxxyxxz</a:t>
            </a:r>
            <a:r>
              <a:rPr lang="en-GB" dirty="0">
                <a:latin typeface="APL386 Unicode" panose="020B0709000202000203" pitchFamily="50" charset="0"/>
              </a:rPr>
              <a:t>' '</a:t>
            </a:r>
            <a:r>
              <a:rPr lang="en-GB" dirty="0" err="1">
                <a:latin typeface="APL386 Unicode" panose="020B0709000202000203" pitchFamily="50" charset="0"/>
              </a:rPr>
              <a:t>defxxxyzz</a:t>
            </a:r>
            <a:r>
              <a:rPr lang="en-GB" dirty="0">
                <a:latin typeface="APL386 Unicode" panose="020B0709000202000203" pitchFamily="50" charset="0"/>
              </a:rPr>
              <a:t>' '</a:t>
            </a:r>
            <a:r>
              <a:rPr lang="en-GB" dirty="0" err="1">
                <a:latin typeface="APL386 Unicode" panose="020B0709000202000203" pitchFamily="50" charset="0"/>
              </a:rPr>
              <a:t>applelppa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Nicer Strings</a:t>
            </a:r>
          </a:p>
        </p:txBody>
      </p:sp>
    </p:spTree>
    <p:extLst>
      <p:ext uri="{BB962C8B-B14F-4D97-AF65-F5344CB8AC3E}">
        <p14:creationId xmlns:p14="http://schemas.microsoft.com/office/powerpoint/2010/main" val="1023760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A pair of letters, found twice without overlapping</a:t>
            </a:r>
          </a:p>
          <a:p>
            <a:pPr marL="0" indent="0">
              <a:buNone/>
            </a:pPr>
            <a:endParaRPr lang="en-GB" sz="2000" dirty="0"/>
          </a:p>
          <a:p>
            <a:pPr marL="0" indent="0" algn="ctr">
              <a:buNone/>
            </a:pPr>
            <a:r>
              <a:rPr lang="en-GB" dirty="0">
                <a:latin typeface="APL386 Unicode" panose="020B0709000202000203" pitchFamily="50" charset="0"/>
              </a:rPr>
              <a:t> (≢'(..).*\1'⎕S 3)¨↓in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⍵ ← ↑'</a:t>
            </a:r>
            <a:r>
              <a:rPr lang="en-GB" dirty="0" err="1">
                <a:latin typeface="APL386 Unicode" panose="020B0709000202000203" pitchFamily="50" charset="0"/>
              </a:rPr>
              <a:t>abcxxyxxz</a:t>
            </a:r>
            <a:r>
              <a:rPr lang="en-GB" dirty="0">
                <a:latin typeface="APL386 Unicode" panose="020B0709000202000203" pitchFamily="50" charset="0"/>
              </a:rPr>
              <a:t>' '</a:t>
            </a:r>
            <a:r>
              <a:rPr lang="en-GB" dirty="0" err="1">
                <a:latin typeface="APL386 Unicode" panose="020B0709000202000203" pitchFamily="50" charset="0"/>
              </a:rPr>
              <a:t>defxxxyzz</a:t>
            </a:r>
            <a:r>
              <a:rPr lang="en-GB" dirty="0">
                <a:latin typeface="APL386 Unicode" panose="020B0709000202000203" pitchFamily="50" charset="0"/>
              </a:rPr>
              <a:t>' '</a:t>
            </a:r>
            <a:r>
              <a:rPr lang="en-GB" dirty="0" err="1">
                <a:latin typeface="APL386 Unicode" panose="020B0709000202000203" pitchFamily="50" charset="0"/>
              </a:rPr>
              <a:t>applelppa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Nicer Strings</a:t>
            </a:r>
          </a:p>
        </p:txBody>
      </p:sp>
    </p:spTree>
    <p:extLst>
      <p:ext uri="{BB962C8B-B14F-4D97-AF65-F5344CB8AC3E}">
        <p14:creationId xmlns:p14="http://schemas.microsoft.com/office/powerpoint/2010/main" val="265575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Array-element IDs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lnSpc>
                <a:spcPct val="50000"/>
              </a:lnSpc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 a←'</a:t>
            </a:r>
            <a:r>
              <a:rPr lang="en-GB" sz="2000" dirty="0" err="1">
                <a:latin typeface="APL386 Unicode" panose="020B0709000202000203" pitchFamily="50" charset="0"/>
              </a:rPr>
              <a:t>abcbde</a:t>
            </a:r>
            <a:r>
              <a:rPr lang="en-GB" sz="2000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 ↑a(⍳⍨a)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2000" dirty="0">
                <a:latin typeface="APL386 Unicode" panose="020B0709000202000203" pitchFamily="50" charset="0"/>
              </a:rPr>
              <a:t>a b c b d 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2000" dirty="0">
                <a:latin typeface="APL386 Unicode" panose="020B0709000202000203" pitchFamily="50" charset="0"/>
              </a:rPr>
              <a:t>1 2 3 2 5 6</a:t>
            </a:r>
          </a:p>
          <a:p>
            <a:pPr marL="0" indent="0">
              <a:lnSpc>
                <a:spcPct val="50000"/>
              </a:lnSpc>
              <a:buNone/>
            </a:pP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 a←'</a:t>
            </a:r>
            <a:r>
              <a:rPr lang="en-GB" sz="2000" dirty="0" err="1">
                <a:latin typeface="APL386 Unicode" panose="020B0709000202000203" pitchFamily="50" charset="0"/>
              </a:rPr>
              <a:t>abc</a:t>
            </a:r>
            <a:r>
              <a:rPr lang="en-GB" sz="2000" dirty="0">
                <a:latin typeface="APL386 Unicode" panose="020B0709000202000203" pitchFamily="50" charset="0"/>
              </a:rPr>
              <a:t>' '</a:t>
            </a:r>
            <a:r>
              <a:rPr lang="en-GB" sz="2000" dirty="0" err="1">
                <a:latin typeface="APL386 Unicode" panose="020B0709000202000203" pitchFamily="50" charset="0"/>
              </a:rPr>
              <a:t>cde</a:t>
            </a:r>
            <a:r>
              <a:rPr lang="en-GB" sz="2000" dirty="0">
                <a:latin typeface="APL386 Unicode" panose="020B0709000202000203" pitchFamily="50" charset="0"/>
              </a:rPr>
              <a:t>' '</a:t>
            </a:r>
            <a:r>
              <a:rPr lang="en-GB" sz="2000" dirty="0" err="1">
                <a:latin typeface="APL386 Unicode" panose="020B0709000202000203" pitchFamily="50" charset="0"/>
              </a:rPr>
              <a:t>abc</a:t>
            </a:r>
            <a:r>
              <a:rPr lang="en-GB" sz="2000" dirty="0">
                <a:latin typeface="APL386 Unicode" panose="020B0709000202000203" pitchFamily="50" charset="0"/>
              </a:rPr>
              <a:t>' 'def' '</a:t>
            </a:r>
            <a:r>
              <a:rPr lang="en-GB" sz="2000" dirty="0" err="1">
                <a:latin typeface="APL386 Unicode" panose="020B0709000202000203" pitchFamily="50" charset="0"/>
              </a:rPr>
              <a:t>efg</a:t>
            </a:r>
            <a:r>
              <a:rPr lang="en-GB" sz="2000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 ↑a(⍳⍨a)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2000" dirty="0">
                <a:latin typeface="APL386 Unicode" panose="020B0709000202000203" pitchFamily="50" charset="0"/>
              </a:rPr>
              <a:t>┌───┬───┬───┬───┬───┐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2000" dirty="0">
                <a:latin typeface="APL386 Unicode" panose="020B0709000202000203" pitchFamily="50" charset="0"/>
              </a:rPr>
              <a:t>│</a:t>
            </a:r>
            <a:r>
              <a:rPr lang="en-GB" sz="2000" dirty="0" err="1">
                <a:latin typeface="APL386 Unicode" panose="020B0709000202000203" pitchFamily="50" charset="0"/>
              </a:rPr>
              <a:t>abc│cde│abc│def│efg</a:t>
            </a:r>
            <a:r>
              <a:rPr lang="en-GB" sz="2000" dirty="0">
                <a:latin typeface="APL386 Unicode" panose="020B0709000202000203" pitchFamily="50" charset="0"/>
              </a:rPr>
              <a:t>│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2000" dirty="0">
                <a:latin typeface="APL386 Unicode" panose="020B0709000202000203" pitchFamily="50" charset="0"/>
              </a:rPr>
              <a:t>├───┼───┼───┼───┼───┤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2000" dirty="0">
                <a:latin typeface="APL386 Unicode" panose="020B0709000202000203" pitchFamily="50" charset="0"/>
              </a:rPr>
              <a:t>│1  │2  │1  │4  │5  │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2000" dirty="0">
                <a:latin typeface="APL386 Unicode" panose="020B0709000202000203" pitchFamily="50" charset="0"/>
              </a:rPr>
              <a:t>└───┴───┴───┴───┴───┘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Nicer Strings</a:t>
            </a:r>
          </a:p>
        </p:txBody>
      </p:sp>
    </p:spTree>
    <p:extLst>
      <p:ext uri="{BB962C8B-B14F-4D97-AF65-F5344CB8AC3E}">
        <p14:creationId xmlns:p14="http://schemas.microsoft.com/office/powerpoint/2010/main" val="310663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E0E0-A9F3-41AF-A23E-612E510C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2825645"/>
            <a:ext cx="8715542" cy="1681319"/>
          </a:xfrm>
        </p:spPr>
        <p:txBody>
          <a:bodyPr/>
          <a:lstStyle/>
          <a:p>
            <a:r>
              <a:rPr lang="en-GB" dirty="0"/>
              <a:t>Array-oriented techniques: loops vs doing things "all at once"</a:t>
            </a:r>
          </a:p>
          <a:p>
            <a:r>
              <a:rPr lang="en-GB" dirty="0"/>
              <a:t>The Rank Operator and other neat tricks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6E1F2-E746-46E3-AF64-5FCCD08ED9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F2C222-FD85-4FA6-8FC2-3858AEC3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2AF0A24-B3BA-484D-BB5A-7099F0E05510}"/>
              </a:ext>
            </a:extLst>
          </p:cNvPr>
          <p:cNvSpPr txBox="1">
            <a:spLocks/>
          </p:cNvSpPr>
          <p:nvPr/>
        </p:nvSpPr>
        <p:spPr>
          <a:xfrm>
            <a:off x="334294" y="2098954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/>
              <a:t>Topics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357071-3265-45BE-911E-25706018F648}"/>
              </a:ext>
            </a:extLst>
          </p:cNvPr>
          <p:cNvSpPr txBox="1">
            <a:spLocks/>
          </p:cNvSpPr>
          <p:nvPr/>
        </p:nvSpPr>
        <p:spPr>
          <a:xfrm>
            <a:off x="323527" y="1002600"/>
            <a:ext cx="8715542" cy="1036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8788" indent="-4587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2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858838" indent="-4016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655763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21.4 Bingo/</a:t>
            </a:r>
            <a:r>
              <a:rPr lang="en-GB" dirty="0" err="1"/>
              <a:t>NoBingo</a:t>
            </a:r>
            <a:endParaRPr lang="en-GB" dirty="0"/>
          </a:p>
          <a:p>
            <a:r>
              <a:rPr lang="en-GB" dirty="0"/>
              <a:t>15.5 Nice/Nicer Strings</a:t>
            </a:r>
          </a:p>
        </p:txBody>
      </p:sp>
    </p:spTree>
    <p:extLst>
      <p:ext uri="{BB962C8B-B14F-4D97-AF65-F5344CB8AC3E}">
        <p14:creationId xmlns:p14="http://schemas.microsoft.com/office/powerpoint/2010/main" val="4171605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Array-element IDs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∨/2≤|-/↑,⍸∘.≡⍨2,/⍵</a:t>
            </a: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∨/ 2≤         (⍳⊢/⍴⍵)(-⍤1)     0,⍳⍨⍤1⊢2,/⍵</a:t>
            </a: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∨/ 2≤ ¯1(↓⍤1) (⍳⊢/⍴⍵)-⍤1 (⍳⍨⍤2) ⍵,[2.5]1⌽⍵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Nicer Strings</a:t>
            </a:r>
          </a:p>
        </p:txBody>
      </p:sp>
    </p:spTree>
    <p:extLst>
      <p:ext uri="{BB962C8B-B14F-4D97-AF65-F5344CB8AC3E}">
        <p14:creationId xmlns:p14="http://schemas.microsoft.com/office/powerpoint/2010/main" val="2287026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/>
              <a:t>A pair of letters, found twice without overlapping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err="1">
                <a:latin typeface="APL386 Unicode" panose="020B0709000202000203" pitchFamily="50" charset="0"/>
              </a:rPr>
              <a:t>NicerString</a:t>
            </a:r>
            <a:r>
              <a:rPr lang="en-GB" sz="2000" dirty="0">
                <a:latin typeface="APL386 Unicode" panose="020B0709000202000203" pitchFamily="50" charset="0"/>
              </a:rPr>
              <a:t>←{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b←{((⊂¨(0,⍳¯2+≢⍵)+⊂⍳2)⌷¨⊂⍵)⍷¨⊂⍵}'*',⍵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b/⍨←2≤+/¨b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b←∪b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b←∨/~0 1 1 0∘(∨/⍷)¨b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b∧←⊃∨/(∨/⊢=2∘⌽)'**',⍵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b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}</a:t>
            </a:r>
            <a:endParaRPr lang="en-GB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Nicer Strings</a:t>
            </a:r>
          </a:p>
        </p:txBody>
      </p:sp>
    </p:spTree>
    <p:extLst>
      <p:ext uri="{BB962C8B-B14F-4D97-AF65-F5344CB8AC3E}">
        <p14:creationId xmlns:p14="http://schemas.microsoft.com/office/powerpoint/2010/main" val="22683054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/>
              <a:t>A pair of letters, found twice without overlapping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err="1">
                <a:solidFill>
                  <a:schemeClr val="bg1">
                    <a:lumMod val="85000"/>
                  </a:schemeClr>
                </a:solidFill>
                <a:latin typeface="APL386 Unicode" panose="020B0709000202000203" pitchFamily="50" charset="0"/>
              </a:rPr>
              <a:t>NicerString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APL386 Unicode" panose="020B0709000202000203" pitchFamily="50" charset="0"/>
              </a:rPr>
              <a:t>←{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APL386 Unicode" panose="020B0709000202000203" pitchFamily="50" charset="0"/>
              </a:rPr>
              <a:t>b←{(</a:t>
            </a:r>
            <a:r>
              <a:rPr lang="en-GB" sz="2000" dirty="0">
                <a:solidFill>
                  <a:schemeClr val="tx1"/>
                </a:solidFill>
                <a:latin typeface="APL386 Unicode" panose="020B0709000202000203" pitchFamily="50" charset="0"/>
              </a:rPr>
              <a:t>(</a:t>
            </a:r>
            <a:r>
              <a:rPr lang="en-GB" sz="2000" dirty="0">
                <a:latin typeface="APL386 Unicode" panose="020B0709000202000203" pitchFamily="50" charset="0"/>
              </a:rPr>
              <a:t>⊂¨(0,⍳¯2+≢⍵)+⊂⍳2)⌷¨⊂⍵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APL386 Unicode" panose="020B0709000202000203" pitchFamily="50" charset="0"/>
              </a:rPr>
              <a:t>)⍷¨⊂⍵}'*',⍵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APL386 Unicode" panose="020B0709000202000203" pitchFamily="50" charset="0"/>
              </a:rPr>
              <a:t>     b/⍨←2≤+/¨b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APL386 Unicode" panose="020B0709000202000203" pitchFamily="50" charset="0"/>
              </a:rPr>
              <a:t>     b←∪b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APL386 Unicode" panose="020B0709000202000203" pitchFamily="50" charset="0"/>
              </a:rPr>
              <a:t>     b←∨/~0 1 1 0∘(∨/⍷)¨b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APL386 Unicode" panose="020B0709000202000203" pitchFamily="50" charset="0"/>
              </a:rPr>
              <a:t>     b∧←⊃∨/(∨/⊢=2∘⌽)'**',⍵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APL386 Unicode" panose="020B0709000202000203" pitchFamily="50" charset="0"/>
              </a:rPr>
              <a:t>     b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APL386 Unicode" panose="020B0709000202000203" pitchFamily="50" charset="0"/>
              </a:rPr>
              <a:t>}</a:t>
            </a:r>
            <a:endParaRPr lang="en-GB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Nicer Strings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0CBF6-8BB9-45DE-8645-4265F16D6FB1}"/>
              </a:ext>
            </a:extLst>
          </p:cNvPr>
          <p:cNvSpPr txBox="1"/>
          <p:nvPr/>
        </p:nvSpPr>
        <p:spPr>
          <a:xfrm>
            <a:off x="6056026" y="2860980"/>
            <a:ext cx="1424066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arabun" panose="00000500000000000000" pitchFamily="2" charset="-34"/>
                <a:cs typeface="Sarabun" panose="00000500000000000000" pitchFamily="2" charset="-34"/>
              </a:rPr>
              <a:t>Exercise:</a:t>
            </a:r>
          </a:p>
          <a:p>
            <a:r>
              <a:rPr lang="en-GB" dirty="0">
                <a:latin typeface="Sarabun" panose="00000500000000000000" pitchFamily="2" charset="-34"/>
                <a:cs typeface="Sarabun" panose="00000500000000000000" pitchFamily="2" charset="-34"/>
              </a:rPr>
              <a:t>Simplify this</a:t>
            </a:r>
            <a:endParaRPr lang="en-GB" dirty="0">
              <a:latin typeface="APL386 Unicode" panose="020B0709000202000203" pitchFamily="50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DE791B-F0CB-4FF9-A555-8EBF3FECE597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5224072" y="2203554"/>
            <a:ext cx="1543987" cy="6574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03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 pair of letters, found twice without overlapping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err="1">
                <a:latin typeface="APL386 Unicode" panose="020B0709000202000203" pitchFamily="50" charset="0"/>
              </a:rPr>
              <a:t>RepeatWithoutOverlap</a:t>
            </a:r>
            <a:r>
              <a:rPr lang="en-GB" sz="2000" dirty="0">
                <a:latin typeface="APL386 Unicode" panose="020B0709000202000203" pitchFamily="50" charset="0"/>
              </a:rPr>
              <a:t>←{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p←(∪2,/⍵)⍷¨⊂⍵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p/⍨←2≤+/¨p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∨/~0 1 1 0∘(∨/⍷)¨0,¨p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}</a:t>
            </a:r>
            <a:endParaRPr lang="en-GB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Nicer Strings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A4A6AB0A-2639-41C2-9082-D49A101EE2F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19077" y="1264926"/>
            <a:ext cx="4429802" cy="2190308"/>
          </a:xfrm>
          <a:ln w="1905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GB" dirty="0"/>
              <a:t>Exercise:</a:t>
            </a:r>
          </a:p>
          <a:p>
            <a:r>
              <a:rPr lang="en-GB" dirty="0"/>
              <a:t>This code is meant to check if character vector </a:t>
            </a:r>
            <a:r>
              <a:rPr lang="en-GB" dirty="0">
                <a:latin typeface="APL386 Unicode" panose="020B0709000202000203" pitchFamily="50" charset="0"/>
              </a:rPr>
              <a:t>⍵</a:t>
            </a:r>
            <a:r>
              <a:rPr lang="en-GB" dirty="0"/>
              <a:t> contains a character pair that appears twice but not overlapped.</a:t>
            </a:r>
          </a:p>
          <a:p>
            <a:endParaRPr lang="en-GB" dirty="0"/>
          </a:p>
          <a:p>
            <a:r>
              <a:rPr lang="en-GB" dirty="0"/>
              <a:t>Can you find an argument for which this is true, but this function returns </a:t>
            </a:r>
            <a:r>
              <a:rPr lang="en-GB" dirty="0">
                <a:latin typeface="APL386 Unicode" panose="020B0709000202000203" pitchFamily="50" charset="0"/>
              </a:rPr>
              <a:t>0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62049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A pair of letters, found twice without overlapping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</a:t>
            </a:r>
            <a:r>
              <a:rPr lang="en-GB" sz="2000" dirty="0" err="1">
                <a:latin typeface="APL386 Unicode" panose="020B0709000202000203" pitchFamily="50" charset="0"/>
              </a:rPr>
              <a:t>z←NicerString</a:t>
            </a:r>
            <a:r>
              <a:rPr lang="en-GB" sz="2000" dirty="0">
                <a:latin typeface="APL386 Unicode" panose="020B0709000202000203" pitchFamily="50" charset="0"/>
              </a:rPr>
              <a:t> </a:t>
            </a:r>
            <a:r>
              <a:rPr lang="en-GB" sz="2000" dirty="0" err="1">
                <a:latin typeface="APL386 Unicode" panose="020B0709000202000203" pitchFamily="50" charset="0"/>
              </a:rPr>
              <a:t>t;m;b;c</a:t>
            </a: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m←↓t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c←≢⊃m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b←{p←⍲/¨2=/2,/⍵ ⋄ (∧/p)∨2≤+/0=p}¨m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b∧←{c≥≢∪2,/⍵}¨m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b∧←{∨/=/(↑(3,/⍵))[;1 3]}¨m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z←+/b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Nicer Strings</a:t>
            </a:r>
          </a:p>
        </p:txBody>
      </p:sp>
    </p:spTree>
    <p:extLst>
      <p:ext uri="{BB962C8B-B14F-4D97-AF65-F5344CB8AC3E}">
        <p14:creationId xmlns:p14="http://schemas.microsoft.com/office/powerpoint/2010/main" val="448966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81456B3-9A4E-4C02-B4E0-D04B7CCBE4A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39456" y="1457222"/>
            <a:ext cx="4181017" cy="30389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dirty="0"/>
              <a:t>Exercise:</a:t>
            </a:r>
          </a:p>
          <a:p>
            <a:r>
              <a:rPr lang="en-GB" dirty="0"/>
              <a:t>This code is meant to check if character vector </a:t>
            </a:r>
            <a:r>
              <a:rPr lang="en-GB" dirty="0">
                <a:latin typeface="APL386 Unicode" panose="020B0709000202000203" pitchFamily="50" charset="0"/>
              </a:rPr>
              <a:t>⍵</a:t>
            </a:r>
            <a:r>
              <a:rPr lang="en-GB" dirty="0"/>
              <a:t> contains a character pair that appears twice but not overlapped.</a:t>
            </a:r>
          </a:p>
          <a:p>
            <a:endParaRPr lang="en-GB" dirty="0"/>
          </a:p>
          <a:p>
            <a:r>
              <a:rPr lang="en-GB" dirty="0"/>
              <a:t>Can you find a string for which this is </a:t>
            </a:r>
            <a:r>
              <a:rPr lang="en-GB" b="1" dirty="0"/>
              <a:t>true</a:t>
            </a:r>
            <a:r>
              <a:rPr lang="en-GB" dirty="0"/>
              <a:t> but the function returns 0?</a:t>
            </a:r>
          </a:p>
          <a:p>
            <a:r>
              <a:rPr lang="en-GB" dirty="0"/>
              <a:t>Can you find a string for which this is </a:t>
            </a:r>
            <a:r>
              <a:rPr lang="en-GB" b="1" dirty="0"/>
              <a:t>false </a:t>
            </a:r>
            <a:r>
              <a:rPr lang="en-GB" dirty="0"/>
              <a:t>but the function returns 1?</a:t>
            </a: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A pair of letters, found twice without overlapping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</a:t>
            </a:r>
            <a:r>
              <a:rPr lang="en-GB" sz="2000" dirty="0" err="1">
                <a:solidFill>
                  <a:schemeClr val="bg1">
                    <a:lumMod val="85000"/>
                  </a:schemeClr>
                </a:solidFill>
                <a:latin typeface="APL386 Unicode" panose="020B0709000202000203" pitchFamily="50" charset="0"/>
              </a:rPr>
              <a:t>z←NicerString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APL386 Unicode" panose="020B0709000202000203" pitchFamily="50" charset="0"/>
              </a:rPr>
              <a:t> </a:t>
            </a:r>
            <a:r>
              <a:rPr lang="en-GB" sz="2000" dirty="0" err="1">
                <a:solidFill>
                  <a:schemeClr val="bg1">
                    <a:lumMod val="85000"/>
                  </a:schemeClr>
                </a:solidFill>
                <a:latin typeface="APL386 Unicode" panose="020B0709000202000203" pitchFamily="50" charset="0"/>
              </a:rPr>
              <a:t>t;m;b;c</a:t>
            </a:r>
            <a:endParaRPr lang="en-GB" sz="2000" dirty="0">
              <a:solidFill>
                <a:schemeClr val="bg1">
                  <a:lumMod val="85000"/>
                </a:schemeClr>
              </a:solidFill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APL386 Unicode" panose="020B0709000202000203" pitchFamily="50" charset="0"/>
              </a:rPr>
              <a:t> m←↓t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APL386 Unicode" panose="020B0709000202000203" pitchFamily="50" charset="0"/>
              </a:rPr>
              <a:t> c←≢⊃m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b←{p←⍲/¨2=/2,/⍵ ⋄ (∧/p)∨2≤</a:t>
            </a:r>
            <a:r>
              <a:rPr lang="en-GB" sz="2000" dirty="0">
                <a:highlight>
                  <a:srgbClr val="FFFFFF"/>
                </a:highlight>
                <a:latin typeface="APL386 Unicode" panose="020B0709000202000203" pitchFamily="50" charset="0"/>
              </a:rPr>
              <a:t>+</a:t>
            </a:r>
            <a:r>
              <a:rPr lang="en-GB" sz="2000" dirty="0">
                <a:latin typeface="APL386 Unicode" panose="020B0709000202000203" pitchFamily="50" charset="0"/>
              </a:rPr>
              <a:t>/0=p}¨m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APL386 Unicode" panose="020B0709000202000203" pitchFamily="50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APL386 Unicode" panose="020B0709000202000203" pitchFamily="50" charset="0"/>
              </a:rPr>
              <a:t>b∧←{c≥≢∪2,/⍵}¨m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APL386 Unicode" panose="020B0709000202000203" pitchFamily="50" charset="0"/>
              </a:rPr>
              <a:t> b∧←{∨/=/(↑(3,/⍵))[;1 3]}¨m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APL386 Unicode" panose="020B0709000202000203" pitchFamily="50" charset="0"/>
              </a:rPr>
              <a:t> z←+/b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Nicer Strings</a:t>
            </a:r>
          </a:p>
        </p:txBody>
      </p:sp>
    </p:spTree>
    <p:extLst>
      <p:ext uri="{BB962C8B-B14F-4D97-AF65-F5344CB8AC3E}">
        <p14:creationId xmlns:p14="http://schemas.microsoft.com/office/powerpoint/2010/main" val="2813191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 letter repeated with exactly one in between</a:t>
            </a: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 '</a:t>
            </a:r>
            <a:r>
              <a:rPr lang="en-GB" sz="2000" dirty="0" err="1">
                <a:latin typeface="APL386 Unicode" panose="020B0709000202000203" pitchFamily="50" charset="0"/>
              </a:rPr>
              <a:t>abcxyxfg</a:t>
            </a:r>
            <a:r>
              <a:rPr lang="en-GB" sz="2000" dirty="0">
                <a:latin typeface="APL386 Unicode" panose="020B0709000202000203" pitchFamily="50" charset="0"/>
              </a:rPr>
              <a:t>'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Nicer Strings</a:t>
            </a:r>
          </a:p>
        </p:txBody>
      </p:sp>
    </p:spTree>
    <p:extLst>
      <p:ext uri="{BB962C8B-B14F-4D97-AF65-F5344CB8AC3E}">
        <p14:creationId xmlns:p14="http://schemas.microsoft.com/office/powerpoint/2010/main" val="127027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 letter repeated with exactly one in between</a:t>
            </a: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 '</a:t>
            </a:r>
            <a:r>
              <a:rPr lang="en-GB" sz="2000" dirty="0" err="1">
                <a:latin typeface="APL386 Unicode" panose="020B0709000202000203" pitchFamily="50" charset="0"/>
              </a:rPr>
              <a:t>abc</a:t>
            </a:r>
            <a:r>
              <a:rPr lang="en-GB" sz="2000" dirty="0" err="1">
                <a:solidFill>
                  <a:schemeClr val="bg1"/>
                </a:solidFill>
                <a:highlight>
                  <a:srgbClr val="ED7F00"/>
                </a:highlight>
                <a:latin typeface="APL386 Unicode" panose="020B0709000202000203" pitchFamily="50" charset="0"/>
              </a:rPr>
              <a:t>xyx</a:t>
            </a:r>
            <a:r>
              <a:rPr lang="en-GB" sz="2000" dirty="0" err="1">
                <a:latin typeface="APL386 Unicode" panose="020B0709000202000203" pitchFamily="50" charset="0"/>
              </a:rPr>
              <a:t>fg</a:t>
            </a:r>
            <a:r>
              <a:rPr lang="en-GB" sz="2000" dirty="0">
                <a:latin typeface="APL386 Unicode" panose="020B0709000202000203" pitchFamily="50" charset="0"/>
              </a:rPr>
              <a:t>'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Nicer Strings</a:t>
            </a:r>
          </a:p>
        </p:txBody>
      </p:sp>
    </p:spTree>
    <p:extLst>
      <p:ext uri="{BB962C8B-B14F-4D97-AF65-F5344CB8AC3E}">
        <p14:creationId xmlns:p14="http://schemas.microsoft.com/office/powerpoint/2010/main" val="843707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 letter repeated with exactly one in between</a:t>
            </a: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Nicer Strings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E097B-BC63-498B-9141-6303B7E052E6}"/>
              </a:ext>
            </a:extLst>
          </p:cNvPr>
          <p:cNvSpPr txBox="1"/>
          <p:nvPr/>
        </p:nvSpPr>
        <p:spPr>
          <a:xfrm>
            <a:off x="3553691" y="1551709"/>
            <a:ext cx="2175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err="1">
                <a:latin typeface="APL386 Unicode" panose="020B0709000202000203" pitchFamily="50" charset="0"/>
              </a:rPr>
              <a:t>abcxyxfg</a:t>
            </a:r>
            <a:endParaRPr lang="en-GB" sz="3000" dirty="0">
              <a:latin typeface="APL386 Unicode" panose="020B0709000202000203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448C6-27F8-4E8B-B0B0-317335801CA0}"/>
              </a:ext>
            </a:extLst>
          </p:cNvPr>
          <p:cNvSpPr txBox="1"/>
          <p:nvPr/>
        </p:nvSpPr>
        <p:spPr>
          <a:xfrm>
            <a:off x="3553691" y="2017752"/>
            <a:ext cx="2175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err="1">
                <a:latin typeface="APL386 Unicode" panose="020B0709000202000203" pitchFamily="50" charset="0"/>
              </a:rPr>
              <a:t>abcxyxfg</a:t>
            </a:r>
            <a:endParaRPr lang="en-GB" sz="3000" dirty="0">
              <a:latin typeface="APL386 Unicode" panose="020B07090002020002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9533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 letter repeated with exactly one in between</a:t>
            </a: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Nicer Strings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E097B-BC63-498B-9141-6303B7E052E6}"/>
              </a:ext>
            </a:extLst>
          </p:cNvPr>
          <p:cNvSpPr txBox="1"/>
          <p:nvPr/>
        </p:nvSpPr>
        <p:spPr>
          <a:xfrm>
            <a:off x="3325089" y="1551709"/>
            <a:ext cx="2175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err="1">
                <a:latin typeface="APL386 Unicode" panose="020B0709000202000203" pitchFamily="50" charset="0"/>
              </a:rPr>
              <a:t>abcxyxfg</a:t>
            </a:r>
            <a:endParaRPr lang="en-GB" sz="3000" dirty="0">
              <a:latin typeface="APL386 Unicode" panose="020B0709000202000203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448C6-27F8-4E8B-B0B0-317335801CA0}"/>
              </a:ext>
            </a:extLst>
          </p:cNvPr>
          <p:cNvSpPr txBox="1"/>
          <p:nvPr/>
        </p:nvSpPr>
        <p:spPr>
          <a:xfrm>
            <a:off x="3553691" y="2017752"/>
            <a:ext cx="2175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err="1">
                <a:latin typeface="APL386 Unicode" panose="020B0709000202000203" pitchFamily="50" charset="0"/>
              </a:rPr>
              <a:t>abcxyxfg</a:t>
            </a:r>
            <a:endParaRPr lang="en-GB" sz="3000" dirty="0">
              <a:latin typeface="APL386 Unicode" panose="020B07090002020002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089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FF3E-8887-462E-A580-B43F08276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498184" cy="3242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Procedural programming: decompose the problem into smallest piece which can be expressed, then iterate up to whole data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Array prog</a:t>
            </a:r>
            <a:r>
              <a:rPr lang="en-GB" sz="100" spc="-100" dirty="0"/>
              <a:t> </a:t>
            </a:r>
            <a:r>
              <a:rPr lang="en-GB" dirty="0"/>
              <a:t>ramming: transform data into a form which can be handled "all at once" using known idiomatic constructs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 the simplest, </a:t>
            </a:r>
            <a:r>
              <a:rPr lang="en-GB" b="1" dirty="0"/>
              <a:t>flattest</a:t>
            </a:r>
            <a:r>
              <a:rPr lang="en-GB" dirty="0"/>
              <a:t> array structure you can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D1EEF-DA43-4ACA-B490-8070CF840AC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BA338B-F67F-4572-9EA3-21203D5E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Array-oriented techniques</a:t>
            </a:r>
          </a:p>
        </p:txBody>
      </p:sp>
    </p:spTree>
    <p:extLst>
      <p:ext uri="{BB962C8B-B14F-4D97-AF65-F5344CB8AC3E}">
        <p14:creationId xmlns:p14="http://schemas.microsoft.com/office/powerpoint/2010/main" val="414623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 letter repeated with exactly one in between</a:t>
            </a: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Nicer Strings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E097B-BC63-498B-9141-6303B7E052E6}"/>
              </a:ext>
            </a:extLst>
          </p:cNvPr>
          <p:cNvSpPr txBox="1"/>
          <p:nvPr/>
        </p:nvSpPr>
        <p:spPr>
          <a:xfrm>
            <a:off x="3096489" y="1551709"/>
            <a:ext cx="2175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err="1">
                <a:latin typeface="APL386 Unicode" panose="020B0709000202000203" pitchFamily="50" charset="0"/>
              </a:rPr>
              <a:t>abcxyxfg</a:t>
            </a:r>
            <a:endParaRPr lang="en-GB" sz="3000" dirty="0">
              <a:latin typeface="APL386 Unicode" panose="020B0709000202000203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448C6-27F8-4E8B-B0B0-317335801CA0}"/>
              </a:ext>
            </a:extLst>
          </p:cNvPr>
          <p:cNvSpPr txBox="1"/>
          <p:nvPr/>
        </p:nvSpPr>
        <p:spPr>
          <a:xfrm>
            <a:off x="3553691" y="2017752"/>
            <a:ext cx="2175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err="1">
                <a:latin typeface="APL386 Unicode" panose="020B0709000202000203" pitchFamily="50" charset="0"/>
              </a:rPr>
              <a:t>abcxyxfg</a:t>
            </a:r>
            <a:endParaRPr lang="en-GB" sz="3000" dirty="0">
              <a:latin typeface="APL386 Unicode" panose="020B07090002020002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100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/>
              <a:t>A letter repeated with exactly one in between</a:t>
            </a: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 {↑(2↓⍵)(¯2↓⍵)}'</a:t>
            </a:r>
            <a:r>
              <a:rPr lang="en-GB" sz="2000" dirty="0" err="1">
                <a:latin typeface="APL386 Unicode" panose="020B0709000202000203" pitchFamily="50" charset="0"/>
              </a:rPr>
              <a:t>abcxyxfg</a:t>
            </a:r>
            <a:r>
              <a:rPr lang="en-GB" sz="2000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buNone/>
            </a:pPr>
            <a:r>
              <a:rPr lang="en-GB" sz="2000" dirty="0" err="1">
                <a:latin typeface="APL386 Unicode" panose="020B0709000202000203" pitchFamily="50" charset="0"/>
              </a:rPr>
              <a:t>cxyxfg</a:t>
            </a: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APL386 Unicode" panose="020B0709000202000203" pitchFamily="50" charset="0"/>
              </a:rPr>
              <a:t>abcxyx</a:t>
            </a: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 {(2↓⍵)=(¯2↓⍵)}'</a:t>
            </a:r>
            <a:r>
              <a:rPr lang="en-GB" sz="2000" dirty="0" err="1">
                <a:latin typeface="APL386 Unicode" panose="020B0709000202000203" pitchFamily="50" charset="0"/>
              </a:rPr>
              <a:t>abcxyxfg</a:t>
            </a:r>
            <a:r>
              <a:rPr lang="en-GB" sz="2000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0 0 0 1 0 0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Nicer Strings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E097B-BC63-498B-9141-6303B7E052E6}"/>
              </a:ext>
            </a:extLst>
          </p:cNvPr>
          <p:cNvSpPr txBox="1"/>
          <p:nvPr/>
        </p:nvSpPr>
        <p:spPr>
          <a:xfrm>
            <a:off x="3096489" y="1551709"/>
            <a:ext cx="2175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err="1">
                <a:latin typeface="APL386 Unicode" panose="020B0709000202000203" pitchFamily="50" charset="0"/>
              </a:rPr>
              <a:t>abcxyxfg</a:t>
            </a:r>
            <a:endParaRPr lang="en-GB" sz="3000" dirty="0">
              <a:latin typeface="APL386 Unicode" panose="020B0709000202000203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448C6-27F8-4E8B-B0B0-317335801CA0}"/>
              </a:ext>
            </a:extLst>
          </p:cNvPr>
          <p:cNvSpPr txBox="1"/>
          <p:nvPr/>
        </p:nvSpPr>
        <p:spPr>
          <a:xfrm>
            <a:off x="3553691" y="2017752"/>
            <a:ext cx="2175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err="1">
                <a:latin typeface="APL386 Unicode" panose="020B0709000202000203" pitchFamily="50" charset="0"/>
              </a:rPr>
              <a:t>abcxyxfg</a:t>
            </a:r>
            <a:endParaRPr lang="en-GB" sz="3000" dirty="0">
              <a:latin typeface="APL386 Unicode" panose="020B0709000202000203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8F2D61-E5BE-4112-A561-8486BDAAEA2C}"/>
              </a:ext>
            </a:extLst>
          </p:cNvPr>
          <p:cNvSpPr txBox="1"/>
          <p:nvPr/>
        </p:nvSpPr>
        <p:spPr>
          <a:xfrm>
            <a:off x="6063522" y="2780676"/>
            <a:ext cx="218681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Why can we not use</a:t>
            </a:r>
          </a:p>
          <a:p>
            <a:r>
              <a:rPr lang="en-GB" dirty="0">
                <a:latin typeface="APL386 Unicode" panose="020B0709000202000203" pitchFamily="50" charset="0"/>
              </a:rPr>
              <a:t>3=/⍵</a:t>
            </a:r>
            <a:r>
              <a:rPr lang="en-GB" dirty="0"/>
              <a:t>	?</a:t>
            </a:r>
          </a:p>
        </p:txBody>
      </p:sp>
    </p:spTree>
    <p:extLst>
      <p:ext uri="{BB962C8B-B14F-4D97-AF65-F5344CB8AC3E}">
        <p14:creationId xmlns:p14="http://schemas.microsoft.com/office/powerpoint/2010/main" val="265902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/>
              <a:t>A letter repeated with exactly one in between</a:t>
            </a: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 {↑(2↓⍵)(¯2↓⍵)}'</a:t>
            </a:r>
            <a:r>
              <a:rPr lang="en-GB" sz="2000" dirty="0" err="1">
                <a:latin typeface="APL386 Unicode" panose="020B0709000202000203" pitchFamily="50" charset="0"/>
              </a:rPr>
              <a:t>abcxyxfg</a:t>
            </a:r>
            <a:r>
              <a:rPr lang="en-GB" sz="2000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buNone/>
            </a:pPr>
            <a:r>
              <a:rPr lang="en-GB" sz="2000" dirty="0" err="1">
                <a:latin typeface="APL386 Unicode" panose="020B0709000202000203" pitchFamily="50" charset="0"/>
              </a:rPr>
              <a:t>cxyxfg</a:t>
            </a: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APL386 Unicode" panose="020B0709000202000203" pitchFamily="50" charset="0"/>
              </a:rPr>
              <a:t>abcxyx</a:t>
            </a: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 {(2↓⍵)=(¯2↓⍵)}'</a:t>
            </a:r>
            <a:r>
              <a:rPr lang="en-GB" sz="2000" dirty="0" err="1">
                <a:latin typeface="APL386 Unicode" panose="020B0709000202000203" pitchFamily="50" charset="0"/>
              </a:rPr>
              <a:t>abcxyxfg</a:t>
            </a:r>
            <a:r>
              <a:rPr lang="en-GB" sz="2000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0 0 0 1 0 0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Nicer Strings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E097B-BC63-498B-9141-6303B7E052E6}"/>
              </a:ext>
            </a:extLst>
          </p:cNvPr>
          <p:cNvSpPr txBox="1"/>
          <p:nvPr/>
        </p:nvSpPr>
        <p:spPr>
          <a:xfrm>
            <a:off x="3096489" y="1551709"/>
            <a:ext cx="2175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err="1">
                <a:latin typeface="APL386 Unicode" panose="020B0709000202000203" pitchFamily="50" charset="0"/>
              </a:rPr>
              <a:t>abcxyxfg</a:t>
            </a:r>
            <a:endParaRPr lang="en-GB" sz="3000" dirty="0">
              <a:latin typeface="APL386 Unicode" panose="020B0709000202000203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448C6-27F8-4E8B-B0B0-317335801CA0}"/>
              </a:ext>
            </a:extLst>
          </p:cNvPr>
          <p:cNvSpPr txBox="1"/>
          <p:nvPr/>
        </p:nvSpPr>
        <p:spPr>
          <a:xfrm>
            <a:off x="3553691" y="2017752"/>
            <a:ext cx="2175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err="1">
                <a:latin typeface="APL386 Unicode" panose="020B0709000202000203" pitchFamily="50" charset="0"/>
              </a:rPr>
              <a:t>abcxyxfg</a:t>
            </a:r>
            <a:endParaRPr lang="en-GB" sz="3000" dirty="0">
              <a:latin typeface="APL386 Unicode" panose="020B0709000202000203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8F2D61-E5BE-4112-A561-8486BDAAEA2C}"/>
              </a:ext>
            </a:extLst>
          </p:cNvPr>
          <p:cNvSpPr txBox="1"/>
          <p:nvPr/>
        </p:nvSpPr>
        <p:spPr>
          <a:xfrm>
            <a:off x="6063522" y="2780676"/>
            <a:ext cx="2077813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What could we use</a:t>
            </a:r>
          </a:p>
          <a:p>
            <a:r>
              <a:rPr lang="en-GB" dirty="0">
                <a:latin typeface="APL386 Unicode" panose="020B0709000202000203" pitchFamily="50" charset="0"/>
              </a:rPr>
              <a:t>3⍰⍵</a:t>
            </a:r>
            <a:r>
              <a:rPr lang="en-GB" dirty="0"/>
              <a:t>	?</a:t>
            </a:r>
          </a:p>
        </p:txBody>
      </p:sp>
    </p:spTree>
    <p:extLst>
      <p:ext uri="{BB962C8B-B14F-4D97-AF65-F5344CB8AC3E}">
        <p14:creationId xmlns:p14="http://schemas.microsoft.com/office/powerpoint/2010/main" val="3242034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Solution toolkit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3≤+/⍵∊'</a:t>
            </a:r>
            <a:r>
              <a:rPr lang="en-GB" sz="2000" dirty="0" err="1">
                <a:latin typeface="APL386 Unicode" panose="020B0709000202000203" pitchFamily="50" charset="0"/>
              </a:rPr>
              <a:t>aeiou</a:t>
            </a:r>
            <a:r>
              <a:rPr lang="en-GB" sz="2000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∨/2=/⍵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∧/(≢bad)&lt;bad⍳1(↓⍤1)⍵,[2.5]1⌽⍵</a:t>
            </a: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∨/2≤|-/↑,⍸∘.=⍨⍳⍨⍵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∨/3(⊣/=⊢/)⍵</a:t>
            </a:r>
            <a:endParaRPr lang="en-GB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and Nicer Strings</a:t>
            </a:r>
          </a:p>
        </p:txBody>
      </p:sp>
    </p:spTree>
    <p:extLst>
      <p:ext uri="{BB962C8B-B14F-4D97-AF65-F5344CB8AC3E}">
        <p14:creationId xmlns:p14="http://schemas.microsoft.com/office/powerpoint/2010/main" val="22298631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475699" cy="3242040"/>
          </a:xfrm>
        </p:spPr>
        <p:txBody>
          <a:bodyPr/>
          <a:lstStyle/>
          <a:p>
            <a:pPr>
              <a:buFont typeface="+mj-lt"/>
              <a:buAutoNum type="arabicParenR"/>
            </a:pPr>
            <a:r>
              <a:rPr lang="en-GB" dirty="0">
                <a:cs typeface="Sarabun" panose="00000500000000000000" pitchFamily="2" charset="-34"/>
              </a:rPr>
              <a:t>Solve for a single string, and apply on each string</a:t>
            </a:r>
          </a:p>
          <a:p>
            <a:pPr>
              <a:buFont typeface="+mj-lt"/>
              <a:buAutoNum type="arabicParenR"/>
            </a:pPr>
            <a:r>
              <a:rPr lang="en-GB" dirty="0">
                <a:cs typeface="Sarabun" panose="00000500000000000000" pitchFamily="2" charset="-34"/>
              </a:rPr>
              <a:t>Apply each condition to every string, then AND results</a:t>
            </a:r>
          </a:p>
          <a:p>
            <a:pPr>
              <a:buFont typeface="+mj-lt"/>
              <a:buAutoNum type="arabicParenR"/>
            </a:pPr>
            <a:r>
              <a:rPr lang="en-GB" dirty="0">
                <a:cs typeface="Sarabun" panose="00000500000000000000" pitchFamily="2" charset="-34"/>
              </a:rPr>
              <a:t>Filter input for each condition, and count remaining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and Nicer Strings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019499-AFF8-4F8D-9D2A-FF8B1EA42E70}"/>
              </a:ext>
            </a:extLst>
          </p:cNvPr>
          <p:cNvSpPr txBox="1"/>
          <p:nvPr/>
        </p:nvSpPr>
        <p:spPr>
          <a:xfrm>
            <a:off x="323526" y="806284"/>
            <a:ext cx="3344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Sarabun" panose="00000500000000000000" pitchFamily="2" charset="-34"/>
                <a:ea typeface="+mn-ea"/>
                <a:cs typeface="+mn-cs"/>
              </a:rPr>
              <a:t>Three high-level approaches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3B475E"/>
              </a:solidFill>
              <a:effectLst/>
              <a:uLnTx/>
              <a:uFillTx/>
              <a:latin typeface="APL386 Unicode" panose="020B0709000202000203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50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DEEC0-49A2-4E2F-8983-EADAE8E1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460709" cy="324204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Numbers from a list are called one at a time</a:t>
            </a:r>
          </a:p>
          <a:p>
            <a:pPr marL="0" indent="0">
              <a:buNone/>
            </a:pPr>
            <a:r>
              <a:rPr lang="en-GB" dirty="0"/>
              <a:t>Mark the occurrence of each number on your board</a:t>
            </a:r>
          </a:p>
          <a:p>
            <a:pPr marL="0" indent="0">
              <a:buNone/>
            </a:pPr>
            <a:r>
              <a:rPr lang="en-GB" dirty="0"/>
              <a:t>A board wins when all numbers in a row or column are found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Bingo: First board to win</a:t>
            </a:r>
          </a:p>
          <a:p>
            <a:pPr marL="0" indent="0">
              <a:buNone/>
            </a:pPr>
            <a:r>
              <a:rPr lang="en-GB" dirty="0" err="1"/>
              <a:t>NoBingo</a:t>
            </a:r>
            <a:r>
              <a:rPr lang="en-GB" dirty="0"/>
              <a:t>: Last board to win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61D1F-A978-45EB-AE97-3B6EDCF1D15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AE6D5C-EC96-4FCD-A388-AB12FC1F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Bingo</a:t>
            </a:r>
          </a:p>
        </p:txBody>
      </p:sp>
    </p:spTree>
    <p:extLst>
      <p:ext uri="{BB962C8B-B14F-4D97-AF65-F5344CB8AC3E}">
        <p14:creationId xmlns:p14="http://schemas.microsoft.com/office/powerpoint/2010/main" val="112823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DEEC0-49A2-4E2F-8983-EADAE8E1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46944"/>
            <a:ext cx="8460709" cy="3660021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Sub-problems</a:t>
            </a:r>
          </a:p>
          <a:p>
            <a:r>
              <a:rPr lang="en-GB" dirty="0"/>
              <a:t>Checking if a board is a winner</a:t>
            </a:r>
          </a:p>
          <a:p>
            <a:r>
              <a:rPr lang="en-GB" dirty="0"/>
              <a:t>Iterating over called numbers</a:t>
            </a:r>
          </a:p>
          <a:p>
            <a:r>
              <a:rPr lang="en-GB" dirty="0"/>
              <a:t>Index of the first/last winner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61D1F-A978-45EB-AE97-3B6EDCF1D15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AE6D5C-EC96-4FCD-A388-AB12FC1F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Bingo</a:t>
            </a:r>
          </a:p>
        </p:txBody>
      </p:sp>
    </p:spTree>
    <p:extLst>
      <p:ext uri="{BB962C8B-B14F-4D97-AF65-F5344CB8AC3E}">
        <p14:creationId xmlns:p14="http://schemas.microsoft.com/office/powerpoint/2010/main" val="175866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DEEC0-49A2-4E2F-8983-EADAE8E1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46944"/>
            <a:ext cx="8460709" cy="36600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dirty="0"/>
              <a:t>Checking winners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>
                <a:latin typeface="APL386 Unicode" panose="020B0709000202000203" pitchFamily="50" charset="0"/>
              </a:rPr>
              <a:t>      </a:t>
            </a:r>
            <a:r>
              <a:rPr lang="pt-BR" dirty="0">
                <a:latin typeface="APL386 Unicode" panose="020B0709000202000203" pitchFamily="50" charset="0"/>
              </a:rPr>
              <a:t>nums ← 21 18 9 16 8 6 11 0</a:t>
            </a:r>
          </a:p>
          <a:p>
            <a:pPr marL="0" indent="0">
              <a:buNone/>
            </a:pPr>
            <a:r>
              <a:rPr lang="en-US" dirty="0">
                <a:latin typeface="APL386 Unicode" panose="020B0709000202000203" pitchFamily="50" charset="0"/>
              </a:rPr>
              <a:t>      ]</a:t>
            </a:r>
            <a:r>
              <a:rPr lang="en-US" dirty="0" err="1">
                <a:latin typeface="APL386 Unicode" panose="020B0709000202000203" pitchFamily="50" charset="0"/>
              </a:rPr>
              <a:t>repr</a:t>
            </a:r>
            <a:r>
              <a:rPr lang="en-US" dirty="0">
                <a:latin typeface="APL386 Unicode" panose="020B0709000202000203" pitchFamily="50" charset="0"/>
              </a:rPr>
              <a:t> 2⌷boards</a:t>
            </a:r>
          </a:p>
          <a:p>
            <a:pPr marL="0" indent="0">
              <a:buNone/>
            </a:pPr>
            <a:r>
              <a:rPr lang="en-US" sz="1400" dirty="0">
                <a:latin typeface="APL386 Unicode" panose="020B0709000202000203" pitchFamily="50" charset="0"/>
              </a:rPr>
              <a:t>(5 5⍴14 21 17 24 4 10 16 15 9 19 18 8 23 26 20 22 11 13 6 5 2 0 12 3 7)</a:t>
            </a:r>
          </a:p>
          <a:p>
            <a:pPr marL="0" indent="0">
              <a:buNone/>
            </a:pPr>
            <a:endParaRPr lang="en-US" sz="1400" dirty="0">
              <a:latin typeface="APL386 Unicode" panose="020B0709000202000203" pitchFamily="50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latin typeface="APL386 Unicode" panose="020B0709000202000203" pitchFamily="50" charset="0"/>
              </a:rPr>
              <a:t>       ⎕←</a:t>
            </a:r>
            <a:r>
              <a:rPr lang="en-US" sz="2000" dirty="0" err="1">
                <a:latin typeface="APL386 Unicode" panose="020B0709000202000203" pitchFamily="50" charset="0"/>
              </a:rPr>
              <a:t>b←nums</a:t>
            </a:r>
            <a:r>
              <a:rPr lang="en-US" sz="2000" dirty="0">
                <a:latin typeface="APL386 Unicode" panose="020B0709000202000203" pitchFamily="50" charset="0"/>
              </a:rPr>
              <a:t>∊⍨3⌷boards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latin typeface="APL386 Unicode" panose="020B0709000202000203" pitchFamily="50" charset="0"/>
              </a:rPr>
              <a:t>0 1 0 0 0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latin typeface="APL386 Unicode" panose="020B0709000202000203" pitchFamily="50" charset="0"/>
              </a:rPr>
              <a:t>0 1 0 1 0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latin typeface="APL386 Unicode" panose="020B0709000202000203" pitchFamily="50" charset="0"/>
              </a:rPr>
              <a:t>1 1 0 0 0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latin typeface="APL386 Unicode" panose="020B0709000202000203" pitchFamily="50" charset="0"/>
              </a:rPr>
              <a:t>0 1 0 1 0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latin typeface="APL386 Unicode" panose="020B0709000202000203" pitchFamily="50" charset="0"/>
              </a:rPr>
              <a:t>0 1 0 0 0</a:t>
            </a:r>
            <a:endParaRPr lang="en-GB" sz="2000" dirty="0">
              <a:latin typeface="APL386 Unicode" panose="020B0709000202000203" pitchFamily="50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61D1F-A978-45EB-AE97-3B6EDCF1D15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AE6D5C-EC96-4FCD-A388-AB12FC1F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Bingo</a:t>
            </a:r>
          </a:p>
        </p:txBody>
      </p:sp>
    </p:spTree>
    <p:extLst>
      <p:ext uri="{BB962C8B-B14F-4D97-AF65-F5344CB8AC3E}">
        <p14:creationId xmlns:p14="http://schemas.microsoft.com/office/powerpoint/2010/main" val="3990724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DEEC0-49A2-4E2F-8983-EADAE8E1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46944"/>
            <a:ext cx="8460709" cy="3660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Checking winners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Reduce with Bracket-Axis, Rank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Check one board, loop with each </a:t>
            </a:r>
            <a:r>
              <a:rPr lang="en-GB" dirty="0">
                <a:latin typeface="APL386 Unicode" panose="020B0709000202000203" pitchFamily="50" charset="0"/>
              </a:rPr>
              <a:t>F¨</a:t>
            </a:r>
            <a:r>
              <a:rPr lang="en-GB" dirty="0"/>
              <a:t> and rank </a:t>
            </a:r>
            <a:r>
              <a:rPr lang="en-GB" dirty="0" err="1">
                <a:latin typeface="APL386 Unicode" panose="020B0709000202000203" pitchFamily="50" charset="0"/>
              </a:rPr>
              <a:t>F⍤k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Check all boards with rank or axis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61D1F-A978-45EB-AE97-3B6EDCF1D15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AE6D5C-EC96-4FCD-A388-AB12FC1F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Bingo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B4584B-9A84-436B-9ED4-C72D839A249D}"/>
              </a:ext>
            </a:extLst>
          </p:cNvPr>
          <p:cNvSpPr txBox="1"/>
          <p:nvPr/>
        </p:nvSpPr>
        <p:spPr>
          <a:xfrm>
            <a:off x="5181600" y="2951018"/>
            <a:ext cx="3493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arabun" panose="00000500000000000000" pitchFamily="2" charset="-34"/>
                <a:cs typeface="Sarabun" panose="00000500000000000000" pitchFamily="2" charset="-34"/>
              </a:rPr>
              <a:t>On Classic:</a:t>
            </a:r>
          </a:p>
          <a:p>
            <a:r>
              <a:rPr lang="en-GB" dirty="0">
                <a:latin typeface="APL386 Unicode" panose="020B0709000202000203" pitchFamily="50" charset="0"/>
              </a:rPr>
              <a:t>ö←{⍺←⊢ ⋄ ⍺(⍺⍺⎕U2364⍵⍵)⍵}</a:t>
            </a:r>
          </a:p>
        </p:txBody>
      </p:sp>
    </p:spTree>
    <p:extLst>
      <p:ext uri="{BB962C8B-B14F-4D97-AF65-F5344CB8AC3E}">
        <p14:creationId xmlns:p14="http://schemas.microsoft.com/office/powerpoint/2010/main" val="314490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DEEC0-49A2-4E2F-8983-EADAE8E1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46944"/>
            <a:ext cx="8460709" cy="366002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Checking winners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function checks if there is a complete row or column in a Boolean </a:t>
            </a:r>
            <a:r>
              <a:rPr lang="en-GB" dirty="0" err="1"/>
              <a:t>matix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	Win ← ∨/∧/,∧⌿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Exercise: Apply the </a:t>
            </a:r>
            <a:r>
              <a:rPr lang="en-GB" dirty="0">
                <a:latin typeface="APL386 Unicode" panose="020B0709000202000203" pitchFamily="50" charset="0"/>
              </a:rPr>
              <a:t>Win</a:t>
            </a:r>
            <a:r>
              <a:rPr lang="en-GB" dirty="0"/>
              <a:t> function to the entire collection of boards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latin typeface="APL386 Unicode" panose="020B0709000202000203" pitchFamily="50" charset="0"/>
              </a:rPr>
              <a:t>⍵: </a:t>
            </a:r>
            <a:r>
              <a:rPr lang="en-GB" dirty="0"/>
              <a:t>Boolean 3D array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latin typeface="APL386 Unicode" panose="020B0709000202000203" pitchFamily="50" charset="0"/>
              </a:rPr>
              <a:t>←: </a:t>
            </a:r>
            <a:r>
              <a:rPr lang="en-GB" dirty="0"/>
              <a:t>Integer singleton (scalar, 1-element vector etc.)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  <a:tabLst>
                <a:tab pos="2420938" algn="l"/>
              </a:tabLst>
            </a:pPr>
            <a:r>
              <a:rPr lang="en-GB" dirty="0"/>
              <a:t>Using Each</a:t>
            </a:r>
            <a:r>
              <a:rPr lang="en-GB" dirty="0">
                <a:latin typeface="APL386 Unicode" panose="020B0709000202000203" pitchFamily="50" charset="0"/>
              </a:rPr>
              <a:t> Win¨</a:t>
            </a:r>
            <a:r>
              <a:rPr lang="en-GB" dirty="0"/>
              <a:t>	Enclose each matrix using rank </a:t>
            </a:r>
            <a:r>
              <a:rPr lang="en-GB" dirty="0">
                <a:latin typeface="APL386 Unicode" panose="020B0709000202000203" pitchFamily="50" charset="0"/>
              </a:rPr>
              <a:t>⊂⍤k</a:t>
            </a:r>
          </a:p>
          <a:p>
            <a:pPr marL="0" indent="0">
              <a:buNone/>
              <a:tabLst>
                <a:tab pos="2420938" algn="l"/>
              </a:tabLst>
            </a:pPr>
            <a:r>
              <a:rPr lang="en-GB" dirty="0"/>
              <a:t>	Enclose each matrix using bracket-axis </a:t>
            </a:r>
            <a:r>
              <a:rPr lang="en-GB" dirty="0">
                <a:latin typeface="APL386 Unicode" panose="020B0709000202000203" pitchFamily="50" charset="0"/>
              </a:rPr>
              <a:t>⊂[a]</a:t>
            </a:r>
          </a:p>
          <a:p>
            <a:pPr marL="0" indent="0">
              <a:buNone/>
              <a:tabLst>
                <a:tab pos="1881188" algn="l"/>
              </a:tabLst>
            </a:pPr>
            <a:r>
              <a:rPr lang="en-GB" dirty="0">
                <a:cs typeface="Sarabun" panose="00000500000000000000" pitchFamily="2" charset="-34"/>
              </a:rPr>
              <a:t>Using Rank</a:t>
            </a: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 </a:t>
            </a:r>
            <a:r>
              <a:rPr lang="en-GB" dirty="0" err="1">
                <a:latin typeface="APL386 Unicode" panose="020B0709000202000203" pitchFamily="50" charset="0"/>
              </a:rPr>
              <a:t>Win⍤k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61D1F-A978-45EB-AE97-3B6EDCF1D15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AE6D5C-EC96-4FCD-A388-AB12FC1F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Bingo</a:t>
            </a:r>
          </a:p>
        </p:txBody>
      </p:sp>
    </p:spTree>
    <p:extLst>
      <p:ext uri="{BB962C8B-B14F-4D97-AF65-F5344CB8AC3E}">
        <p14:creationId xmlns:p14="http://schemas.microsoft.com/office/powerpoint/2010/main" val="52128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alog">
      <a:dk1>
        <a:srgbClr val="3B475E"/>
      </a:dk1>
      <a:lt1>
        <a:sysClr val="window" lastClr="FFFFFF"/>
      </a:lt1>
      <a:dk2>
        <a:srgbClr val="5A6D8F"/>
      </a:dk2>
      <a:lt2>
        <a:srgbClr val="F6F6D9"/>
      </a:lt2>
      <a:accent1>
        <a:srgbClr val="ED7F00"/>
      </a:accent1>
      <a:accent2>
        <a:srgbClr val="928ABD"/>
      </a:accent2>
      <a:accent3>
        <a:srgbClr val="2C5656"/>
      </a:accent3>
      <a:accent4>
        <a:srgbClr val="FFA336"/>
      </a:accent4>
      <a:accent5>
        <a:srgbClr val="BBB5D6"/>
      </a:accent5>
      <a:accent6>
        <a:srgbClr val="231F20"/>
      </a:accent6>
      <a:hlink>
        <a:srgbClr val="5A6D8F"/>
      </a:hlink>
      <a:folHlink>
        <a:srgbClr val="928ABD"/>
      </a:folHlink>
    </a:clrScheme>
    <a:fontScheme name="Atkinson">
      <a:majorFont>
        <a:latin typeface="Atkinson Hyperlegible"/>
        <a:ea typeface=""/>
        <a:cs typeface=""/>
      </a:majorFont>
      <a:minorFont>
        <a:latin typeface="Atkinson Hyperlegib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alog19_template_bold_calibri.potx" id="{F0C38D23-3AC9-47E9-8D0D-BEDB5EAFCAD2}" vid="{35320D08-F00A-4224-9D94-CDC48BBB4D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9588</TotalTime>
  <Words>2119</Words>
  <Application>Microsoft Office PowerPoint</Application>
  <PresentationFormat>On-screen Show (16:9)</PresentationFormat>
  <Paragraphs>359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Wingdings 2</vt:lpstr>
      <vt:lpstr>Atkinson Hyperlegible</vt:lpstr>
      <vt:lpstr>Courier New</vt:lpstr>
      <vt:lpstr>APL385 Unicode</vt:lpstr>
      <vt:lpstr>Arial</vt:lpstr>
      <vt:lpstr>Wingdings</vt:lpstr>
      <vt:lpstr>Calibri</vt:lpstr>
      <vt:lpstr>Sarabun</vt:lpstr>
      <vt:lpstr>APL386 Unicode</vt:lpstr>
      <vt:lpstr>Office Theme</vt:lpstr>
      <vt:lpstr>Workshop: Advent of Code – day 1</vt:lpstr>
      <vt:lpstr>Day 1</vt:lpstr>
      <vt:lpstr>Problems</vt:lpstr>
      <vt:lpstr>Array-oriented techniques</vt:lpstr>
      <vt:lpstr>Bingo</vt:lpstr>
      <vt:lpstr>Bingo</vt:lpstr>
      <vt:lpstr>Bingo</vt:lpstr>
      <vt:lpstr>Bingo</vt:lpstr>
      <vt:lpstr>Bingo</vt:lpstr>
      <vt:lpstr>Bingo</vt:lpstr>
      <vt:lpstr>Bingo</vt:lpstr>
      <vt:lpstr>Refactoring a solution</vt:lpstr>
      <vt:lpstr>Bingo</vt:lpstr>
      <vt:lpstr>Bingo</vt:lpstr>
      <vt:lpstr>Nice and Nicer Strings</vt:lpstr>
      <vt:lpstr>Nice Strings</vt:lpstr>
      <vt:lpstr>Nice Strings</vt:lpstr>
      <vt:lpstr>Nice Strings</vt:lpstr>
      <vt:lpstr>Nice Strings</vt:lpstr>
      <vt:lpstr>Nice Strings</vt:lpstr>
      <vt:lpstr>Nice Strings</vt:lpstr>
      <vt:lpstr>Nice Strings</vt:lpstr>
      <vt:lpstr>Nice Strings</vt:lpstr>
      <vt:lpstr>Nice Strings</vt:lpstr>
      <vt:lpstr>Nicer Strings</vt:lpstr>
      <vt:lpstr>Nicer Strings</vt:lpstr>
      <vt:lpstr>Nicer Strings</vt:lpstr>
      <vt:lpstr>Nicer Strings</vt:lpstr>
      <vt:lpstr>Nicer Strings</vt:lpstr>
      <vt:lpstr>Nicer Strings</vt:lpstr>
      <vt:lpstr>Nicer Strings</vt:lpstr>
      <vt:lpstr>Nicer Strings</vt:lpstr>
      <vt:lpstr>Nicer Strings</vt:lpstr>
      <vt:lpstr>Nicer Strings</vt:lpstr>
      <vt:lpstr>Nicer Strings</vt:lpstr>
      <vt:lpstr>Nicer Strings</vt:lpstr>
      <vt:lpstr>Nicer Strings</vt:lpstr>
      <vt:lpstr>Nicer Strings</vt:lpstr>
      <vt:lpstr>Nicer Strings</vt:lpstr>
      <vt:lpstr>Nicer Strings</vt:lpstr>
      <vt:lpstr>Nicer Strings</vt:lpstr>
      <vt:lpstr>Nicer Strings</vt:lpstr>
      <vt:lpstr>Nice and Nicer Strings</vt:lpstr>
      <vt:lpstr>Nice and Nicer Strings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Smith</dc:creator>
  <cp:lastModifiedBy>Richard Park</cp:lastModifiedBy>
  <cp:revision>508</cp:revision>
  <dcterms:created xsi:type="dcterms:W3CDTF">2019-07-25T11:46:05Z</dcterms:created>
  <dcterms:modified xsi:type="dcterms:W3CDTF">2022-04-28T08:35:58Z</dcterms:modified>
</cp:coreProperties>
</file>