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61" r:id="rId2"/>
    <p:sldId id="419" r:id="rId3"/>
    <p:sldId id="426" r:id="rId4"/>
    <p:sldId id="325" r:id="rId5"/>
    <p:sldId id="361" r:id="rId6"/>
    <p:sldId id="398" r:id="rId7"/>
    <p:sldId id="364" r:id="rId8"/>
    <p:sldId id="381" r:id="rId9"/>
    <p:sldId id="380" r:id="rId10"/>
    <p:sldId id="373" r:id="rId11"/>
    <p:sldId id="375" r:id="rId12"/>
    <p:sldId id="362" r:id="rId13"/>
    <p:sldId id="366" r:id="rId14"/>
    <p:sldId id="367" r:id="rId15"/>
    <p:sldId id="368" r:id="rId16"/>
    <p:sldId id="399" r:id="rId17"/>
    <p:sldId id="428" r:id="rId18"/>
    <p:sldId id="402" r:id="rId19"/>
    <p:sldId id="420" r:id="rId20"/>
    <p:sldId id="421" r:id="rId21"/>
    <p:sldId id="328" r:id="rId22"/>
    <p:sldId id="329" r:id="rId23"/>
    <p:sldId id="332" r:id="rId24"/>
    <p:sldId id="333" r:id="rId25"/>
    <p:sldId id="427" r:id="rId26"/>
    <p:sldId id="422" r:id="rId27"/>
    <p:sldId id="423" r:id="rId28"/>
    <p:sldId id="424" r:id="rId29"/>
    <p:sldId id="337" r:id="rId30"/>
    <p:sldId id="338" r:id="rId31"/>
    <p:sldId id="351" r:id="rId32"/>
    <p:sldId id="383" r:id="rId33"/>
    <p:sldId id="404" r:id="rId34"/>
    <p:sldId id="330" r:id="rId35"/>
    <p:sldId id="336" r:id="rId36"/>
    <p:sldId id="340" r:id="rId37"/>
    <p:sldId id="405" r:id="rId38"/>
    <p:sldId id="344" r:id="rId39"/>
    <p:sldId id="345" r:id="rId40"/>
    <p:sldId id="346" r:id="rId41"/>
    <p:sldId id="339" r:id="rId42"/>
    <p:sldId id="342" r:id="rId43"/>
    <p:sldId id="425" r:id="rId44"/>
    <p:sldId id="341" r:id="rId45"/>
    <p:sldId id="416" r:id="rId46"/>
    <p:sldId id="385" r:id="rId47"/>
    <p:sldId id="418" r:id="rId48"/>
    <p:sldId id="417" r:id="rId49"/>
    <p:sldId id="386" r:id="rId50"/>
    <p:sldId id="387" r:id="rId51"/>
    <p:sldId id="409" r:id="rId52"/>
    <p:sldId id="408" r:id="rId53"/>
    <p:sldId id="388" r:id="rId54"/>
    <p:sldId id="410" r:id="rId55"/>
    <p:sldId id="413" r:id="rId56"/>
    <p:sldId id="414" r:id="rId57"/>
    <p:sldId id="415" r:id="rId58"/>
    <p:sldId id="390" r:id="rId59"/>
    <p:sldId id="391" r:id="rId60"/>
    <p:sldId id="392" r:id="rId61"/>
    <p:sldId id="393" r:id="rId62"/>
    <p:sldId id="429" r:id="rId63"/>
    <p:sldId id="384" r:id="rId64"/>
    <p:sldId id="335" r:id="rId65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68"/>
    </p:embeddedFont>
    <p:embeddedFont>
      <p:font typeface="APL386 Unicode" panose="020B0709000202000203" pitchFamily="50" charset="0"/>
      <p:regular r:id="rId69"/>
    </p:embeddedFont>
    <p:embeddedFont>
      <p:font typeface="Atkinson Hyperlegible" pitchFamily="2" charset="0"/>
      <p:regular r:id="rId70"/>
      <p:bold r:id="rId71"/>
      <p:italic r:id="rId72"/>
      <p:boldItalic r:id="rId73"/>
    </p:embeddedFont>
    <p:embeddedFont>
      <p:font typeface="Calibri" panose="020F0502020204030204" pitchFamily="34" charset="0"/>
      <p:regular r:id="rId68"/>
      <p:bold r:id="rId68"/>
      <p:italic r:id="rId68"/>
      <p:boldItalic r:id="rId68"/>
    </p:embeddedFont>
    <p:embeddedFont>
      <p:font typeface="Sarabun" panose="00000500000000000000" pitchFamily="2" charset="-34"/>
      <p:regular r:id="rId74"/>
      <p:bold r:id="rId75"/>
      <p:italic r:id="rId76"/>
      <p:boldItalic r:id="rId77"/>
    </p:embeddedFont>
    <p:embeddedFont>
      <p:font typeface="Wingdings 2" panose="050201020105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F00"/>
    <a:srgbClr val="BBB5D6"/>
    <a:srgbClr val="3B475E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508" autoAdjust="0"/>
  </p:normalViewPr>
  <p:slideViewPr>
    <p:cSldViewPr snapToGrid="0">
      <p:cViewPr varScale="1">
        <p:scale>
          <a:sx n="102" d="100"/>
          <a:sy n="102" d="100"/>
        </p:scale>
        <p:origin x="77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NUL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26/04/2022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26/04/2022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Advent of Code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Advent of Code –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Apply your </a:t>
            </a:r>
            <a:r>
              <a:rPr lang="en-GB" dirty="0">
                <a:latin typeface="APL386 Unicode" panose="020B0709000202000203" pitchFamily="50" charset="0"/>
              </a:rPr>
              <a:t>Win</a:t>
            </a:r>
            <a:r>
              <a:rPr lang="en-GB" dirty="0"/>
              <a:t> functions to the entire collection of boards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⍵: </a:t>
            </a:r>
            <a:r>
              <a:rPr lang="en-GB" dirty="0"/>
              <a:t>Boolean 3D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←: </a:t>
            </a:r>
            <a:r>
              <a:rPr lang="en-GB" dirty="0"/>
              <a:t>Integer singleton (scalar, 1-element vector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tabLst>
                <a:tab pos="1881188" algn="l"/>
                <a:tab pos="2151063" algn="l"/>
                <a:tab pos="2420938" algn="l"/>
              </a:tabLst>
            </a:pPr>
            <a:r>
              <a:rPr lang="en-GB" dirty="0"/>
              <a:t>Using Each</a:t>
            </a:r>
            <a:r>
              <a:rPr lang="en-GB" dirty="0">
                <a:latin typeface="APL386 Unicode" panose="020B0709000202000203" pitchFamily="50" charset="0"/>
              </a:rPr>
              <a:t> Win¨</a:t>
            </a:r>
            <a:r>
              <a:rPr lang="en-GB" dirty="0"/>
              <a:t>	Enclose each matrix using rank </a:t>
            </a:r>
            <a:r>
              <a:rPr lang="en-GB" dirty="0">
                <a:latin typeface="APL386 Unicode" panose="020B0709000202000203" pitchFamily="50" charset="0"/>
              </a:rPr>
              <a:t>⊂⍤k</a:t>
            </a:r>
          </a:p>
          <a:p>
            <a:pPr marL="0" indent="0">
              <a:buNone/>
              <a:tabLst>
                <a:tab pos="2420938" algn="l"/>
              </a:tabLst>
            </a:pPr>
            <a:r>
              <a:rPr lang="en-GB" dirty="0"/>
              <a:t>	Enclose each matrix using bracket-axis </a:t>
            </a:r>
            <a:r>
              <a:rPr lang="en-GB" dirty="0">
                <a:latin typeface="APL386 Unicode" panose="020B0709000202000203" pitchFamily="50" charset="0"/>
              </a:rPr>
              <a:t>⊂[a]</a:t>
            </a:r>
          </a:p>
          <a:p>
            <a:pPr marL="0" indent="0">
              <a:buNone/>
              <a:tabLst>
                <a:tab pos="1881188" algn="l"/>
              </a:tabLst>
            </a:pPr>
            <a:r>
              <a:rPr lang="en-GB" dirty="0">
                <a:cs typeface="Sarabun" panose="00000500000000000000" pitchFamily="2" charset="-34"/>
              </a:rPr>
              <a:t>Using Rank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Win⍤k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5212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</a:t>
            </a:r>
            <a:r>
              <a:rPr lang="en-US" dirty="0"/>
              <a:t>Write two functions to check all boards in the 3D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⍵: </a:t>
            </a:r>
            <a:r>
              <a:rPr lang="en-GB" dirty="0"/>
              <a:t>Boolean 3D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←: </a:t>
            </a:r>
            <a:r>
              <a:rPr lang="en-GB" dirty="0"/>
              <a:t>Boolean vector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WinA2: </a:t>
            </a:r>
            <a:r>
              <a:rPr lang="en-GB" dirty="0"/>
              <a:t>Reduce with Axis	</a:t>
            </a:r>
            <a:r>
              <a:rPr lang="en-GB" dirty="0">
                <a:latin typeface="APL386 Unicode" panose="020B0709000202000203" pitchFamily="50" charset="0"/>
              </a:rPr>
              <a:t>F/[a]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WinR2: </a:t>
            </a:r>
            <a:r>
              <a:rPr lang="en-GB" dirty="0"/>
              <a:t>Reduce with Rank	</a:t>
            </a:r>
            <a:r>
              <a:rPr lang="en-GB" dirty="0">
                <a:latin typeface="APL386 Unicode" panose="020B0709000202000203" pitchFamily="50" charset="0"/>
              </a:rPr>
              <a:t>F⌿⍤k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83119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Approaches to iteration</a:t>
            </a:r>
          </a:p>
          <a:p>
            <a:r>
              <a:rPr lang="en-GB" dirty="0"/>
              <a:t>Loop over each number</a:t>
            </a:r>
          </a:p>
          <a:p>
            <a:r>
              <a:rPr lang="en-GB" dirty="0"/>
              <a:t>Loop over each board</a:t>
            </a:r>
          </a:p>
          <a:p>
            <a:r>
              <a:rPr lang="en-GB" dirty="0"/>
              <a:t>Write a "Wins" function or expression which applies to a matrix; loop over each board</a:t>
            </a:r>
          </a:p>
          <a:p>
            <a:r>
              <a:rPr lang="en-GB" dirty="0"/>
              <a:t>Write a "Wins" function or expression which applies to the whole board; find the index of the winning board(s)</a:t>
            </a:r>
          </a:p>
          <a:p>
            <a:r>
              <a:rPr lang="en-GB" dirty="0"/>
              <a:t>Check all numbers, find progressive wins with scan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312689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B1 </a:t>
            </a:r>
            <a:r>
              <a:rPr lang="en-US" dirty="0" err="1">
                <a:latin typeface="APL386 Unicode" panose="020B0709000202000203" pitchFamily="50" charset="0"/>
              </a:rPr>
              <a:t>boards;i;j;called;win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boards←⊂⍤2⊢boards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:For </a:t>
            </a:r>
            <a:r>
              <a:rPr lang="en-US" dirty="0" err="1">
                <a:latin typeface="APL386 Unicode" panose="020B0709000202000203" pitchFamily="50" charset="0"/>
              </a:rPr>
              <a:t>i</a:t>
            </a:r>
            <a:r>
              <a:rPr lang="en-US" dirty="0">
                <a:latin typeface="APL386 Unicode" panose="020B0709000202000203" pitchFamily="50" charset="0"/>
              </a:rPr>
              <a:t> :In ⍳≢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:For j :In ⍳≢boards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called←(⊃boards[j])∊</a:t>
            </a:r>
            <a:r>
              <a:rPr lang="en-US" dirty="0" err="1">
                <a:latin typeface="APL386 Unicode" panose="020B0709000202000203" pitchFamily="50" charset="0"/>
              </a:rPr>
              <a:t>i↑nums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  win←∨/(∧/[1]called),∧/[2]called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:If win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    </a:t>
            </a:r>
            <a:r>
              <a:rPr lang="en-US" dirty="0" err="1">
                <a:latin typeface="APL386 Unicode" panose="020B0709000202000203" pitchFamily="50" charset="0"/>
              </a:rPr>
              <a:t>winner←j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      :Return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</a:t>
            </a:r>
            <a:r>
              <a:rPr lang="en-US" dirty="0" err="1">
                <a:latin typeface="APL386 Unicode" panose="020B0709000202000203" pitchFamily="50" charset="0"/>
              </a:rPr>
              <a:t>EndIf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B2 </a:t>
            </a:r>
            <a:r>
              <a:rPr lang="en-US" dirty="0" err="1">
                <a:latin typeface="APL386 Unicode" panose="020B0709000202000203" pitchFamily="50" charset="0"/>
              </a:rPr>
              <a:t>boards;i;called;winners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:For </a:t>
            </a:r>
            <a:r>
              <a:rPr lang="en-US" dirty="0" err="1">
                <a:latin typeface="APL386 Unicode" panose="020B0709000202000203" pitchFamily="50" charset="0"/>
              </a:rPr>
              <a:t>i</a:t>
            </a:r>
            <a:r>
              <a:rPr lang="en-US" dirty="0">
                <a:latin typeface="APL386 Unicode" panose="020B0709000202000203" pitchFamily="50" charset="0"/>
              </a:rPr>
              <a:t> :In ⍳≢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called←boards∊i↑nums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winners←∨/(∧/called),∧/[2]called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:If ∨/winners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winner←⍸winners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:Return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</a:t>
            </a:r>
            <a:r>
              <a:rPr lang="en-US" dirty="0" err="1">
                <a:latin typeface="APL386 Unicode" panose="020B0709000202000203" pitchFamily="50" charset="0"/>
              </a:rPr>
              <a:t>EndIf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8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B3 </a:t>
            </a:r>
            <a:r>
              <a:rPr lang="en-US" dirty="0" err="1">
                <a:latin typeface="APL386 Unicode" panose="020B0709000202000203" pitchFamily="50" charset="0"/>
              </a:rPr>
              <a:t>boards;Win;i;called;winners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boards←boards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Win←(∨/∧/,∧⌿⍤2)</a:t>
            </a:r>
          </a:p>
          <a:p>
            <a:r>
              <a:rPr lang="en-US" dirty="0">
                <a:latin typeface="APL386 Unicode" panose="020B0709000202000203" pitchFamily="50" charset="0"/>
              </a:rPr>
              <a:t> :For </a:t>
            </a:r>
            <a:r>
              <a:rPr lang="en-US" dirty="0" err="1">
                <a:latin typeface="APL386 Unicode" panose="020B0709000202000203" pitchFamily="50" charset="0"/>
              </a:rPr>
              <a:t>i</a:t>
            </a:r>
            <a:r>
              <a:rPr lang="en-US" dirty="0">
                <a:latin typeface="APL386 Unicode" panose="020B0709000202000203" pitchFamily="50" charset="0"/>
              </a:rPr>
              <a:t> :In ⍳≢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called←boards∊i↑nums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winners←Win</a:t>
            </a:r>
            <a:r>
              <a:rPr lang="en-US" dirty="0">
                <a:latin typeface="APL386 Unicode" panose="020B0709000202000203" pitchFamily="50" charset="0"/>
              </a:rPr>
              <a:t> 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:If ∨/winners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winner←⍸winners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:Return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</a:t>
            </a:r>
            <a:r>
              <a:rPr lang="en-US" dirty="0" err="1">
                <a:latin typeface="APL386 Unicode" panose="020B0709000202000203" pitchFamily="50" charset="0"/>
              </a:rPr>
              <a:t>EndIf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1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B4 </a:t>
            </a:r>
            <a:r>
              <a:rPr lang="en-US" dirty="0" err="1">
                <a:latin typeface="APL386 Unicode" panose="020B0709000202000203" pitchFamily="50" charset="0"/>
              </a:rPr>
              <a:t>boards;called;Win;n;winners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called←0⍨¨boards   ⍝ 0⍴⍨⍴boards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Win←(∨/∧/,∧⌿⍤2)</a:t>
            </a:r>
          </a:p>
          <a:p>
            <a:r>
              <a:rPr lang="en-US" dirty="0">
                <a:latin typeface="APL386 Unicode" panose="020B0709000202000203" pitchFamily="50" charset="0"/>
              </a:rPr>
              <a:t> :For n :In 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called∨←boards=n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winners←Win</a:t>
            </a:r>
            <a:r>
              <a:rPr lang="en-US" dirty="0">
                <a:latin typeface="APL386 Unicode" panose="020B0709000202000203" pitchFamily="50" charset="0"/>
              </a:rPr>
              <a:t> 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:If ∨/winners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winner←⊃⍸winners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:Return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:</a:t>
            </a:r>
            <a:r>
              <a:rPr lang="en-US" dirty="0" err="1">
                <a:latin typeface="APL386 Unicode" panose="020B0709000202000203" pitchFamily="50" charset="0"/>
              </a:rPr>
              <a:t>EndIf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</a:t>
            </a:r>
            <a:r>
              <a:rPr lang="en-US" dirty="0" err="1">
                <a:latin typeface="APL386 Unicode" panose="020B0709000202000203" pitchFamily="50" charset="0"/>
              </a:rPr>
              <a:t>winner←nums</a:t>
            </a:r>
            <a:r>
              <a:rPr lang="en-US" dirty="0">
                <a:latin typeface="APL386 Unicode" panose="020B0709000202000203" pitchFamily="50" charset="0"/>
              </a:rPr>
              <a:t> B5 </a:t>
            </a:r>
            <a:r>
              <a:rPr lang="en-US" dirty="0" err="1">
                <a:latin typeface="APL386 Unicode" panose="020B0709000202000203" pitchFamily="50" charset="0"/>
              </a:rPr>
              <a:t>boards;j;called;Win;state;n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called←0⍨¨boards   ⍝ 0⍴⍨⍴boards</a:t>
            </a:r>
          </a:p>
          <a:p>
            <a:r>
              <a:rPr lang="en-US" dirty="0">
                <a:latin typeface="APL386 Unicode" panose="020B0709000202000203" pitchFamily="50" charset="0"/>
              </a:rPr>
              <a:t> Win←(∨/∧/,∧⌿⍤2)</a:t>
            </a:r>
          </a:p>
          <a:p>
            <a:r>
              <a:rPr lang="en-US" dirty="0">
                <a:latin typeface="APL386 Unicode" panose="020B0709000202000203" pitchFamily="50" charset="0"/>
              </a:rPr>
              <a:t> :For n :In 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called∨←boards=n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winner←⍸Win called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→0⍴⍨0&lt;≢winner</a:t>
            </a:r>
          </a:p>
          <a:p>
            <a:r>
              <a:rPr lang="en-US" dirty="0">
                <a:latin typeface="APL386 Unicode" panose="020B0709000202000203" pitchFamily="50" charset="0"/>
              </a:rPr>
              <a:t> :</a:t>
            </a:r>
            <a:r>
              <a:rPr lang="en-US" dirty="0" err="1">
                <a:latin typeface="APL386 Unicode" panose="020B0709000202000203" pitchFamily="50" charset="0"/>
              </a:rPr>
              <a:t>EndFor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08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56188-52B3-4FDA-B1FE-3EE32AFD2F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9" y="1101777"/>
            <a:ext cx="8528372" cy="34051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PL386 Unicode" panose="020B0709000202000203" pitchFamily="50" charset="0"/>
              </a:rPr>
              <a:t> B6←{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(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r>
              <a:rPr lang="en-US" dirty="0">
                <a:latin typeface="APL386 Unicode" panose="020B0709000202000203" pitchFamily="50" charset="0"/>
              </a:rPr>
              <a:t> boards)←⍺ ⍵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called←0⍨¨⍵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Win←(∨/∧/,∧⌿⍤2)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FirstWinner</a:t>
            </a:r>
            <a:r>
              <a:rPr lang="en-US" dirty="0">
                <a:latin typeface="APL386 Unicode" panose="020B0709000202000203" pitchFamily="50" charset="0"/>
              </a:rPr>
              <a:t>←{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    called∨←boards=⍵⊃</a:t>
            </a:r>
            <a:r>
              <a:rPr lang="en-US" dirty="0" err="1">
                <a:latin typeface="APL386 Unicode" panose="020B0709000202000203" pitchFamily="50" charset="0"/>
              </a:rPr>
              <a:t>nums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  ≢winner←⍸Win </a:t>
            </a:r>
            <a:r>
              <a:rPr lang="en-US" dirty="0" err="1">
                <a:latin typeface="APL386 Unicode" panose="020B0709000202000203" pitchFamily="50" charset="0"/>
              </a:rPr>
              <a:t>called:winner</a:t>
            </a:r>
            <a:endParaRPr lang="en-US" dirty="0">
              <a:latin typeface="APL386 Unicode" panose="020B0709000202000203" pitchFamily="50" charset="0"/>
            </a:endParaRPr>
          </a:p>
          <a:p>
            <a:r>
              <a:rPr lang="en-US" dirty="0">
                <a:latin typeface="APL386 Unicode" panose="020B0709000202000203" pitchFamily="50" charset="0"/>
              </a:rPr>
              <a:t>         ∇ ⍵+1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}</a:t>
            </a:r>
          </a:p>
          <a:p>
            <a:r>
              <a:rPr lang="en-US" dirty="0">
                <a:latin typeface="APL386 Unicode" panose="020B0709000202000203" pitchFamily="50" charset="0"/>
              </a:rPr>
              <a:t>     </a:t>
            </a:r>
            <a:r>
              <a:rPr lang="en-US" dirty="0" err="1">
                <a:latin typeface="APL386 Unicode" panose="020B0709000202000203" pitchFamily="50" charset="0"/>
              </a:rPr>
              <a:t>FirstWinner</a:t>
            </a:r>
            <a:r>
              <a:rPr lang="en-US" dirty="0">
                <a:latin typeface="APL386 Unicode" panose="020B0709000202000203" pitchFamily="50" charset="0"/>
              </a:rPr>
              <a:t> 1</a:t>
            </a:r>
          </a:p>
          <a:p>
            <a:r>
              <a:rPr lang="en-US" dirty="0">
                <a:latin typeface="APL386 Unicode" panose="020B0709000202000203" pitchFamily="50" charset="0"/>
              </a:rPr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55F41-37DE-4D59-A3ED-1AA6250CB9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3C75AD-B031-4EBC-9DA9-AAB3F6F7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a solution</a:t>
            </a:r>
            <a:endParaRPr lang="en-GB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1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Iterating through </a:t>
            </a:r>
            <a:r>
              <a:rPr lang="en-GB" dirty="0" err="1"/>
              <a:t>nums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 1 2⊃⍸(∨/∧/,∧⌿⍤2)∨⍀↑boards∘∊¨</a:t>
            </a:r>
            <a:r>
              <a:rPr lang="en-GB" dirty="0" err="1">
                <a:latin typeface="APL386 Unicode" panose="020B0709000202000203" pitchFamily="50" charset="0"/>
              </a:rPr>
              <a:t>nums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407534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Day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Array-oriented techniques</a:t>
            </a:r>
          </a:p>
          <a:p>
            <a:r>
              <a:rPr lang="en-GB" dirty="0"/>
              <a:t>Bingo and Strings</a:t>
            </a:r>
          </a:p>
        </p:txBody>
      </p:sp>
    </p:spTree>
    <p:extLst>
      <p:ext uri="{BB962C8B-B14F-4D97-AF65-F5344CB8AC3E}">
        <p14:creationId xmlns:p14="http://schemas.microsoft.com/office/powerpoint/2010/main" val="410470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Iterating through </a:t>
            </a:r>
            <a:r>
              <a:rPr lang="en-GB" dirty="0" err="1"/>
              <a:t>nums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</a:t>
            </a:r>
            <a:r>
              <a:rPr lang="en-US" dirty="0"/>
              <a:t>Simplify the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↑boards∘∊¨</a:t>
            </a:r>
            <a:r>
              <a:rPr lang="en-GB" dirty="0" err="1">
                <a:latin typeface="APL386 Unicode" panose="020B0709000202000203" pitchFamily="50" charset="0"/>
              </a:rPr>
              <a:t>nums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295088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DDA91-6AFD-462D-81D2-2E8064E8AC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Compute the number of strings (lines) in the input which conform to some rule set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the rule set</a:t>
            </a:r>
          </a:p>
          <a:p>
            <a:r>
              <a:rPr lang="en-GB" dirty="0"/>
              <a:t>Application of the rule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38436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</p:spTree>
    <p:extLst>
      <p:ext uri="{BB962C8B-B14F-4D97-AF65-F5344CB8AC3E}">
        <p14:creationId xmlns:p14="http://schemas.microsoft.com/office/powerpoint/2010/main" val="170414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</p:spTree>
    <p:extLst>
      <p:ext uri="{BB962C8B-B14F-4D97-AF65-F5344CB8AC3E}">
        <p14:creationId xmlns:p14="http://schemas.microsoft.com/office/powerpoint/2010/main" val="133717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At least three vowels 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r>
              <a:rPr lang="en-GB" dirty="0"/>
              <a:t>At least one letter twice in a row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∨/(¯1↓⍵)=1↓⍵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∨/2=/⍵</a:t>
            </a:r>
          </a:p>
          <a:p>
            <a:r>
              <a:rPr lang="en-GB" dirty="0"/>
              <a:t>Does not contain any of </a:t>
            </a:r>
            <a:r>
              <a:rPr lang="en-GB" dirty="0">
                <a:latin typeface="APL386 Unicode" panose="020B0709000202000203" pitchFamily="50" charset="0"/>
              </a:rPr>
              <a:t>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5B35D-E3D4-4A40-8934-C8F203062D6C}"/>
              </a:ext>
            </a:extLst>
          </p:cNvPr>
          <p:cNvSpPr txBox="1"/>
          <p:nvPr/>
        </p:nvSpPr>
        <p:spPr>
          <a:xfrm>
            <a:off x="779488" y="3477718"/>
            <a:ext cx="691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400" b="0" i="0" u="none" strike="noStrike" kern="1200" cap="none" spc="0" normalizeH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400" b="0" i="0" u="none" strike="noStrike" kern="1200" cap="none" spc="0" normalizeH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0514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820473" cy="3697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⍷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 ← 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bad∘.⍷¨⊂string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bad⍷¨⊂string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⍷∘</a:t>
            </a:r>
            <a:r>
              <a:rPr lang="en-GB" dirty="0" err="1">
                <a:latin typeface="APL386 Unicode" panose="020B0709000202000203" pitchFamily="50" charset="0"/>
              </a:rPr>
              <a:t>string¨bad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(↑bad)(⍷⍤1)string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bad∨/⍤⍷¨⊂⍵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∨/⍤⍷∘⍵¨bad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94140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820473" cy="3697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⍷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 ← 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bad∘.⍷¨⊂string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bad⍷¨⊂string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⍷∘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string¨bad</a:t>
            </a:r>
            <a:endParaRPr lang="en-GB" dirty="0">
              <a:solidFill>
                <a:schemeClr val="bg1">
                  <a:lumMod val="85000"/>
                </a:schemeClr>
              </a:solidFill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(↑bad)(⍷⍤1)string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bad∨/⍤⍷¨⊂⍵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∨/⍤⍷∘⍵¨bad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5348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820473" cy="3697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⍷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 ← 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bad∘.⍷¨⊂string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bad⍷¨⊂string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⍷∘</a:t>
            </a:r>
            <a:r>
              <a:rPr lang="en-GB" dirty="0" err="1">
                <a:latin typeface="APL386 Unicode" panose="020B0709000202000203" pitchFamily="50" charset="0"/>
              </a:rPr>
              <a:t>string¨bad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4302125" algn="l"/>
              </a:tabLst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(↑bad)(⍷⍤1)string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bad∨/⍤⍷¨⊂⍵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	∨/⍤⍷∘⍵¨bad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50936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820473" cy="3697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⍷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bad ← 'ab' 'cd' '</a:t>
            </a:r>
            <a:r>
              <a:rPr lang="en-GB" dirty="0" err="1">
                <a:latin typeface="APL386 Unicode" panose="020B0709000202000203" pitchFamily="50" charset="0"/>
              </a:rPr>
              <a:t>pq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xy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∨/∊	bad∘.⍷¨⊂string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⊃∨/	bad⍷¨⊂string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1∊↑	⍷∘</a:t>
            </a:r>
            <a:r>
              <a:rPr lang="en-GB" dirty="0" err="1">
                <a:latin typeface="APL386 Unicode" panose="020B0709000202000203" pitchFamily="50" charset="0"/>
              </a:rPr>
              <a:t>string¨bad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4302125" algn="l"/>
              </a:tabLst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∨/,	(↑bad)(⍷⍤1)string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1∊	bad∨/⍤⍷¨⊂⍵</a:t>
            </a:r>
          </a:p>
          <a:p>
            <a:pPr marL="0" indent="0">
              <a:buNone/>
              <a:tabLst>
                <a:tab pos="4302125" algn="l"/>
              </a:tabLst>
            </a:pPr>
            <a:r>
              <a:rPr lang="en-GB" dirty="0">
                <a:latin typeface="APL386 Unicode" panose="020B0709000202000203" pitchFamily="50" charset="0"/>
              </a:rPr>
              <a:t>∨/	∨/⍤⍷∘⍵¨bad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022516312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define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⍺∊⍵</a:t>
            </a:r>
            <a:r>
              <a:rPr lang="en-GB" dirty="0">
                <a:cs typeface="Sarabun" panose="00000500000000000000" pitchFamily="2" charset="-34"/>
              </a:rPr>
              <a:t>  in terms of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⍺⍳⍵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836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Array-oriented techniques: loops vs doing things "all at once"</a:t>
            </a:r>
          </a:p>
          <a:p>
            <a:r>
              <a:rPr lang="en-GB" dirty="0"/>
              <a:t>The Rank Operator and other neat tricks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/>
              <a:t>Topics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21.4 Bingo/</a:t>
            </a:r>
            <a:r>
              <a:rPr lang="en-GB" dirty="0" err="1"/>
              <a:t>NoBingo</a:t>
            </a:r>
            <a:endParaRPr lang="en-GB" dirty="0"/>
          </a:p>
          <a:p>
            <a:r>
              <a:rPr lang="en-GB" dirty="0"/>
              <a:t>15.5 Nice/Nicer Strings</a:t>
            </a:r>
          </a:p>
        </p:txBody>
      </p:sp>
    </p:spTree>
    <p:extLst>
      <p:ext uri="{BB962C8B-B14F-4D97-AF65-F5344CB8AC3E}">
        <p14:creationId xmlns:p14="http://schemas.microsoft.com/office/powerpoint/2010/main" val="4171605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define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⍺∊⍵</a:t>
            </a:r>
            <a:r>
              <a:rPr lang="en-GB" dirty="0">
                <a:cs typeface="Sarabun" panose="00000500000000000000" pitchFamily="2" charset="-34"/>
              </a:rPr>
              <a:t>  in terms of 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⍺⍳⍵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{(≢⍺)≥⍺⍳⍵}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5463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create a non-nested 3D character array of pairs of characters (overlapping) from a text matrix</a:t>
            </a:r>
          </a:p>
          <a:p>
            <a:pPr marL="0" indent="0">
              <a:buNone/>
            </a:pPr>
            <a:endParaRPr lang="en-GB" dirty="0"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⍵: Character matrix of shape	n m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←: Character array of shape	n (m-1) 2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0176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⍳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Putting it together:</a:t>
            </a: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+/~(↑bad){∧/(≢⍺)&lt;⍺⍳0 ¯1↓⍵⍪[2.1]1⌽⍵}t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Does not contain any of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'ab' 'cd'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pq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xy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APL386 Unicode" panose="020B0709000202000203" pitchFamily="50" charset="0"/>
                <a:ea typeface="+mn-ea"/>
                <a:cs typeface="+mn-c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5164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09469"/>
            <a:ext cx="8475699" cy="3697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3≤+/⍵∊'</a:t>
            </a:r>
            <a:r>
              <a:rPr lang="en-GB" dirty="0" err="1">
                <a:latin typeface="APL386 Unicode" panose="020B0709000202000203" pitchFamily="50" charset="0"/>
              </a:rPr>
              <a:t>aeiou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∨/2=/⍵</a:t>
            </a:r>
          </a:p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∧/(≢bad)&lt;bad⍳1(↓⍤1)⍵,[2.5]1⌽⍵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224D1-A209-4CEB-96CC-C919B04B866C}"/>
              </a:ext>
            </a:extLst>
          </p:cNvPr>
          <p:cNvSpPr txBox="1"/>
          <p:nvPr/>
        </p:nvSpPr>
        <p:spPr>
          <a:xfrm>
            <a:off x="323526" y="80628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Toolkit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B475E"/>
              </a:solidFill>
              <a:effectLst/>
              <a:uLnTx/>
              <a:uFillTx/>
              <a:latin typeface="APL386 Unicode" panose="020B07090002020002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688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r>
              <a:rPr lang="en-GB" dirty="0"/>
              <a:t>A pair of letters, found twice without overlapping</a:t>
            </a:r>
          </a:p>
          <a:p>
            <a:r>
              <a:rPr lang="en-GB" dirty="0"/>
              <a:t>At least one letter repeats with exactly one letter between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362313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(or more)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{∨/2≤|-/↑,⍸∘.≡⍨2,/⍵}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1141290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{∨/2≤|-/↑,⍸∘.≡⍨2,/⍵}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↑'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defxxxyzz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applelppa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10237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 (≢'(..).*\1'⎕S 3)¨↓in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↑'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defxxxyzz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applelppa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65575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NicerString</a:t>
            </a:r>
            <a:r>
              <a:rPr lang="en-GB" sz="2000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b←{((⊂¨(0,⍳¯2+≢⍵)+⊂⍳2)⌷¨⊂⍵)⍷¨⊂⍵}'*',⍵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b/⍨←2≤+/¨b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b←∪b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b←∨/~0 1 1 0∘(∨/⍷)¨b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b∧←⊃∨/(∨/⊢=2∘⌽)'**',⍵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b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}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26830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NicerString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b←{(</a:t>
            </a:r>
            <a:r>
              <a:rPr lang="en-GB" sz="2000" dirty="0">
                <a:solidFill>
                  <a:schemeClr val="tx1"/>
                </a:solidFill>
                <a:latin typeface="APL386 Unicode" panose="020B0709000202000203" pitchFamily="50" charset="0"/>
              </a:rPr>
              <a:t>(</a:t>
            </a:r>
            <a:r>
              <a:rPr lang="en-GB" sz="2000" dirty="0">
                <a:latin typeface="APL386 Unicode" panose="020B0709000202000203" pitchFamily="50" charset="0"/>
              </a:rPr>
              <a:t>⊂¨(0,⍳¯2+≢⍵)+⊂⍳2)⌷¨⊂⍵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)⍷¨⊂⍵}'*',⍵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b/⍨←2≤+/¨b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b←∪b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b←∨/~0 1 1 0∘(∨/⍷)¨b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b∧←⊃∨/(∨/⊢=2∘⌽)'**',⍵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    b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}</a:t>
            </a:r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0CBF6-8BB9-45DE-8645-4265F16D6FB1}"/>
              </a:ext>
            </a:extLst>
          </p:cNvPr>
          <p:cNvSpPr txBox="1"/>
          <p:nvPr/>
        </p:nvSpPr>
        <p:spPr>
          <a:xfrm>
            <a:off x="6056026" y="2860980"/>
            <a:ext cx="142406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Exercise:</a:t>
            </a:r>
          </a:p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Simplify this</a:t>
            </a:r>
            <a:endParaRPr lang="en-GB" dirty="0">
              <a:latin typeface="APL386 Unicode" panose="020B0709000202000203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E791B-F0CB-4FF9-A555-8EBF3FECE59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224072" y="2203554"/>
            <a:ext cx="1543987" cy="657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FF3E-8887-462E-A580-B43F082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98184" cy="324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Procedural programming: decompose the problem into smallest piece which can be expressed, then iterate up to whole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Array prog</a:t>
            </a:r>
            <a:r>
              <a:rPr lang="en-GB" sz="100" spc="-100" dirty="0"/>
              <a:t> </a:t>
            </a:r>
            <a:r>
              <a:rPr lang="en-GB" dirty="0"/>
              <a:t>ramming: transform data into a form which can be handled "all at once" using known idiomatic constructs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the simplest, </a:t>
            </a:r>
            <a:r>
              <a:rPr lang="en-GB" b="1" dirty="0"/>
              <a:t>flattest</a:t>
            </a:r>
            <a:r>
              <a:rPr lang="en-GB" dirty="0"/>
              <a:t> array structure you can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D1EEF-DA43-4ACA-B490-8070CF840A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BA338B-F67F-4572-9EA3-21203D5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Array-oriented techniques</a:t>
            </a:r>
          </a:p>
        </p:txBody>
      </p:sp>
    </p:spTree>
    <p:extLst>
      <p:ext uri="{BB962C8B-B14F-4D97-AF65-F5344CB8AC3E}">
        <p14:creationId xmlns:p14="http://schemas.microsoft.com/office/powerpoint/2010/main" val="414623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RepeatWithoutOverlap</a:t>
            </a:r>
            <a:r>
              <a:rPr lang="en-GB" sz="2000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p←(∪2,/⍵)⍷¨⊂⍵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p/⍨←2≤+/¨p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∨/~0 1 1 0∘(∨/⍷)¨0,¨p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}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4A6AB0A-2639-41C2-9082-D49A101EE2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9077" y="1264926"/>
            <a:ext cx="4429802" cy="2190308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Exercise:</a:t>
            </a:r>
          </a:p>
          <a:p>
            <a:r>
              <a:rPr lang="en-GB" dirty="0"/>
              <a:t>This code is meant to check if character vector </a:t>
            </a:r>
            <a:r>
              <a:rPr lang="en-GB" dirty="0">
                <a:latin typeface="APL386 Unicode" panose="020B0709000202000203" pitchFamily="50" charset="0"/>
              </a:rPr>
              <a:t>⍵</a:t>
            </a:r>
            <a:r>
              <a:rPr lang="en-GB" dirty="0"/>
              <a:t> contains a character pair that appears twice but not overlapped.</a:t>
            </a:r>
          </a:p>
          <a:p>
            <a:endParaRPr lang="en-GB" dirty="0"/>
          </a:p>
          <a:p>
            <a:r>
              <a:rPr lang="en-GB" dirty="0"/>
              <a:t>Can you find an argument for which this is true, but this function returns </a:t>
            </a:r>
            <a:r>
              <a:rPr lang="en-GB" dirty="0">
                <a:latin typeface="APL386 Unicode" panose="020B0709000202000203" pitchFamily="50" charset="0"/>
              </a:rPr>
              <a:t>0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049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latin typeface="APL386 Unicode" panose="020B0709000202000203" pitchFamily="50" charset="0"/>
              </a:rPr>
              <a:t>z←NicerString</a:t>
            </a: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latin typeface="APL386 Unicode" panose="020B0709000202000203" pitchFamily="50" charset="0"/>
              </a:rPr>
              <a:t>t;m;b;c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m←↓t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c←≢⊃m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b←{p←⍲/¨2=/2,/⍵ ⋄ (∧/p)∨2≤+/0=p}¨m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b∧←{c≥≢∪2,/⍵}¨m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b∧←{∨/=/(↑(3,/⍵))[;1 3]}¨m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z←+/b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448966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81456B3-9A4E-4C02-B4E0-D04B7CCBE4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39456" y="1555568"/>
            <a:ext cx="4181017" cy="2190308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Exercise:</a:t>
            </a:r>
          </a:p>
          <a:p>
            <a:r>
              <a:rPr lang="en-GB" dirty="0"/>
              <a:t>This code is meant to check if character vector </a:t>
            </a:r>
            <a:r>
              <a:rPr lang="en-GB" dirty="0">
                <a:latin typeface="APL386 Unicode" panose="020B0709000202000203" pitchFamily="50" charset="0"/>
              </a:rPr>
              <a:t>⍵</a:t>
            </a:r>
            <a:r>
              <a:rPr lang="en-GB" dirty="0"/>
              <a:t> contains a character pair that appears twice but not overlapped.</a:t>
            </a:r>
          </a:p>
          <a:p>
            <a:endParaRPr lang="en-GB" dirty="0"/>
          </a:p>
          <a:p>
            <a:r>
              <a:rPr lang="en-GB" dirty="0"/>
              <a:t>Can you explain what is wrong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z←NicerString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</a:t>
            </a: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t;m;b;c</a:t>
            </a:r>
            <a:endParaRPr lang="en-GB" sz="2000" dirty="0">
              <a:solidFill>
                <a:schemeClr val="bg1">
                  <a:lumMod val="85000"/>
                </a:schemeClr>
              </a:solidFill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m←↓t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c←≢⊃m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b←{p←⍲/¨2=/2,/⍵ ⋄ (∧/p)∨2≤</a:t>
            </a:r>
            <a:r>
              <a:rPr lang="en-GB" sz="2000" dirty="0">
                <a:highlight>
                  <a:srgbClr val="FFFFFF"/>
                </a:highlight>
                <a:latin typeface="APL386 Unicode" panose="020B0709000202000203" pitchFamily="50" charset="0"/>
              </a:rPr>
              <a:t>+</a:t>
            </a:r>
            <a:r>
              <a:rPr lang="en-GB" sz="2000" dirty="0">
                <a:latin typeface="APL386 Unicode" panose="020B0709000202000203" pitchFamily="50" charset="0"/>
              </a:rPr>
              <a:t>/0=p}¨m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PL386 Unicode" panose="020B0709000202000203" pitchFamily="50" charset="0"/>
              </a:rPr>
              <a:t>b∧←{c≥≢∪2,/⍵}¨m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b∧←{∨/=/(↑(3,/⍵))[;1 3]}¨m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PL386 Unicode" panose="020B0709000202000203" pitchFamily="50" charset="0"/>
              </a:rPr>
              <a:t> z←+/b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3191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pair of letters, found twice (or more) without overlapping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{2∨.≤(+/¯2-/⍸⍤⍷∘⍵)¨∪2,/⍵}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⍵ ← '</a:t>
            </a:r>
            <a:r>
              <a:rPr lang="en-GB" dirty="0" err="1">
                <a:latin typeface="APL386 Unicode" panose="020B0709000202000203" pitchFamily="50" charset="0"/>
              </a:rPr>
              <a:t>abcxxyxxxz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3887189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Array-element IDs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a←'</a:t>
            </a:r>
            <a:r>
              <a:rPr lang="en-GB" sz="2000" dirty="0" err="1">
                <a:latin typeface="APL386 Unicode" panose="020B0709000202000203" pitchFamily="50" charset="0"/>
              </a:rPr>
              <a:t>abcbde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↑a(⍳⍨a)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a b c b d 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1 2 3 2 5 6</a:t>
            </a:r>
          </a:p>
          <a:p>
            <a:pPr marL="0" indent="0">
              <a:lnSpc>
                <a:spcPct val="50000"/>
              </a:lnSpc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a←'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>
                <a:latin typeface="APL386 Unicode" panose="020B0709000202000203" pitchFamily="50" charset="0"/>
              </a:rPr>
              <a:t>' '</a:t>
            </a:r>
            <a:r>
              <a:rPr lang="en-GB" sz="2000" dirty="0" err="1">
                <a:latin typeface="APL386 Unicode" panose="020B0709000202000203" pitchFamily="50" charset="0"/>
              </a:rPr>
              <a:t>cde</a:t>
            </a:r>
            <a:r>
              <a:rPr lang="en-GB" sz="2000" dirty="0">
                <a:latin typeface="APL386 Unicode" panose="020B0709000202000203" pitchFamily="50" charset="0"/>
              </a:rPr>
              <a:t>' 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>
                <a:latin typeface="APL386 Unicode" panose="020B0709000202000203" pitchFamily="50" charset="0"/>
              </a:rPr>
              <a:t>' 'def' '</a:t>
            </a:r>
            <a:r>
              <a:rPr lang="en-GB" sz="2000" dirty="0" err="1">
                <a:latin typeface="APL386 Unicode" panose="020B0709000202000203" pitchFamily="50" charset="0"/>
              </a:rPr>
              <a:t>efg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↑a(⍳⍨a)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┌───┬───┬───┬───┬───┐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│</a:t>
            </a:r>
            <a:r>
              <a:rPr lang="en-GB" sz="2000" dirty="0" err="1">
                <a:latin typeface="APL386 Unicode" panose="020B0709000202000203" pitchFamily="50" charset="0"/>
              </a:rPr>
              <a:t>abc│cde│abc│def│efg</a:t>
            </a:r>
            <a:r>
              <a:rPr lang="en-GB" sz="2000" dirty="0">
                <a:latin typeface="APL386 Unicode" panose="020B0709000202000203" pitchFamily="50" charset="0"/>
              </a:rPr>
              <a:t>│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├───┼───┼───┼───┼───┤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│1  │2  │1  │4  │5  │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2000" dirty="0">
                <a:latin typeface="APL386 Unicode" panose="020B0709000202000203" pitchFamily="50" charset="0"/>
              </a:rPr>
              <a:t>└───┴───┴───┴───┴───┘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4806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Array-element IDs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∨/ 1&lt; ¯1(↓⍤1) (⍳⊢/⍴⍵)-⍤1 (⍳⍨⍤2) ⍵,[2.1]1⌽⍵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Nicer Strings</a:t>
            </a:r>
          </a:p>
        </p:txBody>
      </p:sp>
    </p:spTree>
    <p:extLst>
      <p:ext uri="{BB962C8B-B14F-4D97-AF65-F5344CB8AC3E}">
        <p14:creationId xmlns:p14="http://schemas.microsoft.com/office/powerpoint/2010/main" val="2963357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127027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'</a:t>
            </a: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r>
              <a:rPr lang="en-GB" sz="2000" dirty="0" err="1">
                <a:solidFill>
                  <a:schemeClr val="bg1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xyx</a:t>
            </a:r>
            <a:r>
              <a:rPr lang="en-GB" sz="2000" dirty="0" err="1">
                <a:latin typeface="APL386 Unicode" panose="020B0709000202000203" pitchFamily="50" charset="0"/>
              </a:rPr>
              <a:t>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8437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abc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bcx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cxy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xyx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yxf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xfg</a:t>
            </a: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3778934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(⌽=⊢)↑3,/'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0 1 0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0 1 0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0 1 0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1 1 1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0 1 0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0 1 0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3243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60709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Numbers from a list are called one at a time</a:t>
            </a:r>
          </a:p>
          <a:p>
            <a:pPr marL="0" indent="0">
              <a:buNone/>
            </a:pPr>
            <a:r>
              <a:rPr lang="en-GB" dirty="0"/>
              <a:t>Mark the occurrence of each number on your board</a:t>
            </a:r>
          </a:p>
          <a:p>
            <a:pPr marL="0" indent="0">
              <a:buNone/>
            </a:pPr>
            <a:r>
              <a:rPr lang="en-GB" dirty="0"/>
              <a:t>A board wins when all numbers in a row or column are found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Bingo: First board to win</a:t>
            </a:r>
          </a:p>
          <a:p>
            <a:pPr marL="0" indent="0">
              <a:buNone/>
            </a:pPr>
            <a:r>
              <a:rPr lang="en-GB" dirty="0" err="1"/>
              <a:t>NoBingo</a:t>
            </a:r>
            <a:r>
              <a:rPr lang="en-GB" dirty="0"/>
              <a:t>: Last board to win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1128232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∧/(⌽=⊢)↑3,/'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175793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⊣/(⌽=⊢)↑3,/'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47153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(⊣/=⊢/)↑3,/'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10658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create</a:t>
            </a:r>
            <a:r>
              <a:rPr lang="en-GB" sz="2000" dirty="0">
                <a:latin typeface="APL386 Unicode" panose="020B0709000202000203" pitchFamily="50" charset="0"/>
              </a:rPr>
              <a:t>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 </a:t>
            </a:r>
            <a:r>
              <a:rPr lang="en-GB" sz="2000" dirty="0">
                <a:cs typeface="Sarabun" panose="00000500000000000000" pitchFamily="2" charset="-34"/>
              </a:rPr>
              <a:t>without intermediate nested array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,[] ↓ ⌽ ⌺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↓⍤k ⌽⍤k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(1↓¯1↓⊢⌺3)'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{¯2↓⍵,(1⌽⍵),[1.5]2⌽⍵}'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35635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create</a:t>
            </a:r>
            <a:r>
              <a:rPr lang="en-GB" sz="2000" dirty="0">
                <a:latin typeface="APL386 Unicode" panose="020B0709000202000203" pitchFamily="50" charset="0"/>
              </a:rPr>
              <a:t>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 </a:t>
            </a:r>
            <a:r>
              <a:rPr lang="en-GB" sz="2000" dirty="0">
                <a:cs typeface="Sarabun" panose="00000500000000000000" pitchFamily="2" charset="-34"/>
              </a:rPr>
              <a:t>without intermediate nested array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,[] ↓ ⌽ ⌺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↓⍤k ⌽⍤k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(1↓¯1↓⊢⌺3)'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{¯2↓⍵,(1⌽⍵),⍤0⊢2⌽⍵}'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1269844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create</a:t>
            </a:r>
            <a:r>
              <a:rPr lang="en-GB" sz="2000" dirty="0">
                <a:latin typeface="APL386 Unicode" panose="020B0709000202000203" pitchFamily="50" charset="0"/>
              </a:rPr>
              <a:t>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 </a:t>
            </a:r>
            <a:r>
              <a:rPr lang="en-GB" sz="2000" dirty="0">
                <a:cs typeface="Sarabun" panose="00000500000000000000" pitchFamily="2" charset="-34"/>
              </a:rPr>
              <a:t>without intermediate nested array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,[] ↓ ⌽ ⌺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↓⍤k ⌽⍤k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(1↓¯1↓⊢⌺3)'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(¯2↓0 1 2⊖3/⍪)'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839456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create</a:t>
            </a:r>
            <a:r>
              <a:rPr lang="en-GB" sz="2000" dirty="0">
                <a:latin typeface="APL386 Unicode" panose="020B0709000202000203" pitchFamily="50" charset="0"/>
              </a:rPr>
              <a:t>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 </a:t>
            </a:r>
            <a:r>
              <a:rPr lang="en-GB" sz="2000" dirty="0">
                <a:cs typeface="Sarabun" panose="00000500000000000000" pitchFamily="2" charset="-34"/>
              </a:rPr>
              <a:t>without intermediate nested array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,[] ↓ ⌽ ⌺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↓⍤k ⌽⍤k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(1↓¯1↓⊢⌺3)'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(¯2↓0 1 2⊖3/⍪)'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¯2↓ ⍉ (0 1 2↓⍤0 1) 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4131928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create</a:t>
            </a:r>
            <a:r>
              <a:rPr lang="en-GB" sz="2000" dirty="0">
                <a:latin typeface="APL386 Unicode" panose="020B0709000202000203" pitchFamily="50" charset="0"/>
              </a:rPr>
              <a:t> ↑3,/'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 </a:t>
            </a:r>
            <a:r>
              <a:rPr lang="en-GB" sz="2000" dirty="0">
                <a:cs typeface="Sarabun" panose="00000500000000000000" pitchFamily="2" charset="-34"/>
              </a:rPr>
              <a:t>without intermediate nested array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,[] ↓ ⌽ ⌺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Try: ↓⍤k ⌽⍤k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(1↓¯1↓⊢⌺3)'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(¯2↓0 1 2⊖3/⍪)'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¯2↓ ⍉ (0 1 2⌽⍤0 1) 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1858036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553691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53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3250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8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Sub-problems</a:t>
            </a:r>
          </a:p>
          <a:p>
            <a:r>
              <a:rPr lang="en-GB" dirty="0"/>
              <a:t>Checking if a board is a winner</a:t>
            </a:r>
          </a:p>
          <a:p>
            <a:r>
              <a:rPr lang="en-GB" dirty="0"/>
              <a:t>Iterating over called numbers</a:t>
            </a:r>
          </a:p>
          <a:p>
            <a:r>
              <a:rPr lang="en-GB" dirty="0"/>
              <a:t>Index of the first/last winner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1758662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0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{↑(2↓⍵)(¯2↓⍵)}'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cxyxfg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abcxyx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{(2↓⍵)=(¯2↓⍵)}'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2D61-E5BE-4112-A561-8486BDAAEA2C}"/>
              </a:ext>
            </a:extLst>
          </p:cNvPr>
          <p:cNvSpPr txBox="1"/>
          <p:nvPr/>
        </p:nvSpPr>
        <p:spPr>
          <a:xfrm>
            <a:off x="6063522" y="2780676"/>
            <a:ext cx="218681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Why can we not use</a:t>
            </a:r>
          </a:p>
          <a:p>
            <a:r>
              <a:rPr lang="en-GB" dirty="0">
                <a:latin typeface="APL386 Unicode" panose="020B0709000202000203" pitchFamily="50" charset="0"/>
              </a:rPr>
              <a:t>3=/⍵</a:t>
            </a:r>
            <a:r>
              <a:rPr lang="en-GB" dirty="0"/>
              <a:t>	?</a:t>
            </a:r>
          </a:p>
        </p:txBody>
      </p:sp>
    </p:spTree>
    <p:extLst>
      <p:ext uri="{BB962C8B-B14F-4D97-AF65-F5344CB8AC3E}">
        <p14:creationId xmlns:p14="http://schemas.microsoft.com/office/powerpoint/2010/main" val="26590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A letter repeated with exactly one in between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{↑(2↓⍵)(¯2↓⍵)}'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cxyxfg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APL386 Unicode" panose="020B0709000202000203" pitchFamily="50" charset="0"/>
              </a:rPr>
              <a:t>abcxyx</a:t>
            </a: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      {(2↓⍵)=(¯2↓⍵)}'</a:t>
            </a:r>
            <a:r>
              <a:rPr lang="en-GB" sz="2000" dirty="0" err="1">
                <a:latin typeface="APL386 Unicode" panose="020B0709000202000203" pitchFamily="50" charset="0"/>
              </a:rPr>
              <a:t>abcxyxfg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0 0 0 1 0 0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E097B-BC63-498B-9141-6303B7E052E6}"/>
              </a:ext>
            </a:extLst>
          </p:cNvPr>
          <p:cNvSpPr txBox="1"/>
          <p:nvPr/>
        </p:nvSpPr>
        <p:spPr>
          <a:xfrm>
            <a:off x="3096489" y="1551709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48C6-27F8-4E8B-B0B0-317335801CA0}"/>
              </a:ext>
            </a:extLst>
          </p:cNvPr>
          <p:cNvSpPr txBox="1"/>
          <p:nvPr/>
        </p:nvSpPr>
        <p:spPr>
          <a:xfrm>
            <a:off x="3553691" y="2017752"/>
            <a:ext cx="217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>
                <a:latin typeface="APL386 Unicode" panose="020B0709000202000203" pitchFamily="50" charset="0"/>
              </a:rPr>
              <a:t>abcxyxfg</a:t>
            </a:r>
            <a:endParaRPr lang="en-GB" sz="3000" dirty="0">
              <a:latin typeface="APL386 Unicode" panose="020B07090002020002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F2D61-E5BE-4112-A561-8486BDAAEA2C}"/>
              </a:ext>
            </a:extLst>
          </p:cNvPr>
          <p:cNvSpPr txBox="1"/>
          <p:nvPr/>
        </p:nvSpPr>
        <p:spPr>
          <a:xfrm>
            <a:off x="6063522" y="2780676"/>
            <a:ext cx="207781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What could we use</a:t>
            </a:r>
          </a:p>
          <a:p>
            <a:r>
              <a:rPr lang="en-GB" dirty="0">
                <a:latin typeface="APL386 Unicode" panose="020B0709000202000203" pitchFamily="50" charset="0"/>
              </a:rPr>
              <a:t>3⍰/⍵</a:t>
            </a:r>
            <a:r>
              <a:rPr lang="en-GB" dirty="0"/>
              <a:t>	?</a:t>
            </a:r>
          </a:p>
        </p:txBody>
      </p:sp>
    </p:spTree>
    <p:extLst>
      <p:ext uri="{BB962C8B-B14F-4D97-AF65-F5344CB8AC3E}">
        <p14:creationId xmlns:p14="http://schemas.microsoft.com/office/powerpoint/2010/main" val="32420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794479"/>
            <a:ext cx="8475699" cy="37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Solution toolkit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3≤+/⍵∊'</a:t>
            </a:r>
            <a:r>
              <a:rPr lang="en-GB" sz="2000" dirty="0" err="1">
                <a:latin typeface="APL386 Unicode" panose="020B0709000202000203" pitchFamily="50" charset="0"/>
              </a:rPr>
              <a:t>aeiou</a:t>
            </a:r>
            <a:r>
              <a:rPr lang="en-GB" sz="2000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∨/2=/⍵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∧/(≢bad)&lt;bad⍳1(↓⍤1)⍵,[2.5]1⌽⍵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∨/2≤|-/↑,⍸∘.=⍨⍳⍨⍵</a:t>
            </a:r>
          </a:p>
          <a:p>
            <a:pPr marL="0" indent="0">
              <a:buNone/>
            </a:pPr>
            <a:r>
              <a:rPr lang="en-GB" sz="2000" dirty="0">
                <a:latin typeface="APL386 Unicode" panose="020B0709000202000203" pitchFamily="50" charset="0"/>
              </a:rPr>
              <a:t>∨/3(⊣/=⊢/)⍵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</p:spTree>
    <p:extLst>
      <p:ext uri="{BB962C8B-B14F-4D97-AF65-F5344CB8AC3E}">
        <p14:creationId xmlns:p14="http://schemas.microsoft.com/office/powerpoint/2010/main" val="222986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E25-931A-489E-B4A7-D33E3FFC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75699" cy="3242040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Solve for a single string, and apply on each string</a:t>
            </a:r>
          </a:p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Apply each condition to every string, then AND results</a:t>
            </a:r>
          </a:p>
          <a:p>
            <a:pPr>
              <a:buFont typeface="+mj-lt"/>
              <a:buAutoNum type="arabicParenR"/>
            </a:pPr>
            <a:r>
              <a:rPr lang="en-GB" dirty="0">
                <a:cs typeface="Sarabun" panose="00000500000000000000" pitchFamily="2" charset="-34"/>
              </a:rPr>
              <a:t>Filter input for each condition, and count remaining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F97B-648D-4EA7-9C92-A6C4C22CE6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CEF8A-CED0-41CB-9C03-7218C4CF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and Nicer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19499-AFF8-4F8D-9D2A-FF8B1EA42E70}"/>
              </a:ext>
            </a:extLst>
          </p:cNvPr>
          <p:cNvSpPr txBox="1"/>
          <p:nvPr/>
        </p:nvSpPr>
        <p:spPr>
          <a:xfrm>
            <a:off x="323526" y="806284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B475E"/>
                </a:solidFill>
                <a:effectLst/>
                <a:uLnTx/>
                <a:uFillTx/>
                <a:latin typeface="Sarabun" panose="00000500000000000000" pitchFamily="2" charset="-34"/>
                <a:ea typeface="+mn-ea"/>
                <a:cs typeface="+mn-cs"/>
              </a:rPr>
              <a:t>Three high-level approaches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B475E"/>
              </a:solidFill>
              <a:effectLst/>
              <a:uLnTx/>
              <a:uFillTx/>
              <a:latin typeface="APL386 Unicode" panose="020B07090002020002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      </a:t>
            </a:r>
            <a:r>
              <a:rPr lang="pt-BR" dirty="0">
                <a:latin typeface="APL386 Unicode" panose="020B0709000202000203" pitchFamily="50" charset="0"/>
              </a:rPr>
              <a:t>nums ← 21 18 9 16 8 6 11 0</a:t>
            </a:r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      ]</a:t>
            </a:r>
            <a:r>
              <a:rPr lang="en-US" dirty="0" err="1">
                <a:latin typeface="APL386 Unicode" panose="020B0709000202000203" pitchFamily="50" charset="0"/>
              </a:rPr>
              <a:t>repr</a:t>
            </a:r>
            <a:r>
              <a:rPr lang="en-US" dirty="0">
                <a:latin typeface="APL386 Unicode" panose="020B0709000202000203" pitchFamily="50" charset="0"/>
              </a:rPr>
              <a:t> 2⌷boards</a:t>
            </a:r>
          </a:p>
          <a:p>
            <a:pPr marL="0" indent="0">
              <a:buNone/>
            </a:pPr>
            <a:r>
              <a:rPr lang="en-US" sz="1400" dirty="0">
                <a:latin typeface="APL386 Unicode" panose="020B0709000202000203" pitchFamily="50" charset="0"/>
              </a:rPr>
              <a:t>(5 5⍴14 21 17 24 4 10 16 15 9 19 18 8 23 26 20 22 11 13 6 5 2 0 12 3 7)</a:t>
            </a:r>
          </a:p>
          <a:p>
            <a:pPr marL="0" indent="0">
              <a:buNone/>
            </a:pPr>
            <a:endParaRPr lang="en-US" sz="1400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       ⎕←</a:t>
            </a:r>
            <a:r>
              <a:rPr lang="en-US" sz="2000" dirty="0" err="1">
                <a:latin typeface="APL386 Unicode" panose="020B0709000202000203" pitchFamily="50" charset="0"/>
              </a:rPr>
              <a:t>b←nums</a:t>
            </a:r>
            <a:r>
              <a:rPr lang="en-US" sz="2000" dirty="0">
                <a:latin typeface="APL386 Unicode" panose="020B0709000202000203" pitchFamily="50" charset="0"/>
              </a:rPr>
              <a:t>∊⍨3⌷boards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0 1 0 0 0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0 1 0 1 0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1 1 0 0 0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0 1 0 1 0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PL386 Unicode" panose="020B0709000202000203" pitchFamily="50" charset="0"/>
              </a:rPr>
              <a:t>0 1 0 0 0</a:t>
            </a:r>
            <a:endParaRPr lang="en-GB" sz="2000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39907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Reduce with Bracket-Axis, Rank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one board, loop with each </a:t>
            </a:r>
            <a:r>
              <a:rPr lang="en-GB" dirty="0">
                <a:latin typeface="APL386 Unicode" panose="020B0709000202000203" pitchFamily="50" charset="0"/>
              </a:rPr>
              <a:t>F¨</a:t>
            </a:r>
            <a:r>
              <a:rPr lang="en-GB" dirty="0"/>
              <a:t> and rank </a:t>
            </a:r>
            <a:r>
              <a:rPr lang="en-GB" dirty="0" err="1">
                <a:latin typeface="APL386 Unicode" panose="020B0709000202000203" pitchFamily="50" charset="0"/>
              </a:rPr>
              <a:t>F⍤k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all boards with rank or axis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4584B-9A84-436B-9ED4-C72D839A249D}"/>
              </a:ext>
            </a:extLst>
          </p:cNvPr>
          <p:cNvSpPr txBox="1"/>
          <p:nvPr/>
        </p:nvSpPr>
        <p:spPr>
          <a:xfrm>
            <a:off x="5181600" y="295101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On Classic:</a:t>
            </a:r>
          </a:p>
          <a:p>
            <a:r>
              <a:rPr lang="en-GB" dirty="0">
                <a:latin typeface="APL386 Unicode" panose="020B0709000202000203" pitchFamily="50" charset="0"/>
              </a:rPr>
              <a:t>ö←{⍺←⊢ ⋄ ⍺(⍺⍺⎕U2364⍵⍵)⍵}</a:t>
            </a:r>
          </a:p>
        </p:txBody>
      </p:sp>
    </p:spTree>
    <p:extLst>
      <p:ext uri="{BB962C8B-B14F-4D97-AF65-F5344CB8AC3E}">
        <p14:creationId xmlns:p14="http://schemas.microsoft.com/office/powerpoint/2010/main" val="31449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EC0-49A2-4E2F-8983-EADAE8E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46944"/>
            <a:ext cx="8460709" cy="366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Checking winners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Exercise: Write two functions to check if any whole column or row is 1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⍵: </a:t>
            </a:r>
            <a:r>
              <a:rPr lang="en-GB" dirty="0"/>
              <a:t>Boolean matrix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←: </a:t>
            </a:r>
            <a:r>
              <a:rPr lang="en-GB" dirty="0"/>
              <a:t>Boolean scalar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WinA1: </a:t>
            </a:r>
            <a:r>
              <a:rPr lang="en-GB" dirty="0"/>
              <a:t>Reduce with Axis	</a:t>
            </a:r>
            <a:r>
              <a:rPr lang="en-GB" dirty="0">
                <a:latin typeface="APL386 Unicode" panose="020B0709000202000203" pitchFamily="50" charset="0"/>
              </a:rPr>
              <a:t>F/[a]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WinR1: </a:t>
            </a:r>
            <a:r>
              <a:rPr lang="en-GB" dirty="0"/>
              <a:t>Reduce with Rank	</a:t>
            </a:r>
            <a:r>
              <a:rPr lang="en-GB" dirty="0">
                <a:latin typeface="APL386 Unicode" panose="020B0709000202000203" pitchFamily="50" charset="0"/>
              </a:rPr>
              <a:t>F⌿⍤k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1D1F-A978-45EB-AE97-3B6EDCF1D1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E6D5C-EC96-4FCD-A388-AB12FC1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12189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8125</TotalTime>
  <Words>3119</Words>
  <Application>Microsoft Office PowerPoint</Application>
  <PresentationFormat>On-screen Show (16:9)</PresentationFormat>
  <Paragraphs>529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Wingdings 2</vt:lpstr>
      <vt:lpstr>Atkinson Hyperlegible</vt:lpstr>
      <vt:lpstr>Courier New</vt:lpstr>
      <vt:lpstr>APL385 Unicode</vt:lpstr>
      <vt:lpstr>Arial</vt:lpstr>
      <vt:lpstr>Wingdings</vt:lpstr>
      <vt:lpstr>Calibri</vt:lpstr>
      <vt:lpstr>Sarabun</vt:lpstr>
      <vt:lpstr>APL386 Unicode</vt:lpstr>
      <vt:lpstr>Office Theme</vt:lpstr>
      <vt:lpstr>Workshop: Advent of Code – day 1</vt:lpstr>
      <vt:lpstr>Day 1</vt:lpstr>
      <vt:lpstr>Problems</vt:lpstr>
      <vt:lpstr>Array-oriented techniques</vt:lpstr>
      <vt:lpstr>Bingo</vt:lpstr>
      <vt:lpstr>Bingo</vt:lpstr>
      <vt:lpstr>Bingo</vt:lpstr>
      <vt:lpstr>Bingo</vt:lpstr>
      <vt:lpstr>Bingo</vt:lpstr>
      <vt:lpstr>Bingo</vt:lpstr>
      <vt:lpstr>Bingo</vt:lpstr>
      <vt:lpstr>Bingo</vt:lpstr>
      <vt:lpstr>Refactoring a solution</vt:lpstr>
      <vt:lpstr>Refactoring a solution</vt:lpstr>
      <vt:lpstr>Refactoring a solution</vt:lpstr>
      <vt:lpstr>Refactoring a solution</vt:lpstr>
      <vt:lpstr>Refactoring a solution</vt:lpstr>
      <vt:lpstr>Refactoring a solution</vt:lpstr>
      <vt:lpstr>Bingo</vt:lpstr>
      <vt:lpstr>Bingo</vt:lpstr>
      <vt:lpstr>Nice and Nicer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  <vt:lpstr>Nice and Nicer Strings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467</cp:revision>
  <dcterms:created xsi:type="dcterms:W3CDTF">2019-07-25T11:46:05Z</dcterms:created>
  <dcterms:modified xsi:type="dcterms:W3CDTF">2022-04-27T08:13:12Z</dcterms:modified>
</cp:coreProperties>
</file>