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79" r:id="rId3"/>
    <p:sldId id="257" r:id="rId4"/>
    <p:sldId id="262" r:id="rId5"/>
    <p:sldId id="266" r:id="rId6"/>
    <p:sldId id="267" r:id="rId7"/>
    <p:sldId id="268" r:id="rId8"/>
    <p:sldId id="278" r:id="rId9"/>
    <p:sldId id="269" r:id="rId10"/>
    <p:sldId id="27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0" r:id="rId19"/>
    <p:sldId id="281" r:id="rId20"/>
    <p:sldId id="263" r:id="rId21"/>
    <p:sldId id="293" r:id="rId22"/>
    <p:sldId id="294" r:id="rId23"/>
    <p:sldId id="264" r:id="rId24"/>
    <p:sldId id="265" r:id="rId25"/>
    <p:sldId id="282" r:id="rId26"/>
    <p:sldId id="283" r:id="rId27"/>
    <p:sldId id="284" r:id="rId28"/>
    <p:sldId id="285" r:id="rId29"/>
    <p:sldId id="286" r:id="rId30"/>
    <p:sldId id="295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embeddedFontLst>
    <p:embeddedFont>
      <p:font typeface="APL333" panose="020B0700000202000203" pitchFamily="34" charset="0"/>
      <p:regular r:id="rId40"/>
    </p:embeddedFont>
    <p:embeddedFont>
      <p:font typeface="APL385 Unicode" panose="020B0709000202000203" pitchFamily="49" charset="0"/>
      <p:regular r:id="rId41"/>
    </p:embeddedFont>
    <p:embeddedFont>
      <p:font typeface="APL386 Unicode" panose="020B0709000202000203" pitchFamily="50" charset="0"/>
      <p:regular r:id="rId42"/>
    </p:embeddedFont>
    <p:embeddedFont>
      <p:font typeface="Atkinson Hyperlegible" pitchFamily="50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1"/>
      <p:bold r:id="rId41"/>
      <p:italic r:id="rId41"/>
      <p:boldItalic r:id="rId41"/>
    </p:embeddedFont>
    <p:embeddedFont>
      <p:font typeface="Cambria Math" panose="02040503050406030204" pitchFamily="18" charset="0"/>
      <p:regular r:id="rId47"/>
    </p:embeddedFont>
    <p:embeddedFont>
      <p:font typeface="Sarabun" panose="00000500000000000000" pitchFamily="2" charset="-34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D6"/>
    <a:srgbClr val="FFFFFF"/>
    <a:srgbClr val="3B475E"/>
    <a:srgbClr val="ED7F00"/>
    <a:srgbClr val="5A6D8F"/>
    <a:srgbClr val="FDFDF5"/>
    <a:srgbClr val="F6F6D9"/>
    <a:srgbClr val="928ABD"/>
    <a:srgbClr val="373535"/>
    <a:srgbClr val="EC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5508" autoAdjust="0"/>
  </p:normalViewPr>
  <p:slideViewPr>
    <p:cSldViewPr snapToGrid="0">
      <p:cViewPr>
        <p:scale>
          <a:sx n="125" d="100"/>
          <a:sy n="125" d="100"/>
        </p:scale>
        <p:origin x="90" y="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NUL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03/03/2022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03/03/2022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9BABB-3F86-425A-856D-1F4D6DBF8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00231" y="1222396"/>
            <a:ext cx="2698708" cy="2698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A9F565-62C2-48F5-8FA2-E6A98FA4B3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482" y="1181397"/>
            <a:ext cx="1260000" cy="2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Workshop: Magnets Problem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AF4994-CBFA-4D1E-BE14-CDBB17E938EB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48C10-27D9-4472-8B32-5A9D707CF941}"/>
              </a:ext>
            </a:extLst>
          </p:cNvPr>
          <p:cNvSpPr/>
          <p:nvPr userDrawn="1"/>
        </p:nvSpPr>
        <p:spPr>
          <a:xfrm>
            <a:off x="8186768" y="4406487"/>
            <a:ext cx="665132" cy="66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37ED07B-2A6B-4263-B171-4C494D780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768" y="4411334"/>
            <a:ext cx="665132" cy="6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Workshop:</a:t>
            </a:r>
            <a:br>
              <a:rPr lang="en-GB" dirty="0"/>
            </a:br>
            <a:r>
              <a:rPr lang="en-GB" dirty="0"/>
              <a:t>Magnets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GB" dirty="0"/>
              <a:t>Adám Brudzewsky</a:t>
            </a:r>
            <a:br>
              <a:rPr lang="en-GB" dirty="0"/>
            </a:br>
            <a:r>
              <a:rPr lang="en-GB" dirty="0"/>
              <a:t>Richard Park</a:t>
            </a:r>
            <a:br>
              <a:rPr lang="en-GB" dirty="0"/>
            </a:br>
            <a:r>
              <a:rPr lang="en-GB" dirty="0"/>
              <a:t>Rodrigo </a:t>
            </a:r>
            <a:r>
              <a:rPr lang="en-GB" dirty="0" err="1"/>
              <a:t>Girão</a:t>
            </a:r>
            <a:r>
              <a:rPr lang="en-GB" dirty="0"/>
              <a:t> </a:t>
            </a:r>
            <a:r>
              <a:rPr lang="en-GB" dirty="0" err="1"/>
              <a:t>Serrão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br>
                  <a:rPr lang="en-GB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/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0281B-2607-40FB-8B57-5A5897A4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2034833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73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2F7B2-D7B3-4E7C-BA07-8FB17489FF19}"/>
              </a:ext>
            </a:extLst>
          </p:cNvPr>
          <p:cNvSpPr/>
          <p:nvPr/>
        </p:nvSpPr>
        <p:spPr>
          <a:xfrm>
            <a:off x="1579572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5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7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0565FE0A-CA15-477D-8B3E-7F787EED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93115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8B1ED-5CDD-4C67-B1E6-24EB1DCFD761}"/>
              </a:ext>
            </a:extLst>
          </p:cNvPr>
          <p:cNvSpPr/>
          <p:nvPr/>
        </p:nvSpPr>
        <p:spPr>
          <a:xfrm>
            <a:off x="869939" y="1958400"/>
            <a:ext cx="113885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rgbClr val="ED7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rgbClr val="ED7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from right">
                <a:extLst>
                  <a:ext uri="{FF2B5EF4-FFF2-40B4-BE49-F238E27FC236}">
                    <a16:creationId xmlns:a16="http://schemas.microsoft.com/office/drawing/2014/main" id="{6B146635-CB47-4D78-A2FA-A87EAE7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6" y="1265238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9" name="from left">
                <a:extLst>
                  <a:ext uri="{FF2B5EF4-FFF2-40B4-BE49-F238E27FC236}">
                    <a16:creationId xmlns:a16="http://schemas.microsoft.com/office/drawing/2014/main" id="{649F2308-E4A3-4DB1-8F5A-E7C7257B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84" y="1265238"/>
                <a:ext cx="4870773" cy="2341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</p:spTree>
    <p:extLst>
      <p:ext uri="{BB962C8B-B14F-4D97-AF65-F5344CB8AC3E}">
        <p14:creationId xmlns:p14="http://schemas.microsoft.com/office/powerpoint/2010/main" val="187063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95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223364" y="1958400"/>
            <a:ext cx="432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GB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1FB3F-447A-4DD8-B487-2CD9C95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N-wise 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8788" indent="-4587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2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1pPr>
                <a:lvl2pPr marL="858838" indent="-40163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lang="en-US" sz="20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8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3pPr>
                <a:lvl4pPr marL="1655763" indent="-2841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FFA336"/>
                  </a:buClr>
                  <a:buSzPct val="75000"/>
                  <a:buFont typeface="Wingdings 2" panose="05020102010507070707" pitchFamily="18" charset="2"/>
                  <a:buChar char=""/>
                  <a:defRPr sz="1400" kern="1200">
                    <a:solidFill>
                      <a:srgbClr val="3B475E"/>
                    </a:solidFill>
                    <a:latin typeface="Sarabun" panose="00000500000000000000" pitchFamily="2" charset="-34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Clr>
                    <a:srgbClr val="FF9421"/>
                  </a:buClr>
                  <a:buFont typeface="Calibri" panose="020F050202020403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solidFill>
                                  <a:srgbClr val="3B475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11" name="prod">
                <a:extLst>
                  <a:ext uri="{FF2B5EF4-FFF2-40B4-BE49-F238E27FC236}">
                    <a16:creationId xmlns:a16="http://schemas.microsoft.com/office/drawing/2014/main" id="{E9AC81B3-3E11-4292-AE25-7797A405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417" y="1266350"/>
                <a:ext cx="4870773" cy="234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179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53EB5-1485-445E-B2DB-0833BECD21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61-7330-45B8-B1F4-7035FAC2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672E-EC88-4096-8202-013B16C747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EF946-E66B-4BE4-B837-BA38F23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97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A6A7-3E8A-4D3C-B1F0-8C7087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820473" cy="3242040"/>
          </a:xfrm>
        </p:spPr>
        <p:txBody>
          <a:bodyPr/>
          <a:lstStyle/>
          <a:p>
            <a:r>
              <a:rPr lang="en-GB" dirty="0"/>
              <a:t>Others (and our future selves) can easily understand our code</a:t>
            </a:r>
          </a:p>
          <a:p>
            <a:pPr marL="450850" indent="0">
              <a:buNone/>
            </a:pPr>
            <a:r>
              <a:rPr lang="en-GB" sz="2000" i="1" dirty="0"/>
              <a:t>Code is read much more often than it is written, so plan accordingly</a:t>
            </a:r>
          </a:p>
          <a:p>
            <a:endParaRPr lang="en-GB" dirty="0"/>
          </a:p>
          <a:p>
            <a:r>
              <a:rPr lang="en-GB" dirty="0"/>
              <a:t>It is easy to make changes to the behaviour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CB15-FF4A-4E64-AB12-129762C976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84688-C0D9-4ECC-9C06-760B0ED9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36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54416-611B-4A9C-8902-7D67A7526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A78-B3E4-4931-B2C5-428208E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4"/>
            <a:ext cx="6092513" cy="3376877"/>
          </a:xfrm>
        </p:spPr>
        <p:txBody>
          <a:bodyPr>
            <a:normAutofit/>
          </a:bodyPr>
          <a:lstStyle/>
          <a:p>
            <a:r>
              <a:rPr lang="en-GB" dirty="0"/>
              <a:t>Day 1: </a:t>
            </a:r>
            <a:r>
              <a:rPr lang="en-GB" dirty="0" err="1"/>
              <a:t>TotalEnergy</a:t>
            </a:r>
            <a:endParaRPr lang="en-GB" dirty="0"/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Algorithms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pt-BR" dirty="0"/>
              <a:t>Writing general code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r>
              <a:rPr lang="en-GB" dirty="0"/>
              <a:t>Day 2: Simulate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Code Review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Performance Tuning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GB" dirty="0"/>
              <a:t>Exercises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DBFE-B3F9-417E-8F2A-7F6D10EB77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630EC7-D861-421B-B99A-D1090C9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2008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"constants"</a:t>
            </a:r>
          </a:p>
          <a:p>
            <a:pPr lvl="1"/>
            <a:r>
              <a:rPr lang="en-GB" dirty="0"/>
              <a:t>Interaction constant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endParaRPr lang="en-GB" dirty="0"/>
          </a:p>
          <a:p>
            <a:r>
              <a:rPr lang="en-GB" dirty="0"/>
              <a:t>Add an external magnetic field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390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neighbours</a:t>
            </a:r>
          </a:p>
          <a:p>
            <a:pPr lvl="1"/>
            <a:r>
              <a:rPr lang="en-GB" dirty="0"/>
              <a:t>Nearest neighbours</a:t>
            </a:r>
          </a:p>
          <a:p>
            <a:pPr lvl="1"/>
            <a:r>
              <a:rPr lang="en-GB" dirty="0"/>
              <a:t>Anisotropic influence</a:t>
            </a:r>
          </a:p>
          <a:p>
            <a:pPr lvl="1"/>
            <a:r>
              <a:rPr lang="en-GB" dirty="0"/>
              <a:t>Distant neighbours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311494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09B60-2D68-4BC5-96C5-DDF679782E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7DC-BCB2-4F99-907C-FD48700B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shape</a:t>
            </a:r>
          </a:p>
          <a:p>
            <a:pPr lvl="1"/>
            <a:r>
              <a:rPr lang="en-GB" dirty="0"/>
              <a:t>Plane</a:t>
            </a:r>
          </a:p>
          <a:p>
            <a:pPr lvl="1"/>
            <a:r>
              <a:rPr lang="en-GB" dirty="0"/>
              <a:t>Cylinder</a:t>
            </a:r>
          </a:p>
          <a:p>
            <a:pPr lvl="1"/>
            <a:r>
              <a:rPr lang="en-GB" dirty="0"/>
              <a:t>Torus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F68D-1F62-41BF-B59D-280D8EBDE1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6DF26-6907-468C-A897-F3D6414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Rules</a:t>
            </a:r>
          </a:p>
        </p:txBody>
      </p:sp>
    </p:spTree>
    <p:extLst>
      <p:ext uri="{BB962C8B-B14F-4D97-AF65-F5344CB8AC3E}">
        <p14:creationId xmlns:p14="http://schemas.microsoft.com/office/powerpoint/2010/main" val="279432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A92F30-4914-40D8-86FA-B018EA37D7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BC416-FAA7-4BC0-B04E-83EC612F1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762D-CE66-47BD-BEA6-61A268059D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51FE0-75EE-42B0-A636-6E0078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87105-4AE4-4281-B3D6-567D7217FDEF}"/>
              </a:ext>
            </a:extLst>
          </p:cNvPr>
          <p:cNvSpPr/>
          <p:nvPr/>
        </p:nvSpPr>
        <p:spPr>
          <a:xfrm>
            <a:off x="2931664" y="233137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67B53-1BAF-455C-83B2-35C2B9CC48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581F1-7C6B-4FCD-8555-99F4B6017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1A608-A956-40C1-8163-4746CF89F7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FCA0C-C7B6-4CE1-BB90-3740A9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Field</a:t>
            </a:r>
          </a:p>
        </p:txBody>
      </p:sp>
    </p:spTree>
    <p:extLst>
      <p:ext uri="{BB962C8B-B14F-4D97-AF65-F5344CB8AC3E}">
        <p14:creationId xmlns:p14="http://schemas.microsoft.com/office/powerpoint/2010/main" val="18700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Corners also contribute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7872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AECE2-0421-40DA-83EE-44F304E49B49}"/>
              </a:ext>
            </a:extLst>
          </p:cNvPr>
          <p:cNvSpPr/>
          <p:nvPr/>
        </p:nvSpPr>
        <p:spPr>
          <a:xfrm>
            <a:off x="249424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C8E9E-017E-4929-86FF-26B2B6B10653}"/>
              </a:ext>
            </a:extLst>
          </p:cNvPr>
          <p:cNvSpPr/>
          <p:nvPr/>
        </p:nvSpPr>
        <p:spPr>
          <a:xfrm>
            <a:off x="4013700" y="1842707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94239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C7B71-FE10-4637-8889-5F6F0279CF4E}"/>
              </a:ext>
            </a:extLst>
          </p:cNvPr>
          <p:cNvSpPr/>
          <p:nvPr/>
        </p:nvSpPr>
        <p:spPr>
          <a:xfrm>
            <a:off x="4013701" y="335978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3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Anisotropic: southwest neighbours contribute more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549236" y="1939636"/>
            <a:ext cx="2108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</a:p>
          <a:p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5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5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6D58-0EE4-4B2C-A368-2758F06148FC}"/>
              </a:ext>
            </a:extLst>
          </p:cNvPr>
          <p:cNvSpPr/>
          <p:nvPr/>
        </p:nvSpPr>
        <p:spPr>
          <a:xfrm>
            <a:off x="2480279" y="3526140"/>
            <a:ext cx="671945" cy="736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B184B-1020-4939-87B7-43804F3DFD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4223-E90A-4A56-8D6E-39C4E181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distant neighbours contribute more than nearby neighbours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C14F-BDB5-4CB9-91B6-DA6F536EC4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A0B1F1-B3B7-4D26-8154-86C2B3F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Change contribution from neighbours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AD92-6686-46B4-9CE1-73F170E9836F}"/>
              </a:ext>
            </a:extLst>
          </p:cNvPr>
          <p:cNvSpPr txBox="1"/>
          <p:nvPr/>
        </p:nvSpPr>
        <p:spPr>
          <a:xfrm>
            <a:off x="2327563" y="2106307"/>
            <a:ext cx="272382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↓ ⍐ ⍐ ⍐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↓ ⍐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⍐ ⍐ ↓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  <a:p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  <a:r>
              <a:rPr lang="en-GB" sz="3000" dirty="0">
                <a:solidFill>
                  <a:schemeClr val="accent6"/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↓ ⍐ ↓ ⍐ ⍐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  <a:latin typeface="APL386 Unicode" panose="020B0709000202000203" pitchFamily="50" charset="0"/>
                <a:ea typeface="Fairfax Hax HD" panose="02000609000000000000" pitchFamily="50" charset="0"/>
                <a:cs typeface="Fairfax Hax HD" panose="02000609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0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CF7-5FC0-47DD-ACFE-D06AFE0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Bounded plane </a:t>
            </a:r>
          </a:p>
          <a:p>
            <a:pPr marL="457200" lvl="1" indent="0">
              <a:buNone/>
            </a:pPr>
            <a:r>
              <a:rPr lang="en-GB" dirty="0"/>
              <a:t>From the problem description, we do not flip edge spins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Cylinder: one edge wraps around</a:t>
            </a:r>
          </a:p>
          <a:p>
            <a:endParaRPr lang="en-GB" dirty="0"/>
          </a:p>
          <a:p>
            <a:r>
              <a:rPr lang="en-GB" dirty="0"/>
              <a:t>Torus: all edges wrap around</a:t>
            </a:r>
          </a:p>
          <a:p>
            <a:endParaRPr lang="en-GB" dirty="0"/>
          </a:p>
          <a:p>
            <a:r>
              <a:rPr lang="en-GB" b="1" i="1" dirty="0"/>
              <a:t>BONUS:</a:t>
            </a:r>
            <a:r>
              <a:rPr lang="en-GB" dirty="0"/>
              <a:t> Consider</a:t>
            </a:r>
          </a:p>
          <a:p>
            <a:pPr lvl="1"/>
            <a:r>
              <a:rPr lang="en-GB" dirty="0"/>
              <a:t>Non-rectangular lattice</a:t>
            </a:r>
          </a:p>
          <a:p>
            <a:pPr lvl="1"/>
            <a:r>
              <a:rPr lang="en-GB" dirty="0"/>
              <a:t>3D (or higher?)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10CE79-DE43-4E06-81B4-C41CE7697A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977" y="2786495"/>
            <a:ext cx="1235991" cy="10366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A815D4-516F-4922-8BB4-BC6CB31C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World Shape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C01FBC4-68CC-4ED1-9E53-02C1535A45A4}"/>
              </a:ext>
            </a:extLst>
          </p:cNvPr>
          <p:cNvSpPr/>
          <p:nvPr/>
        </p:nvSpPr>
        <p:spPr>
          <a:xfrm rot="177610">
            <a:off x="5441497" y="1981704"/>
            <a:ext cx="828709" cy="883432"/>
          </a:xfrm>
          <a:prstGeom prst="can">
            <a:avLst>
              <a:gd name="adj" fmla="val 44272"/>
            </a:avLst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2ABD65-919E-4814-B733-CFE634B479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9B-88A4-49D2-B952-98D1708D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one of the approaches we discussed and implement it to be easy to adjust for as many of the rule changes as you can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Production quality code</a:t>
            </a:r>
          </a:p>
          <a:p>
            <a:r>
              <a:rPr lang="en-GB" dirty="0"/>
              <a:t>Sensible variable names</a:t>
            </a:r>
          </a:p>
          <a:p>
            <a:r>
              <a:rPr lang="en-GB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7986-44BB-4691-AC31-143DE6E240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B21E9B-BEA1-4DDC-B659-87561B4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52258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GB" b="0" dirty="0"/>
                </a:br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/>
                        </m:mr>
                      </m:m>
                    </m:oMath>
                  </m:oMathPara>
                </a14:m>
                <a:br>
                  <a:rPr lang="en-GB" b="0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ED7F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7A966-46E0-46BD-BF37-1DF4B3FB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8D5E-239D-4856-BAFD-BAC53F3EEC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9BF89F-4028-453C-AC2E-567195DA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09CC4-F695-4DE9-988E-B2F1F62B6D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AC4-0903-4E25-87B8-EBDF8465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036E-598F-4787-B613-2FB90C16BA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73FB9B-F7C5-467C-8B71-A283E3F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27752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0DD8-8D9F-4080-ABFC-A3CDB988327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206D5-884E-4A91-9F86-9C6551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Simulate: The Metropolis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7B03-3E5B-4D4C-A313-C7F8DF213AC4}"/>
              </a:ext>
            </a:extLst>
          </p:cNvPr>
          <p:cNvSpPr txBox="1"/>
          <p:nvPr/>
        </p:nvSpPr>
        <p:spPr>
          <a:xfrm>
            <a:off x="2396837" y="1090688"/>
            <a:ext cx="4350327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Choose random (internal) spin in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19EA-D22A-437F-95CB-55708D8386AF}"/>
              </a:ext>
            </a:extLst>
          </p:cNvPr>
          <p:cNvSpPr txBox="1"/>
          <p:nvPr/>
        </p:nvSpPr>
        <p:spPr>
          <a:xfrm>
            <a:off x="3055840" y="1795849"/>
            <a:ext cx="3032320" cy="1100495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Does flip cause </a:t>
            </a:r>
          </a:p>
          <a:p>
            <a:pPr algn="ctr"/>
            <a:r>
              <a:rPr lang="en-GB" dirty="0">
                <a:latin typeface="APL386 Unicode" panose="020B0709000202000203" pitchFamily="50" charset="0"/>
              </a:rPr>
              <a:t>∆E≤0</a:t>
            </a:r>
            <a:r>
              <a:rPr lang="en-GB" dirty="0">
                <a:latin typeface="Sarabun" panose="00000500000000000000" pitchFamily="2" charset="-34"/>
                <a:cs typeface="Sarabun" panose="00000500000000000000" pitchFamily="2" charset="-34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7E46-495D-4340-AC62-56CD4B2CE0D9}"/>
              </a:ext>
            </a:extLst>
          </p:cNvPr>
          <p:cNvSpPr txBox="1"/>
          <p:nvPr/>
        </p:nvSpPr>
        <p:spPr>
          <a:xfrm>
            <a:off x="763487" y="2786875"/>
            <a:ext cx="3284695" cy="792000"/>
          </a:xfrm>
          <a:prstGeom prst="flowChartDecision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dirty="0">
                <a:latin typeface="APL386 Unicode" panose="020B0709000202000203" pitchFamily="50" charset="0"/>
              </a:rPr>
              <a:t>(?0)&lt;*-∆</a:t>
            </a:r>
            <a:r>
              <a:rPr lang="en-GB" dirty="0" err="1">
                <a:latin typeface="APL386 Unicode" panose="020B0709000202000203" pitchFamily="50" charset="0"/>
              </a:rPr>
              <a:t>E÷kT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92F81-86C0-4164-A85A-378CB5BDB196}"/>
              </a:ext>
            </a:extLst>
          </p:cNvPr>
          <p:cNvSpPr txBox="1"/>
          <p:nvPr/>
        </p:nvSpPr>
        <p:spPr>
          <a:xfrm>
            <a:off x="5874071" y="4119499"/>
            <a:ext cx="1746186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Flip the spin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F83B-BA2A-4924-8A80-0241FF599B04}"/>
              </a:ext>
            </a:extLst>
          </p:cNvPr>
          <p:cNvSpPr txBox="1"/>
          <p:nvPr/>
        </p:nvSpPr>
        <p:spPr>
          <a:xfrm>
            <a:off x="1297215" y="4127770"/>
            <a:ext cx="2217239" cy="369332"/>
          </a:xfrm>
          <a:prstGeom prst="flowChartProcess">
            <a:avLst/>
          </a:prstGeom>
          <a:solidFill>
            <a:srgbClr val="BBB5D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 not flip the spin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E827B4-8A5C-48A0-A3C4-393A0EC923F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088160" y="2346097"/>
            <a:ext cx="659004" cy="17734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132892-F12E-422E-9406-E8D90E39B62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4048182" y="3182875"/>
            <a:ext cx="2698982" cy="9366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9E970-8950-4115-A590-590A43F594C1}"/>
              </a:ext>
            </a:extLst>
          </p:cNvPr>
          <p:cNvSpPr txBox="1"/>
          <p:nvPr/>
        </p:nvSpPr>
        <p:spPr>
          <a:xfrm>
            <a:off x="6451249" y="3027098"/>
            <a:ext cx="59182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YES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F4157F-3C5B-48C6-A99D-25D3FE697358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405836" y="2346097"/>
            <a:ext cx="650005" cy="4407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524AB77-5537-4DA3-A4D9-FDCA9B899D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04087" y="1627934"/>
            <a:ext cx="33582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5FE3-CCC2-4ED4-9B33-E28DD40B26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05835" y="3578875"/>
            <a:ext cx="0" cy="548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8F349FA-CB4A-435D-8256-E678E0DB5B57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>
            <a:off x="1297215" y="1275354"/>
            <a:ext cx="1099622" cy="3037082"/>
          </a:xfrm>
          <a:prstGeom prst="bentConnector3">
            <a:avLst>
              <a:gd name="adj1" fmla="val -699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BA427-C648-41AD-AB86-D01D6DCE7049}"/>
              </a:ext>
            </a:extLst>
          </p:cNvPr>
          <p:cNvSpPr txBox="1"/>
          <p:nvPr/>
        </p:nvSpPr>
        <p:spPr>
          <a:xfrm>
            <a:off x="2149995" y="2190454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5FA54-03A8-4227-B56E-B8A47BF6A7A9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 flipV="1">
            <a:off x="6747164" y="1275354"/>
            <a:ext cx="873093" cy="3028811"/>
          </a:xfrm>
          <a:prstGeom prst="bentConnector3">
            <a:avLst>
              <a:gd name="adj1" fmla="val -261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CA08AF-CA3D-4584-A325-89D5AD58AFCD}"/>
              </a:ext>
            </a:extLst>
          </p:cNvPr>
          <p:cNvSpPr txBox="1"/>
          <p:nvPr/>
        </p:nvSpPr>
        <p:spPr>
          <a:xfrm>
            <a:off x="2149995" y="3645801"/>
            <a:ext cx="511679" cy="3231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bIns="0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3E0F1-401F-40A4-A86B-5C089B7307B3}"/>
              </a:ext>
            </a:extLst>
          </p:cNvPr>
          <p:cNvSpPr txBox="1"/>
          <p:nvPr/>
        </p:nvSpPr>
        <p:spPr>
          <a:xfrm rot="16200000">
            <a:off x="-44689" y="2625116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86672-A67B-4402-AA84-7BED6DFF6302}"/>
              </a:ext>
            </a:extLst>
          </p:cNvPr>
          <p:cNvSpPr txBox="1"/>
          <p:nvPr/>
        </p:nvSpPr>
        <p:spPr>
          <a:xfrm rot="16200000">
            <a:off x="7287587" y="2625117"/>
            <a:ext cx="115448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894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48745" y="1264925"/>
            <a:ext cx="3303155" cy="130682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shape ← 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GB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← ?shape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-← random=shape</a:t>
            </a:r>
          </a:p>
          <a:p>
            <a:pPr marL="0" indent="0">
              <a:buNone/>
            </a:pPr>
            <a:r>
              <a:rPr lang="en-GB" dirty="0">
                <a:latin typeface="APL386 Unicode" panose="020B0709000202000203" pitchFamily="50" charset="0"/>
              </a:rPr>
              <a:t>random +← random=1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64793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65617" y="1853743"/>
            <a:ext cx="3138055" cy="39069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random  ← 1+2?¯2+≢</a:t>
            </a:r>
            <a:r>
              <a:rPr lang="en-US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4380090" cy="3242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 random spin to flip.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41739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2002" y="2722419"/>
            <a:ext cx="6659995" cy="1385455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← {-@(1+?¯2+⍴⍵)⊢⍵}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∆E ← (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) - </a:t>
            </a:r>
            <a:r>
              <a:rPr lang="en-US" sz="1600" dirty="0" err="1">
                <a:latin typeface="APL386 Unicode" panose="020B0709000202000203" pitchFamily="50" charset="0"/>
              </a:rPr>
              <a:t>TotalEnergy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:If </a:t>
            </a:r>
            <a:r>
              <a:rPr lang="en-US" sz="1600" dirty="0" err="1">
                <a:latin typeface="APL386 Unicode" panose="020B0709000202000203" pitchFamily="50" charset="0"/>
              </a:rPr>
              <a:t>DoFlip</a:t>
            </a:r>
            <a:r>
              <a:rPr lang="en-US" sz="1600" dirty="0">
                <a:latin typeface="APL386 Unicode" panose="020B0709000202000203" pitchFamily="50" charset="0"/>
              </a:rPr>
              <a:t> ∆E</a:t>
            </a: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	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r>
              <a:rPr lang="en-US" sz="1600" dirty="0">
                <a:latin typeface="APL386 Unicode" panose="020B0709000202000203" pitchFamily="50" charset="0"/>
              </a:rPr>
              <a:t> ← </a:t>
            </a:r>
            <a:r>
              <a:rPr lang="en-US" sz="1600" dirty="0" err="1">
                <a:latin typeface="APL386 Unicode" panose="020B0709000202000203" pitchFamily="50" charset="0"/>
              </a:rPr>
              <a:t>RandomFlip</a:t>
            </a:r>
            <a:r>
              <a:rPr lang="en-US" sz="1600" dirty="0">
                <a:latin typeface="APL386 Unicode" panose="020B0709000202000203" pitchFamily="50" charset="0"/>
              </a:rPr>
              <a:t> </a:t>
            </a:r>
            <a:r>
              <a:rPr lang="en-US" sz="1600" dirty="0" err="1">
                <a:latin typeface="APL386 Unicode" panose="020B0709000202000203" pitchFamily="50" charset="0"/>
              </a:rPr>
              <a:t>lat</a:t>
            </a:r>
            <a:endParaRPr lang="en-US" sz="1600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APL386 Unicode" panose="020B0709000202000203" pitchFamily="50" charset="0"/>
              </a:rPr>
              <a:t>:</a:t>
            </a:r>
            <a:r>
              <a:rPr lang="en-US" sz="1600" dirty="0" err="1">
                <a:latin typeface="APL386 Unicode" panose="020B0709000202000203" pitchFamily="50" charset="0"/>
              </a:rPr>
              <a:t>EndIf</a:t>
            </a:r>
            <a:endParaRPr lang="en-GB" sz="1600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273217" cy="1374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This code supposedly chooses a random spin to flip, then does it or not, depending on </a:t>
            </a:r>
            <a:r>
              <a:rPr lang="en-GB" dirty="0" err="1">
                <a:latin typeface="APL333" panose="020B0700000202000203" pitchFamily="34" charset="0"/>
              </a:rPr>
              <a:t>DoFlip</a:t>
            </a:r>
            <a:r>
              <a:rPr lang="en-GB" dirty="0">
                <a:latin typeface="APL333" panose="020B0700000202000203" pitchFamily="34" charset="0"/>
              </a:rPr>
              <a:t> ∆E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568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ADA78-0D4B-4EEF-8E39-43EEBA9B4A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57400" y="3193473"/>
            <a:ext cx="5029200" cy="685102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PL386 Unicode" panose="020B0709000202000203" pitchFamily="50" charset="0"/>
              </a:rPr>
              <a:t>shape</a:t>
            </a:r>
            <a:r>
              <a:rPr lang="en-GB" dirty="0">
                <a:latin typeface="APL386 Unicode" panose="020B0709000202000203" pitchFamily="50" charset="0"/>
              </a:rPr>
              <a:t>←⍴</a:t>
            </a:r>
            <a:r>
              <a:rPr lang="en-GB" dirty="0" err="1">
                <a:latin typeface="APL386 Unicode" panose="020B0709000202000203" pitchFamily="50" charset="0"/>
              </a:rPr>
              <a:t>lat</a:t>
            </a:r>
            <a:endParaRPr lang="en-US" dirty="0">
              <a:latin typeface="APL386 Unicode" panose="020B0709000202000203" pitchFamily="50" charset="0"/>
            </a:endParaRPr>
          </a:p>
          <a:p>
            <a:pPr marL="0" indent="0">
              <a:buNone/>
            </a:pPr>
            <a:r>
              <a:rPr lang="en-US" dirty="0" err="1">
                <a:latin typeface="APL386 Unicode" panose="020B0709000202000203" pitchFamily="50" charset="0"/>
              </a:rPr>
              <a:t>all_random</a:t>
            </a:r>
            <a:r>
              <a:rPr lang="en-US" dirty="0">
                <a:latin typeface="APL386 Unicode" panose="020B0709000202000203" pitchFamily="50" charset="0"/>
              </a:rPr>
              <a:t> ← 1+shape⊥⍉?n 2⍴shape-2</a:t>
            </a:r>
            <a:endParaRPr lang="en-GB" dirty="0">
              <a:latin typeface="APL386 Unicode" panose="020B07090002020002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232-AD72-46DD-93FE-547DFB1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4925"/>
            <a:ext cx="6395928" cy="18731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code supposedly chooses all random spins to flip, for the entire simulation, at once.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you spot the mistake?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7817-8B45-4690-ABA1-D2371F0EE6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17640E-E07C-43C6-9DEE-433456B4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Review: Bonus</a:t>
            </a:r>
          </a:p>
        </p:txBody>
      </p:sp>
    </p:spTree>
    <p:extLst>
      <p:ext uri="{BB962C8B-B14F-4D97-AF65-F5344CB8AC3E}">
        <p14:creationId xmlns:p14="http://schemas.microsoft.com/office/powerpoint/2010/main" val="2964726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B6868-2280-420B-AB8D-8B425BED5D3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69C4-7FA1-40EF-8D40-DD51B9CB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visualisation</a:t>
            </a:r>
          </a:p>
          <a:p>
            <a:r>
              <a:rPr lang="en-GB" dirty="0"/>
              <a:t>Logging</a:t>
            </a:r>
          </a:p>
          <a:p>
            <a:r>
              <a:rPr lang="en-GB" dirty="0"/>
              <a:t>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C736-C93E-4184-B113-4AA45D5CCD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C96E3-8EB1-487C-A2AD-599B7CAB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detect / prevent errors?</a:t>
            </a:r>
          </a:p>
        </p:txBody>
      </p:sp>
    </p:spTree>
    <p:extLst>
      <p:ext uri="{BB962C8B-B14F-4D97-AF65-F5344CB8AC3E}">
        <p14:creationId xmlns:p14="http://schemas.microsoft.com/office/powerpoint/2010/main" val="27587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Stencil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/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AB4BE-EE77-4271-BF27-BBE98317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49" y="1310640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E8C74-EB44-44A2-8909-B3885F1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42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6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720725" algn="l"/>
                  </a:tabLst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rgbClr val="ED7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/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098937-BFE2-4E7E-9D67-E8C4E384A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81" y="1665622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8D01F6E-98F0-49EB-8588-CBC315FC08D3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1962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rgbClr val="ED7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br>
                  <a:rPr lang="en-GB" dirty="0"/>
                </a:br>
                <a:endParaRPr lang="en-GB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37997-85E8-4BAE-ABED-A99A0850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E237-530C-4708-B102-7F8CA77899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AF0FF-C309-45BB-9F8F-E4EA5751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TotalEnergy</a:t>
            </a:r>
            <a:r>
              <a:rPr lang="en-GB" dirty="0"/>
              <a:t> using Shifting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31D92F-B516-4658-9453-DEA039DA38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/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 smtClean="0">
                                    <a:solidFill>
                                      <a:srgbClr val="ED7F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7A2A0C-8FF6-4518-9E83-13B1A769D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" y="1665736"/>
                <a:ext cx="2145139" cy="974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9C43979-12B1-45BB-AD29-E9728E9CAD87}"/>
              </a:ext>
            </a:extLst>
          </p:cNvPr>
          <p:cNvSpPr/>
          <p:nvPr/>
        </p:nvSpPr>
        <p:spPr>
          <a:xfrm>
            <a:off x="1576800" y="1958400"/>
            <a:ext cx="432000" cy="432000"/>
          </a:xfrm>
          <a:prstGeom prst="ellipse">
            <a:avLst/>
          </a:prstGeom>
          <a:noFill/>
          <a:ln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8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Words>639</Words>
  <Application>Microsoft Office PowerPoint</Application>
  <PresentationFormat>On-screen Show (16:9)</PresentationFormat>
  <Paragraphs>170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Cambria Math</vt:lpstr>
      <vt:lpstr>APL385 Unicode</vt:lpstr>
      <vt:lpstr>Sarabun</vt:lpstr>
      <vt:lpstr>Atkinson Hyperlegible</vt:lpstr>
      <vt:lpstr>Wingdings</vt:lpstr>
      <vt:lpstr>Calibri</vt:lpstr>
      <vt:lpstr>Wingdings 2</vt:lpstr>
      <vt:lpstr>APL333</vt:lpstr>
      <vt:lpstr>APL386 Unicode</vt:lpstr>
      <vt:lpstr>Courier New</vt:lpstr>
      <vt:lpstr>Arial</vt:lpstr>
      <vt:lpstr>Office Theme</vt:lpstr>
      <vt:lpstr>Workshop: Magnets Problem</vt:lpstr>
      <vt:lpstr>Workshop Overview</vt:lpstr>
      <vt:lpstr>TotalEnergy</vt:lpstr>
      <vt:lpstr>TotalEnergy using Stencil</vt:lpstr>
      <vt:lpstr>TotalEnergy using Stencil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Shifting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TotalEnergy using N-wise Reduce</vt:lpstr>
      <vt:lpstr>Break</vt:lpstr>
      <vt:lpstr>Maintainability</vt:lpstr>
      <vt:lpstr>Changing the Rules</vt:lpstr>
      <vt:lpstr>Changing the Rules</vt:lpstr>
      <vt:lpstr>Changing the Rules</vt:lpstr>
      <vt:lpstr>Interaction Constant</vt:lpstr>
      <vt:lpstr>External Field</vt:lpstr>
      <vt:lpstr>Change contribution from neighbours</vt:lpstr>
      <vt:lpstr>Change contribution from neighbours</vt:lpstr>
      <vt:lpstr>Change contribution from neighbours</vt:lpstr>
      <vt:lpstr>Change the World Shape</vt:lpstr>
      <vt:lpstr>Exercise</vt:lpstr>
      <vt:lpstr>See you next week!</vt:lpstr>
      <vt:lpstr>Simulate: The Metropolis Algorithm</vt:lpstr>
      <vt:lpstr>Code Review</vt:lpstr>
      <vt:lpstr>Code Review</vt:lpstr>
      <vt:lpstr>Code Review</vt:lpstr>
      <vt:lpstr>Code Review: Bonus</vt:lpstr>
      <vt:lpstr>How to detect / prevent errors?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Adam Brudzewsky</cp:lastModifiedBy>
  <cp:revision>218</cp:revision>
  <dcterms:created xsi:type="dcterms:W3CDTF">2019-07-25T11:46:05Z</dcterms:created>
  <dcterms:modified xsi:type="dcterms:W3CDTF">2022-03-03T09:08:56Z</dcterms:modified>
</cp:coreProperties>
</file>