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5" r:id="rId4"/>
    <p:sldId id="270" r:id="rId5"/>
    <p:sldId id="279" r:id="rId6"/>
    <p:sldId id="269" r:id="rId7"/>
    <p:sldId id="268" r:id="rId8"/>
    <p:sldId id="262" r:id="rId9"/>
    <p:sldId id="271" r:id="rId10"/>
    <p:sldId id="272" r:id="rId11"/>
    <p:sldId id="280" r:id="rId12"/>
    <p:sldId id="273" r:id="rId13"/>
    <p:sldId id="274" r:id="rId14"/>
    <p:sldId id="283" r:id="rId15"/>
    <p:sldId id="281" r:id="rId16"/>
    <p:sldId id="275" r:id="rId17"/>
    <p:sldId id="282" r:id="rId18"/>
    <p:sldId id="277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196A10-9B13-40D4-9E53-07BA71063F61}">
          <p14:sldIdLst>
            <p14:sldId id="260"/>
            <p14:sldId id="264"/>
            <p14:sldId id="265"/>
            <p14:sldId id="270"/>
            <p14:sldId id="279"/>
            <p14:sldId id="269"/>
            <p14:sldId id="268"/>
            <p14:sldId id="262"/>
            <p14:sldId id="271"/>
            <p14:sldId id="272"/>
            <p14:sldId id="280"/>
            <p14:sldId id="273"/>
            <p14:sldId id="274"/>
          </p14:sldIdLst>
        </p14:section>
        <p14:section name="Untitled Section" id="{F2B6AB55-4912-4340-B8BC-5A8B999F6A0D}">
          <p14:sldIdLst>
            <p14:sldId id="283"/>
            <p14:sldId id="281"/>
            <p14:sldId id="275"/>
            <p14:sldId id="282"/>
            <p14:sldId id="277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1" autoAdjust="0"/>
    <p:restoredTop sz="94660"/>
  </p:normalViewPr>
  <p:slideViewPr>
    <p:cSldViewPr>
      <p:cViewPr varScale="1">
        <p:scale>
          <a:sx n="102" d="100"/>
          <a:sy n="102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02/09/2021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workshops@dyalog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pPr marL="0" indent="0" algn="ctr">
                <a:lnSpc>
                  <a:spcPct val="150000"/>
                </a:lnSpc>
                <a:buNone/>
              </a:pPr>
              <a:t>1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Do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)CLEAR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your workspace.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Give your workspace a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)WSID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Do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)SAVE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your workspace.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Turn Dyalog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)OFF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Start Dyalog and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)LOAD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your workspace.</a:t>
            </a:r>
            <a:endParaRPr lang="en-GB" sz="28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10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RemoveEvery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to remove every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baseline="300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th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number from the vector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800" dirty="0"/>
              <a:t>:</a:t>
            </a: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(⍳10)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RemoveEvery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1 2 3 5 6 7 9 10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(⍳15)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RemoveEvery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1 2 4 5 7 8 10 11 13 14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6 2 9 4 1 2 6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RemoveEvery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6 9 1 6</a:t>
            </a:r>
          </a:p>
        </p:txBody>
      </p:sp>
    </p:spTree>
    <p:extLst>
      <p:ext uri="{BB962C8B-B14F-4D97-AF65-F5344CB8AC3E}">
        <p14:creationId xmlns:p14="http://schemas.microsoft.com/office/powerpoint/2010/main" val="117619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11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Extend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catenates the integer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the next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integers.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10 Extend 3</a:t>
            </a: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10 11 12 13</a:t>
            </a:r>
          </a:p>
          <a:p>
            <a:endParaRPr lang="en-US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¯3 Extend 5</a:t>
            </a: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¯3 ¯2 ¯1 0 1 2</a:t>
            </a:r>
          </a:p>
          <a:p>
            <a:endParaRPr lang="en-US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¯10 Extend 6</a:t>
            </a: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¯10 ¯9 ¯8 ¯7 ¯6 ¯5 ¯4 </a:t>
            </a:r>
          </a:p>
        </p:txBody>
      </p:sp>
    </p:spTree>
    <p:extLst>
      <p:ext uri="{BB962C8B-B14F-4D97-AF65-F5344CB8AC3E}">
        <p14:creationId xmlns:p14="http://schemas.microsoft.com/office/powerpoint/2010/main" val="397493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13359"/>
            <a:ext cx="10800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12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Using the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Extend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function you wrote, define a function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produces integers from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inclusive.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1 To 5</a:t>
            </a: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1 2 3 4 5</a:t>
            </a:r>
          </a:p>
          <a:p>
            <a:endParaRPr lang="en-US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10 To 15</a:t>
            </a: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10 11 12 13 14 15</a:t>
            </a:r>
          </a:p>
          <a:p>
            <a:endParaRPr lang="en-US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¯3 To 5</a:t>
            </a: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¯3 ¯2 ¯1 0 1 2 3 4 5</a:t>
            </a:r>
          </a:p>
          <a:p>
            <a:endParaRPr lang="en-US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¯10 To ¯6</a:t>
            </a:r>
          </a:p>
          <a:p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¯10 ¯9 ¯8 ¯7 ¯6</a:t>
            </a:r>
          </a:p>
        </p:txBody>
      </p:sp>
    </p:spTree>
    <p:extLst>
      <p:ext uri="{BB962C8B-B14F-4D97-AF65-F5344CB8AC3E}">
        <p14:creationId xmlns:p14="http://schemas.microsoft.com/office/powerpoint/2010/main" val="784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13</a:t>
            </a:fld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these variables that we'll use in the next few tasks: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← 6 7⍴'Rich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Pav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HardeepAdam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Sally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Rodrigo'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Rich   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Pav    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Hardeep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  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Sally  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Rodrigo</a:t>
            </a:r>
          </a:p>
          <a:p>
            <a:pPr marL="0" indent="0">
              <a:buNone/>
            </a:pPr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items←7 5⍴'applecat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dog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lemurfrog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safe</a:t>
            </a:r>
            <a:r>
              <a:rPr lang="en-GB" sz="20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lemon'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items</a:t>
            </a:r>
          </a:p>
          <a:p>
            <a:pPr marL="0" indent="0">
              <a:buNone/>
            </a:pPr>
            <a:r>
              <a:rPr lang="da-DK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apple</a:t>
            </a:r>
          </a:p>
          <a:p>
            <a:pPr marL="0" indent="0">
              <a:buNone/>
            </a:pPr>
            <a:r>
              <a:rPr lang="da-DK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cat  </a:t>
            </a:r>
          </a:p>
          <a:p>
            <a:pPr marL="0" indent="0">
              <a:buNone/>
            </a:pPr>
            <a:r>
              <a:rPr lang="da-DK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dog  </a:t>
            </a:r>
          </a:p>
          <a:p>
            <a:pPr marL="0" indent="0">
              <a:buNone/>
            </a:pPr>
            <a:r>
              <a:rPr lang="da-DK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lemur</a:t>
            </a:r>
          </a:p>
          <a:p>
            <a:pPr marL="0" indent="0">
              <a:buNone/>
            </a:pPr>
            <a:r>
              <a:rPr lang="da-DK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frog </a:t>
            </a:r>
          </a:p>
          <a:p>
            <a:pPr marL="0" indent="0">
              <a:buNone/>
            </a:pPr>
            <a:r>
              <a:rPr lang="da-DK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safe </a:t>
            </a:r>
          </a:p>
          <a:p>
            <a:pPr marL="0" indent="0">
              <a:buNone/>
            </a:pPr>
            <a:r>
              <a:rPr lang="da-DK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lemon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6A8B3B2B-A0D5-4CFE-B065-167ABFF90D2C}"/>
              </a:ext>
            </a:extLst>
          </p:cNvPr>
          <p:cNvSpPr/>
          <p:nvPr/>
        </p:nvSpPr>
        <p:spPr>
          <a:xfrm rot="1800074" flipH="1">
            <a:off x="5661716" y="2021984"/>
            <a:ext cx="3496207" cy="639721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I've made the spaces shaded so you can see how many there are</a:t>
            </a:r>
          </a:p>
        </p:txBody>
      </p:sp>
    </p:spTree>
    <p:extLst>
      <p:ext uri="{BB962C8B-B14F-4D97-AF65-F5344CB8AC3E}">
        <p14:creationId xmlns:p14="http://schemas.microsoft.com/office/powerpoint/2010/main" val="268486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14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ThatHave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select rows of a text matrix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 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which contain the character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US" sz="26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ThatHave</a:t>
            </a:r>
            <a:r>
              <a:rPr lang="en-US" sz="2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'R'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Rich   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Rodrigo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US" sz="26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ThatHave</a:t>
            </a:r>
            <a:r>
              <a:rPr lang="en-US" sz="2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'a'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Pav    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Hardeep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  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Sally </a:t>
            </a:r>
            <a:r>
              <a:rPr lang="en-GB" sz="2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</a:p>
          <a:p>
            <a:r>
              <a:rPr lang="en-US" sz="2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US" sz="26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ThatHave</a:t>
            </a:r>
            <a:r>
              <a:rPr lang="en-US" sz="2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'x'  ⍝ zero-row matrix result!</a:t>
            </a:r>
          </a:p>
        </p:txBody>
      </p:sp>
    </p:spTree>
    <p:extLst>
      <p:ext uri="{BB962C8B-B14F-4D97-AF65-F5344CB8AC3E}">
        <p14:creationId xmlns:p14="http://schemas.microsoft.com/office/powerpoint/2010/main" val="148638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15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ThatBeginWith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select rows of a text matrix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 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which </a:t>
            </a:r>
            <a:r>
              <a:rPr lang="en-GB" sz="28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begin with 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the character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ThatBeginWith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'R'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Rich   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Rodrigo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ThatBeginWith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'A'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  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ThatBeginWith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'X'  ⍝ zero-row result!</a:t>
            </a:r>
          </a:p>
        </p:txBody>
      </p:sp>
    </p:spTree>
    <p:extLst>
      <p:ext uri="{BB962C8B-B14F-4D97-AF65-F5344CB8AC3E}">
        <p14:creationId xmlns:p14="http://schemas.microsoft.com/office/powerpoint/2010/main" val="1290775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116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16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TextLengths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takes a matrix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counts how many non-spaces there are in each row.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TextLengths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names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4 3 7 4 5 7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TextLengths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items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5 3 3 5 4 4 5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TextLength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0 5⍴''    ⍝ no rows; no lengths!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129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89000"/>
            <a:ext cx="10800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17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TextLengths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define a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select rows of a text matrix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where text (non-spaces) are of length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Rich   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  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7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Hardeep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Rodrigo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items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apple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lemur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lemon</a:t>
            </a:r>
          </a:p>
        </p:txBody>
      </p:sp>
    </p:spTree>
    <p:extLst>
      <p:ext uri="{BB962C8B-B14F-4D97-AF65-F5344CB8AC3E}">
        <p14:creationId xmlns:p14="http://schemas.microsoft.com/office/powerpoint/2010/main" val="346611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18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RollN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simulates rolling six-sided dice. ⍵ is the number of dice to roll. Then return the total: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RollN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       ⍝ your result may vary!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11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RollN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       ⍝ your result may vary!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</a:t>
            </a:r>
          </a:p>
          <a:p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RollN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1000     ⍝ your result may vary!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3548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⌊0.5+0.00001×+/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RollN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1000000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172920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19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Save your workspace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Email </a:t>
            </a:r>
            <a:r>
              <a:rPr lang="en-GB" sz="2800" b="1" i="1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your_name</a:t>
            </a:r>
            <a:r>
              <a:rPr lang="en-GB" sz="2800" b="1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.dws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  <a:hlinkClick r:id="rId2"/>
              </a:rPr>
              <a:t>workshops@dyalog.com</a:t>
            </a: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Make sure to put your name in the email so we know it is from you!</a:t>
            </a: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996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remove spaces: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'here is some text'</a:t>
            </a:r>
          </a:p>
          <a:p>
            <a:pPr marL="0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hereissometext</a:t>
            </a: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30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remove any character: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'l'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'hello world'</a:t>
            </a:r>
          </a:p>
          <a:p>
            <a:pPr marL="0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heo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word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'o'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'hello world'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hell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wrld</a:t>
            </a: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416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Redefine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the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using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←{ </a:t>
            </a:r>
            <a:r>
              <a:rPr lang="en-GB" sz="2800" dirty="0">
                <a:solidFill>
                  <a:schemeClr val="bg1">
                    <a:lumMod val="75000"/>
                  </a:schemeClr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???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800" dirty="0">
                <a:solidFill>
                  <a:schemeClr val="bg1">
                    <a:lumMod val="75000"/>
                  </a:schemeClr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???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}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r>
              <a:rPr lang="en-US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'hello world'</a:t>
            </a:r>
          </a:p>
          <a:p>
            <a:pPr marL="0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helloworld</a:t>
            </a:r>
            <a:endParaRPr lang="en-US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6B9370F-3C1B-409B-99FC-2EF7BFB81584}"/>
              </a:ext>
            </a:extLst>
          </p:cNvPr>
          <p:cNvSpPr/>
          <p:nvPr/>
        </p:nvSpPr>
        <p:spPr>
          <a:xfrm rot="20310901">
            <a:off x="1118967" y="2917113"/>
            <a:ext cx="3114068" cy="934634"/>
          </a:xfrm>
          <a:prstGeom prst="rightArrow">
            <a:avLst>
              <a:gd name="adj1" fmla="val 38455"/>
              <a:gd name="adj2" fmla="val 5352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tkinson Hyperlegible" pitchFamily="2" charset="0"/>
              </a:rPr>
              <a:t>Your APL code here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AC58120-35B7-4A71-979C-B83B48675AD8}"/>
              </a:ext>
            </a:extLst>
          </p:cNvPr>
          <p:cNvSpPr/>
          <p:nvPr/>
        </p:nvSpPr>
        <p:spPr>
          <a:xfrm rot="1910591" flipH="1">
            <a:off x="7767649" y="2917113"/>
            <a:ext cx="2590037" cy="934634"/>
          </a:xfrm>
          <a:prstGeom prst="rightArrow">
            <a:avLst>
              <a:gd name="adj1" fmla="val 38455"/>
              <a:gd name="adj2" fmla="val 5352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tkinson Hyperlegible" pitchFamily="2" charset="0"/>
              </a:rPr>
              <a:t>Your APL code here</a:t>
            </a:r>
          </a:p>
        </p:txBody>
      </p:sp>
    </p:spTree>
    <p:extLst>
      <p:ext uri="{BB962C8B-B14F-4D97-AF65-F5344CB8AC3E}">
        <p14:creationId xmlns:p14="http://schemas.microsoft.com/office/powerpoint/2010/main" val="41520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Save your workspace.</a:t>
            </a:r>
          </a:p>
        </p:txBody>
      </p:sp>
    </p:spTree>
    <p:extLst>
      <p:ext uri="{BB962C8B-B14F-4D97-AF65-F5344CB8AC3E}">
        <p14:creationId xmlns:p14="http://schemas.microsoft.com/office/powerpoint/2010/main" val="76362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Mean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return the mean average of its argument: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      Mean 3 1 4 1 5 9 2 6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3.875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      Mean 4 1 2 5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3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      Mean 6+⍳10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11.5</a:t>
            </a:r>
          </a:p>
          <a:p>
            <a:pPr marL="0" indent="0">
              <a:buNone/>
            </a:pPr>
            <a:endParaRPr lang="en-US" sz="2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US" sz="2800" dirty="0"/>
              <a:t>When you're done, </a:t>
            </a:r>
            <a:r>
              <a:rPr lang="en-US" sz="2800" dirty="0">
                <a:latin typeface="APL385 Unicode" panose="020B0709000202000203" pitchFamily="49" charset="0"/>
              </a:rPr>
              <a:t>)</a:t>
            </a:r>
            <a:r>
              <a:rPr lang="en-US" sz="2800" dirty="0" err="1">
                <a:latin typeface="APL385 Unicode" panose="020B0709000202000203" pitchFamily="49" charset="0"/>
              </a:rPr>
              <a:t>fns</a:t>
            </a:r>
            <a:r>
              <a:rPr lang="en-US" sz="2800" dirty="0"/>
              <a:t> should show something like this:</a:t>
            </a:r>
            <a:endParaRPr lang="en-US" sz="2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      )</a:t>
            </a:r>
            <a:r>
              <a:rPr lang="en-US" sz="2800" dirty="0" err="1">
                <a:latin typeface="APL385 Unicode" panose="020B0709000202000203" pitchFamily="49" charset="0"/>
              </a:rPr>
              <a:t>fns</a:t>
            </a:r>
            <a:endParaRPr lang="en-US" sz="2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Mean</a:t>
            </a:r>
            <a:endParaRPr lang="en-GB" sz="28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7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ID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return an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by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identity matrix: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      ID 3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1 0 0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0 1 0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0 0 1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      ID 5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1 0 0 0 0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0 1 0 0 0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0 0 1 0 0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0 0 0 1 0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0 0 0 0 1</a:t>
            </a:r>
            <a:endParaRPr lang="en-GB" sz="28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1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8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TimesRows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multiply a matrix left argument and a vector right argument. For example: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mat ← 4 3⍴6 9 9 10 9 1 3 5 3 6 7 3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vec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← 1 0 ¯1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mat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TimesRows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vec</a:t>
            </a: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 6 0 ¯9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10 0 ¯1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 3 0 ¯3</a:t>
            </a:r>
          </a:p>
          <a:p>
            <a:pPr marL="0" indent="0">
              <a:buNone/>
            </a:pPr>
            <a:r>
              <a:rPr lang="en-US" sz="2800" dirty="0">
                <a:latin typeface="APL385 Unicode" panose="020B0709000202000203" pitchFamily="49" charset="0"/>
              </a:rPr>
              <a:t> 6 0 ¯3</a:t>
            </a:r>
            <a:endParaRPr lang="en-GB" sz="28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6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9</a:t>
            </a:fld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Using the Residue function (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|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), define a function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Multiples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return only elements of the vector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are exact multiples of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7 Multiples 6 12 14 8 21 42 56 97 13</a:t>
            </a:r>
          </a:p>
          <a:p>
            <a:pPr marL="0" indent="0">
              <a:buNone/>
            </a:pP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14 21 42 56</a:t>
            </a:r>
          </a:p>
          <a:p>
            <a:pPr marL="0" indent="0">
              <a:buNone/>
            </a:pPr>
            <a:endParaRPr lang="en-GB" sz="28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800" dirty="0">
                <a:latin typeface="APL385 Unicode" panose="020B0709000202000203" pitchFamily="49" charset="0"/>
              </a:rPr>
              <a:t>      3 Multiples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6 9 9 10 9 1 3 5 3 6 7 3</a:t>
            </a:r>
            <a:endParaRPr lang="en-GB" sz="2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APL385 Unicode" panose="020B0709000202000203" pitchFamily="49" charset="0"/>
              </a:rPr>
              <a:t>6 9 9 9 3 3 6 3</a:t>
            </a:r>
          </a:p>
          <a:p>
            <a:pPr marL="0" indent="0">
              <a:buNone/>
            </a:pPr>
            <a:endParaRPr lang="en-GB" sz="2800" dirty="0">
              <a:latin typeface="APL385 Unicode" panose="020B0709000202000203" pitchFamily="49" charset="0"/>
            </a:endParaRPr>
          </a:p>
          <a:p>
            <a:r>
              <a:rPr lang="en-GB" sz="2800" dirty="0">
                <a:latin typeface="APL385 Unicode" panose="020B0709000202000203" pitchFamily="49" charset="0"/>
              </a:rPr>
              <a:t>      10 Multiples 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9 13   ⍝ empty vector result</a:t>
            </a:r>
            <a:endParaRPr lang="en-GB" sz="2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28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1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922</Words>
  <Application>Microsoft Office PowerPoint</Application>
  <PresentationFormat>Widescreen</PresentationFormat>
  <Paragraphs>204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APL385 Unicode</vt:lpstr>
      <vt:lpstr>Arial</vt:lpstr>
      <vt:lpstr>Atkinson Hyperlegible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Richard Park</cp:lastModifiedBy>
  <cp:revision>16</cp:revision>
  <dcterms:created xsi:type="dcterms:W3CDTF">2021-08-18T15:42:35Z</dcterms:created>
  <dcterms:modified xsi:type="dcterms:W3CDTF">2021-09-02T05:45:17Z</dcterms:modified>
</cp:coreProperties>
</file>