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91" r:id="rId3"/>
    <p:sldId id="293" r:id="rId4"/>
    <p:sldId id="294" r:id="rId5"/>
    <p:sldId id="296" r:id="rId6"/>
    <p:sldId id="295" r:id="rId7"/>
    <p:sldId id="297" r:id="rId8"/>
    <p:sldId id="306" r:id="rId9"/>
    <p:sldId id="304" r:id="rId10"/>
    <p:sldId id="298" r:id="rId11"/>
    <p:sldId id="299" r:id="rId12"/>
    <p:sldId id="301" r:id="rId13"/>
    <p:sldId id="302" r:id="rId14"/>
    <p:sldId id="303" r:id="rId15"/>
    <p:sldId id="300" r:id="rId16"/>
    <p:sldId id="305" r:id="rId17"/>
    <p:sldId id="308" r:id="rId18"/>
    <p:sldId id="309" r:id="rId19"/>
    <p:sldId id="310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>
      <p:cViewPr>
        <p:scale>
          <a:sx n="75" d="100"/>
          <a:sy n="75" d="100"/>
        </p:scale>
        <p:origin x="156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1A0BD-27CC-4C52-B084-C7D29C3E6A60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C257B-F9BC-407E-B46B-4CB3D1C5D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4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31/08/2021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workshops@dyalog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)CLEAR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clear your workspace</a:t>
            </a:r>
          </a:p>
          <a:p>
            <a:pPr marL="742950" indent="-742950">
              <a:buFont typeface="+mj-lt"/>
              <a:buAutoNum type="arabicPeriod"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)SAVE 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your workspace with a workspace ID like </a:t>
            </a:r>
            <a:r>
              <a:rPr lang="en-GB" sz="24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tasks8_your_name.dws</a:t>
            </a:r>
          </a:p>
          <a:p>
            <a:endParaRPr lang="en-GB" sz="2400" b="1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516000" y="189000"/>
            <a:ext cx="10800000" cy="706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10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ReplaceRow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returns an array the same shape as its left argument, except that the row specified in the 1</a:t>
            </a:r>
            <a:r>
              <a:rPr kumimoji="0" lang="en-GB" sz="15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st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element of its right argument is replaced with the 2</a:t>
            </a:r>
            <a:r>
              <a:rPr kumimoji="0" lang="en-GB" sz="15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nd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element. If the 2</a:t>
            </a:r>
            <a:r>
              <a:rPr kumimoji="0" lang="en-GB" sz="15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nd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element has the correct length, it is distributed throughout the row.</a:t>
            </a:r>
          </a:p>
          <a:p>
            <a:pPr marL="0" indent="0">
              <a:buNone/>
            </a:pPr>
            <a:endParaRPr lang="en-GB" sz="15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(2 3⍴⍳12) 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ReplaceRow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('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yo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')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┌→─┬──┬──┐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↓1 │2 │3 │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├~─┼~─┼~─┤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yo│yo│yo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└─→┴─→┴─→┘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(4 3⍴⍳12) 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ReplaceRow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('you')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1  2  3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y  o  u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7  8  9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10 11 12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(2 3⍴⍳12) 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ReplaceRow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(⍳4)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┌→──────┬───────┬───────┐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↓1      │2      │3      │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├~──────┼~──────┼~──────┤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2 3 4│1 2 3 4│1 2 3 4│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└~─────→┴~─────→┴~─────→┘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(2 3⍴⍳12) </a:t>
            </a:r>
            <a:r>
              <a:rPr kumimoji="0" lang="en-GB" sz="15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ReplaceRow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((1 1)(5 5)(9 9))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┌→──┬───┬───┐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↓1  │2  │3  │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├~──┼~──┼~──┤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1│5 5│9 9│</a:t>
            </a:r>
          </a:p>
          <a:p>
            <a:pPr marL="0" indent="0">
              <a:buNone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└~─→┴~─→┴~─→┘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793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11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MaskAt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returns a Boolean vector with 1s at indices specified by its right argument vector: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sv-SE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MaskAt 1 3 5</a:t>
            </a:r>
          </a:p>
          <a:p>
            <a:pPr marL="0" indent="0">
              <a:buNone/>
            </a:pPr>
            <a:r>
              <a:rPr lang="sv-SE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1 0 1 0 1</a:t>
            </a:r>
          </a:p>
          <a:p>
            <a:pPr marL="0" indent="0">
              <a:buNone/>
            </a:pPr>
            <a:r>
              <a:rPr lang="sv-SE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MaskAt 1 7 2</a:t>
            </a:r>
          </a:p>
          <a:p>
            <a:pPr marL="0" indent="0">
              <a:buNone/>
            </a:pPr>
            <a:r>
              <a:rPr lang="sv-SE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1 1 0 0 0 0 1</a:t>
            </a:r>
          </a:p>
          <a:p>
            <a:pPr marL="0" indent="0">
              <a:buNone/>
            </a:pPr>
            <a:r>
              <a:rPr lang="sv-SE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MaskAt 7 7 3 8</a:t>
            </a:r>
          </a:p>
          <a:p>
            <a:pPr marL="0" indent="0">
              <a:buNone/>
            </a:pPr>
            <a:r>
              <a:rPr lang="sv-SE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0 0 1 0 0 0 1 1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115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12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SplitAt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partitions its simple argument vector into a nested vector of vectors, with partitions beginning just before indices specified by its left argument vector: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3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SplitAt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┌→───────────────┐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│3 4 5 6 7 8 9 10│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└~──────────────→┘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1 3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SplitAt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┌→──┬────────────────┐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2│3 4 5 6 7 8 9 10│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└~─→┴~──────────────→┘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1 3 7 </a:t>
            </a:r>
            <a:r>
              <a:rPr kumimoji="0" lang="en-GB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SplitAt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┌→──┬───────┬────────┐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2│3 4 5 6│7 8 9 10│</a:t>
            </a:r>
          </a:p>
          <a:p>
            <a:pPr marL="0" indent="0">
              <a:buNone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└~─→┴~─────→┴~──────→┘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9533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13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SplitWhere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partitions its simple argument vector into a nested vector of vectors, with new partitions beginning just before occurrences of elements given in its left argument vector:</a:t>
            </a:r>
          </a:p>
          <a:p>
            <a:pPr marL="0" indent="0">
              <a:buNone/>
            </a:pPr>
            <a:endParaRPr kumimoji="0" lang="en-GB" sz="17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SplitWhere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┌→───────────────┐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│3 4 5 6 7 8 9 10│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└~──────────────→┘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1 3 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SplitWhere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┌→──┬────────────────┐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│1 2│3 4 5 6 7 8 9 10│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└~─→┴~──────────────→┘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1 3 3 7 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SplitWhere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┌→──┬───────┬────────┐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│1 2│3 4 5 6│7 8 9 10│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└~─→┴~─────→┴~──────→┘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1 3 7 </a:t>
            </a:r>
            <a:r>
              <a:rPr lang="en-GB" sz="17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SplitWhere</a:t>
            </a:r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1 2 3 4 3 5 7 2 6 3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┌→──┬───┬───┬─────┬─┐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│1 2│3 4│3 5│7 2 6│3│</a:t>
            </a:r>
          </a:p>
          <a:p>
            <a:r>
              <a:rPr lang="en-GB" sz="17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└~─→┴~─→┴~─→┴~───→┴→┘</a:t>
            </a:r>
          </a:p>
        </p:txBody>
      </p:sp>
    </p:spTree>
    <p:extLst>
      <p:ext uri="{BB962C8B-B14F-4D97-AF65-F5344CB8AC3E}">
        <p14:creationId xmlns:p14="http://schemas.microsoft.com/office/powerpoint/2010/main" val="256429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516000" y="42472"/>
            <a:ext cx="11340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14</a:t>
            </a:fld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EncloseRows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encloses the last axis of its argument array, or the whole array if it is a vector:</a:t>
            </a:r>
          </a:p>
          <a:p>
            <a:pPr marL="0" indent="0">
              <a:buNone/>
            </a:pPr>
            <a:endParaRPr lang="en-GB" sz="1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EncloseRows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42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42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EncloseRows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1 2 3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┌─────┐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2 3│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└~───→┘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EncloseRows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2⍴⍳4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┌→──┬───┐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2│3 4│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└~─→┴~─→┘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EncloseRows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1 2 5⍴⎕A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┌→────┬─────┐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⍒ABCDE│FGHIJ│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├────→┼────→┤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│KLMNO│PQRST│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└────→┴────→┘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EncloseRows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1 2 5⍴⎕A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┌┌→────────────────┐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↓↓ ┌→────┐ ┌→────┐ 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 │ABCDE│ │FGHIJ│ 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 └─────┘ └─────┘ 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                 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 ┌→────┐ ┌→────┐ 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 │KLMNO│ │PQRST│ 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 └─────┘ └─────┘ │</a:t>
            </a:r>
          </a:p>
          <a:p>
            <a:pPr marL="0" indent="0">
              <a:buNone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└└∊────────────────┘</a:t>
            </a:r>
          </a:p>
          <a:p>
            <a:pPr marL="0" indent="0">
              <a:buNone/>
            </a:pPr>
            <a:endParaRPr lang="en-GB" sz="1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BONUS: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Find the primitive function (symbol) which is the same function.</a:t>
            </a:r>
          </a:p>
          <a:p>
            <a:endParaRPr lang="en-GB" sz="1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214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113359"/>
            <a:ext cx="10800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15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You may use the 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Part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function in your solution:</a:t>
            </a:r>
          </a:p>
          <a:p>
            <a:pPr marL="0" indent="0">
              <a:buNone/>
            </a:pP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Part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←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{⎕ML←3 ⋄ ⍺⊂⍵}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SplitByDelimiters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which partitions its right argument vector at locations where elements in its left argument are found. </a:t>
            </a: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 ' 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SplitByDelimiters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'space separated text'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┌→────┬─────────┬────┐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space│separated│text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└────→┴────────→┴───→┘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',' 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SplitByDelimiters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'comma,separated,2,3,values'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┌→────┬─────────┬─┬─┬──────┐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│comma│separated│2│3│values│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└────→┴────────→┴→┴→┴─────→┘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', ' 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SplitByDelimiters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'commas 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and,spaces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┌→─────┬───┬──────┐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  <a:r>
              <a:rPr lang="en-GB" sz="1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commas│and│spaces</a:t>
            </a: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└─────→┴──→┴─────→┘</a:t>
            </a:r>
          </a:p>
          <a:p>
            <a:pPr marL="0" indent="0">
              <a:buNone/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BONUS: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Can you create similar behaviour in a function </a:t>
            </a:r>
            <a:r>
              <a:rPr lang="en-GB" sz="20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SplitEnclose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uses the partitioned-enclose function (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⊂ </a:t>
            </a:r>
            <a:r>
              <a:rPr lang="en-GB" sz="2000" dirty="0">
                <a:solidFill>
                  <a:prstClr val="black"/>
                </a:solidFill>
                <a:latin typeface="Atkinson Hyperlegible" pitchFamily="2" charset="0"/>
                <a:ea typeface="+mj-ea"/>
                <a:cs typeface="+mj-cs"/>
              </a:rPr>
              <a:t>when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⎕ML←1 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) instead of the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Part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function.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6739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16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NumList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converts a simple character scalar or vector of digits into a numeric vector:</a:t>
            </a: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NumList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'42'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┌→─┐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│42│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└~─┘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NumList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'1 3 4 5'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┌→──────┐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3 4 5│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└~──────┘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NumList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'12,23 5 4 3,6,2,15'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┌→─────────────────┐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│12 23 5 4 3 6 2 15│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└~─────────────────┘</a:t>
            </a: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244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17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HashNums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converts a character scalar digit, or vector of digits separated by octothorpes ('#' characters, sometime called "hash") into a numeric vector. 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HashNums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'42'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┌→─┐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│42│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└~─┘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HashNums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'42#31#216#2#5#29'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┌→───────────────┐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│42 31 216 2 5 29│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└~───────────────┘</a:t>
            </a: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7403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18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NumLists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converts a character scalar digit, or vector of digits, spaces and commas, and returns a numeric vector or nested vector of numeric vectors. Spaces in the argument separate individual scalar numbers, while commas separated lists of numbers:</a:t>
            </a: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NumLists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'42'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┌→─┐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│42│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└~─┘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NumLists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'1 2 3,12 13,42 44'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┌→────────────────────────┐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 ┌→────┐ ┌→────┐ ┌→────┐ 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 │1 2 3│ │12 13│ │42 44│ 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 └~────┘ └~────┘ └~────┘ 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└∊────────────────────────┘</a:t>
            </a:r>
          </a:p>
        </p:txBody>
      </p:sp>
    </p:spTree>
    <p:extLst>
      <p:ext uri="{BB962C8B-B14F-4D97-AF65-F5344CB8AC3E}">
        <p14:creationId xmlns:p14="http://schemas.microsoft.com/office/powerpoint/2010/main" val="2381700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189000"/>
            <a:ext cx="1080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19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RowOPTimes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multiplies all combinations of rows from its left argument and right argument numeric arrays. 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⍴(3 5⍴5/10×⍳3) 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RowOPTimes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5⍴(10⍴1 0)\(¯1+2×⍳5)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3 2 5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 (3 5⍴5/10×⍳3) </a:t>
            </a:r>
            <a:r>
              <a:rPr kumimoji="0" lang="en-GB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RowOPTimes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5⍴(10⍴1 0)\(¯1+2×⍳5)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10   0 30   0  50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0  70  0  90   0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           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20   0 60   0 100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0 140  0 180   0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           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30   0 90   0 150</a:t>
            </a:r>
          </a:p>
          <a:p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0 210  0 270   0</a:t>
            </a:r>
          </a:p>
          <a:p>
            <a:endParaRPr lang="en-GB" sz="1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68556-457D-446A-96FD-EE248203CE0D}"/>
              </a:ext>
            </a:extLst>
          </p:cNvPr>
          <p:cNvSpPr txBox="1"/>
          <p:nvPr/>
        </p:nvSpPr>
        <p:spPr>
          <a:xfrm>
            <a:off x="5736000" y="2529000"/>
            <a:ext cx="5974713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⍴(2 2⍴1 3 2 5 3) </a:t>
            </a:r>
            <a:r>
              <a:rPr kumimoji="0" lang="en-GB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RowOP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2 3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2 2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 (2 2⍴1 3 2 5 3) </a:t>
            </a:r>
            <a:r>
              <a:rPr kumimoji="0" lang="en-GB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RowOP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2 3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2  9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4 15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⍴(2 1 5⍴1 3 2 5 3) </a:t>
            </a:r>
            <a:r>
              <a:rPr kumimoji="0" lang="en-GB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RowOP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5⍴2 3 5 2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2 1 2 5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 (2 1 5⍴1 3 2 5 3) </a:t>
            </a:r>
            <a:r>
              <a:rPr kumimoji="0" lang="en-GB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RowOP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5⍴2 3 5 2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2  9 10 10 6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3 15  4 10 9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      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      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2  9 10 10 6</a:t>
            </a:r>
          </a:p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3 15  4 10 9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39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EncloseIfSimple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returns its argument array with an extra level of nesting, if its current nesting is greater than or equal to one.</a:t>
            </a:r>
          </a:p>
          <a:p>
            <a:pPr marL="0" indent="0">
              <a:buNone/>
            </a:pPr>
            <a:endParaRPr lang="en-GB" sz="1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EncloseIfSimple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'a' 'b' 'c'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┌───┐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abc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└──→┘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EncloseIfSimple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'hello' 'there'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┌→────┬─────┐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hello│there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└────→┴────→┘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EncloseIfSimple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3⍴(1 2),2+⍳4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┌─────┐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2 3│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│4 5 6↓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└~───→┘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kumimoji="0" lang="en-GB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EncloseIfSimple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3⍴(1 2)(2+⍳4)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┌→──────┬───────┬───────┐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↓1 2    │3 4 5 6│1 2    │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├~─────→┼~─────→┼~─────→┤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│3 4 5 6│1 2    │3 4 5 6│</a:t>
            </a:r>
          </a:p>
          <a:p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└~─────→┴~─────→┴~─────→┘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74655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2011344"/>
            <a:ext cx="1116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24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Submit Your Workspace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</a:t>
            </a: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algn="ctr"/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Save your workspace, with a name like:</a:t>
            </a:r>
          </a:p>
          <a:p>
            <a:pPr algn="ctr"/>
            <a:r>
              <a:rPr lang="en-GB" sz="24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tasks8_your_name.dws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</a:t>
            </a:r>
          </a:p>
          <a:p>
            <a:pPr algn="ctr"/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algn="ctr"/>
            <a:r>
              <a:rPr lang="en-GB" sz="2400" dirty="0">
                <a:latin typeface="Atkinson Hyperlegible" pitchFamily="50" charset="0"/>
                <a:ea typeface="+mj-ea"/>
                <a:cs typeface="+mj-cs"/>
              </a:rPr>
              <a:t>Email to </a:t>
            </a:r>
            <a:r>
              <a:rPr lang="en-GB" sz="2400" dirty="0">
                <a:latin typeface="Atkinson Hyperlegible" pitchFamily="50" charset="0"/>
                <a:ea typeface="+mj-ea"/>
                <a:cs typeface="+mj-cs"/>
                <a:hlinkClick r:id="rId2"/>
              </a:rPr>
              <a:t>workshops@dyalog.com</a:t>
            </a:r>
            <a:r>
              <a:rPr lang="en-GB" sz="2400" dirty="0">
                <a:latin typeface="Atkinson Hyperlegible" pitchFamily="50" charset="0"/>
                <a:ea typeface="+mj-ea"/>
                <a:cs typeface="+mj-cs"/>
              </a:rPr>
              <a:t> with a subject like: </a:t>
            </a:r>
          </a:p>
          <a:p>
            <a:pPr algn="ctr"/>
            <a:r>
              <a:rPr lang="en-GB" sz="2400" b="1" dirty="0">
                <a:latin typeface="Atkinson Hyperlegible" pitchFamily="50" charset="0"/>
                <a:ea typeface="+mj-ea"/>
                <a:cs typeface="+mj-cs"/>
              </a:rPr>
              <a:t>Tasks 8 Your Name</a:t>
            </a:r>
          </a:p>
        </p:txBody>
      </p:sp>
    </p:spTree>
    <p:extLst>
      <p:ext uri="{BB962C8B-B14F-4D97-AF65-F5344CB8AC3E}">
        <p14:creationId xmlns:p14="http://schemas.microsoft.com/office/powerpoint/2010/main" val="227434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3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variable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charvec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is a simple character vector containing the first five letters of the alphabet in alphabetical order.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charvec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┌→────┐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abcde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└─────┘</a:t>
            </a:r>
          </a:p>
        </p:txBody>
      </p:sp>
    </p:spTree>
    <p:extLst>
      <p:ext uri="{BB962C8B-B14F-4D97-AF65-F5344CB8AC3E}">
        <p14:creationId xmlns:p14="http://schemas.microsoft.com/office/powerpoint/2010/main" val="347844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4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variable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iotas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is a 5-element nested vector of numeric vectors, each of which is a list of integers from 1 to that vector's index in iotas.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iotas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┌→────────────────────────────────────────┐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 ┌→┐ ┌→──┐ ┌→────┐ ┌→──────┐ ┌→────────┐ 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 │1│ │1 2│ │1 2 3│ │1 2 3 4│ │1 2 3 4 5│ 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 └~┘ └~──┘ └~────┘ └~──────┘ └~────────┘ │</a:t>
            </a: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└∊────────────────────────────────────────┘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753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189000"/>
            <a:ext cx="10800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5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variable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little_nest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has the following properties:</a:t>
            </a: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little_nest</a:t>
            </a:r>
            <a:endParaRPr lang="en-GB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2 3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≡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little_nest</a:t>
            </a:r>
            <a:endParaRPr lang="en-GB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¯2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⍴¨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little_nest</a:t>
            </a:r>
            <a:endParaRPr lang="en-GB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┌─┬┬─┐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 ││2│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├─┼┼─┤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│3││6│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└─┴┴─┘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]display ∊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little_nest</a:t>
            </a:r>
            <a:endParaRPr lang="en-GB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┌→───────────────────┐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│I 3 am 1 5 8 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amatrix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└+───────────────────┘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⍴∊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little_nest</a:t>
            </a:r>
            <a:endParaRPr lang="en-GB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14</a:t>
            </a: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490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6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variable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big_nest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is a nested 3 by 5 matrix. The first row contains numeric scalars 1 2 3 4 5. The second row contains five two-element character vectors 'AB' 'CD' 'EF' 'GH' 'XY' and the third row contains the concatenation of the numbers in the first row and character vectors from the second row.</a:t>
            </a: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⍴¨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big_nest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┌→┬─┬─┬─┬─┐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↓0│0│0│0│0│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├⊖┼⊖┼⊖┼⊖┼⊖┤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│2│2│2│2│2│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├→┼→┼→┼→┼→┤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│3│3│3│3│3│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└→┴→┴→┴→┴→┘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(⊂3 2)⊃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big_nest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┌→───┐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│2 CD│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└+───┘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19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17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7</a:t>
            </a:fld>
            <a:endParaRPr kumimoji="0" lang="en-GB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kumimoji="0" lang="en-GB" sz="17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AllEach</a:t>
            </a: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that takes a nested array of Boolean vectors as its argument.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It returns a simple (non-nested) Boolean array of the same shape as its argument, where 1 indicates all 1s in the argument vector and 0 otherwise.</a:t>
            </a:r>
          </a:p>
          <a:p>
            <a:pPr marL="0" indent="0">
              <a:buNone/>
            </a:pPr>
            <a:endParaRPr kumimoji="0" lang="en-GB" sz="17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17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AllEach</a:t>
            </a: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1(1 0)(1 1 1)(1 1)(1 1 1 0)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┌→────────┐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0 1 1 0│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└~────────┘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17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AllEach</a:t>
            </a: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2 3⍴(1 0 0)(1 1)(1 0 1 0 0)(1 1 1 1 1)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┌→────┐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↓0 1 0│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│1 0 1│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└~────┘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]display </a:t>
            </a:r>
            <a:r>
              <a:rPr kumimoji="0" lang="en-GB" sz="17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AllEach</a:t>
            </a: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3 1 5⍴(1 0 0)(1 1)(1 0 1 0 0)(1 1 1 1 1)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┌┌→────────┐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↓↓0 1 0 1 0│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         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││1 0 1 0 1│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         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││0 1 0 1 0│</a:t>
            </a:r>
          </a:p>
          <a:p>
            <a:pPr marL="0" indent="0">
              <a:buNone/>
            </a:pPr>
            <a:r>
              <a:rPr kumimoji="0" lang="en-GB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└└~────────┘</a:t>
            </a:r>
            <a:endParaRPr lang="en-GB" sz="17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889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8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ReplaceHead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returns its left argument vector 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 but with the first 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⍴⍵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elements replaced with the contents of 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'apple'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ReplaceHead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'Eat'</a:t>
            </a:r>
          </a:p>
          <a:p>
            <a:pPr marL="0" indent="0">
              <a:buNone/>
            </a:pP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Eatle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'apple'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ReplaceHead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'rang'</a:t>
            </a:r>
          </a:p>
          <a:p>
            <a:pPr marL="0" indent="0">
              <a:buNone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range</a:t>
            </a:r>
          </a:p>
          <a:p>
            <a:pPr marL="0" indent="0">
              <a:buNone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'apple'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ReplaceHead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'ENTERPRISE'</a:t>
            </a:r>
          </a:p>
          <a:p>
            <a:pPr marL="0" indent="0">
              <a:buNone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ENTER</a:t>
            </a: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381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9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kumimoji="0" lang="en-GB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ReplaceAt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which returns its right argument vector, except with elements at indices specified by the 1</a:t>
            </a:r>
            <a:r>
              <a:rPr kumimoji="0" lang="en-GB" sz="24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st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element of its left argument replaced by items given in the 2</a:t>
            </a:r>
            <a:r>
              <a:rPr kumimoji="0" lang="en-GB" sz="24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nd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element of its left argument:</a:t>
            </a:r>
          </a:p>
          <a:p>
            <a:pPr marL="0" indent="0">
              <a:buNone/>
            </a:pPr>
            <a:endParaRPr lang="en-GB" sz="2400" noProof="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(1 5 7) 'ABC' 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ReplaceAt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hereissometext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AereBsCometext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(1 3 7)('eat' 'an' 'apple') 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ReplaceAt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┌→──┬─┬──┬─┬─┬─┬─────┬─┬─┬──┐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│eat│2│an│4│5│6│apple│8│9│10│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└──→┴─┴─→┴─┴─┴─┴────→┴─┴─┴~─┘</a:t>
            </a: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]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(1 5 7) ('A' (2 2⍴⍳4) (1 2 3)) 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ReplaceAt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'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hereissometext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┌→┬─┬─┬─┬───┬─┬─────┬─┬─┬─┬─┬─┬─┬─┐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│A│e│r│e│1 2│s│1 2 3│o│m│e│t│e│x│t│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│ │ │ │ │3 4↓ │     │ │ │ │ │ │ │ │</a:t>
            </a:r>
          </a:p>
          <a:p>
            <a:pPr marL="0" indent="0">
              <a:buNone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└─┴─┴─┴─┴~─→┴─┴~───→┴─┴─┴─┴─┴─┴─┴─┘</a:t>
            </a:r>
          </a:p>
        </p:txBody>
      </p:sp>
    </p:spTree>
    <p:extLst>
      <p:ext uri="{BB962C8B-B14F-4D97-AF65-F5344CB8AC3E}">
        <p14:creationId xmlns:p14="http://schemas.microsoft.com/office/powerpoint/2010/main" val="192732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2239</Words>
  <Application>Microsoft Office PowerPoint</Application>
  <PresentationFormat>Widescreen</PresentationFormat>
  <Paragraphs>323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APL385 Unicode</vt:lpstr>
      <vt:lpstr>Arial</vt:lpstr>
      <vt:lpstr>Atkinson Hyperlegible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Richard Park</cp:lastModifiedBy>
  <cp:revision>117</cp:revision>
  <dcterms:created xsi:type="dcterms:W3CDTF">2021-08-18T15:42:35Z</dcterms:created>
  <dcterms:modified xsi:type="dcterms:W3CDTF">2021-08-31T17:44:29Z</dcterms:modified>
</cp:coreProperties>
</file>