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92" r:id="rId3"/>
    <p:sldId id="290" r:id="rId4"/>
    <p:sldId id="296" r:id="rId5"/>
    <p:sldId id="291" r:id="rId6"/>
    <p:sldId id="294" r:id="rId7"/>
    <p:sldId id="297" r:id="rId8"/>
    <p:sldId id="299" r:id="rId9"/>
    <p:sldId id="300" r:id="rId10"/>
    <p:sldId id="301" r:id="rId11"/>
    <p:sldId id="302" r:id="rId12"/>
    <p:sldId id="303" r:id="rId13"/>
    <p:sldId id="305" r:id="rId14"/>
    <p:sldId id="304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8" autoAdjust="0"/>
    <p:restoredTop sz="81124" autoAdjust="0"/>
  </p:normalViewPr>
  <p:slideViewPr>
    <p:cSldViewPr>
      <p:cViewPr varScale="1">
        <p:scale>
          <a:sx n="82" d="100"/>
          <a:sy n="82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4B71D-AB53-4EBD-8977-BB7D809B87A7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455CB-7126-4225-92FB-944F2B12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5CB-7126-4225-92FB-944F2B12FC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5CB-7126-4225-92FB-944F2B12FC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5CB-7126-4225-92FB-944F2B12FC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5CB-7126-4225-92FB-944F2B12FC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5CB-7126-4225-92FB-944F2B12FC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09/09/2021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workshops@dyalog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Download the workspace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assessmentB.dws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load it.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This workspace contains functions and variables which will be used in some of the tasks for this assessment.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the workspace as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assessmentB_your_name.dws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HeightConverter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which: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Takes a character vector left argument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Takes a numeric array right argument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Converts distances between metres and inches and feet. (1 inch is 0.0254 metres and 1 feet is 12 inches.)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m→in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HeightConverter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1.7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5 6.929133858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m→in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HeightConverter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1.85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6 0.8346456693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in→m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HeightConverter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6 1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1.8542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in→m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HeightConverter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5 11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1.8034</a:t>
            </a:r>
          </a:p>
        </p:txBody>
      </p:sp>
    </p:spTree>
    <p:extLst>
      <p:ext uri="{BB962C8B-B14F-4D97-AF65-F5344CB8AC3E}">
        <p14:creationId xmlns:p14="http://schemas.microsoft.com/office/powerpoint/2010/main" val="214735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RotationOf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which: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Takes a left vector argument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Takes a right argument that is a nested vector of vectors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Returns the elements of the right argument that are rotations of the left argument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racecar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RotationOf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racecar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'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carrace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'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rraacce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┌→──────┬───────┐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racecar│carrace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└──────→┴──────→┘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'oi' 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RotationOf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'oi' 'io' 'oi' 'io' 'ii' '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oo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┌→─┬──┬──┬──┐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oi│io│oi│io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└─→┴─→┴─→┴─→┘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 ]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'pepper' 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RotationOf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'water' 'salt' 'oil'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┌⊖────┐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     │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└────→┘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 ]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1 2 3 </a:t>
            </a:r>
            <a:r>
              <a:rPr lang="en-GB" sz="16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RotationOf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(1 2 3)(2 3 1)(3 1 2)(3 2 1)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┌→────┬─────┬─────┐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│1 2 3│2 3 1│3 1 2│</a:t>
            </a:r>
          </a:p>
          <a:p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└~───→┴~───→┴~───→┘</a:t>
            </a:r>
          </a:p>
        </p:txBody>
      </p:sp>
    </p:spTree>
    <p:extLst>
      <p:ext uri="{BB962C8B-B14F-4D97-AF65-F5344CB8AC3E}">
        <p14:creationId xmlns:p14="http://schemas.microsoft.com/office/powerpoint/2010/main" val="131969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The </a:t>
            </a:r>
            <a:r>
              <a:rPr lang="en-GB" sz="20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Collatz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sequence is a mathematical sequence that works as follows:</a:t>
            </a: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- you start with a positive integer</a:t>
            </a: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- if the integer is even, you divide it by 2</a:t>
            </a: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- if the integer is odd, you multiply by 3 and add 1</a:t>
            </a: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- you repeat the steps above until you reach the number 1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For example, starting with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we do: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→ 16 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(1+3×5)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→ 8 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(16÷2)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→ 4 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(8÷2)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→ 2 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(4÷2)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→ 1 </a:t>
            </a:r>
            <a:r>
              <a:rPr lang="en-GB" sz="16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(2÷2)</a:t>
            </a:r>
          </a:p>
          <a:p>
            <a:endParaRPr lang="en-GB" sz="16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Create the integer vector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collatzPath21</a:t>
            </a:r>
            <a:r>
              <a:rPr lang="en-GB" sz="2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 that contains the path we do if we start with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21</a:t>
            </a:r>
            <a:r>
              <a:rPr lang="en-GB" sz="2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. When you are done, the following should work: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2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⍴collatzPath21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8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⊃collatzPath21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21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⊃⌽collatzPath21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626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The workspace contains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GOTOCollatz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is currently buggy. Fix the issues, so that it behaves as desired: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GOTOCollatz 1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GOTOCollatz 5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5 16 8 4 2 1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GOTOCollatz 35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35 106 53 160 80 40 20 10 5 16 8 4 2 1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GOTOCollatz 38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38 19 58 29 88 44 22 11 34 17 52 26 13 40 20 10 5 16 8 4 2 1</a:t>
            </a:r>
          </a:p>
          <a:p>
            <a:endParaRPr lang="it-IT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it-IT" sz="24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NOTE: if a function seems to be running forever, use the menu "Action → Interrupt" to stop the function.</a:t>
            </a:r>
            <a:endParaRPr lang="en-GB" sz="2400" dirty="0">
              <a:solidFill>
                <a:prstClr val="black"/>
              </a:solidFill>
              <a:latin typeface="Atkinson Hyperlegible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79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Collatz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which: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Takes a positive integer right argument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Returns the integers in the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Collatz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path of the argument (that is, behaves like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GOTOCollatz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from the previous task)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Uses recursion to build the path</a:t>
            </a:r>
          </a:p>
          <a:p>
            <a:pPr marL="342900" indent="-342900">
              <a:buFontTx/>
              <a:buChar char="-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Collatz 1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Collatz 5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5 16 8 4 2 1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Collatz 21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21 64 32 16 8 4 2 1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Collatz 38</a:t>
            </a:r>
          </a:p>
          <a:p>
            <a:r>
              <a:rPr lang="it-IT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38 19 58 29 88 44 22 11 34 17 52 26 13 40 20 10 5 16 8 4 2 1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EE90C-1113-4EEC-BCC3-F1BD8474C700}"/>
              </a:ext>
            </a:extLst>
          </p:cNvPr>
          <p:cNvSpPr txBox="1"/>
          <p:nvPr/>
        </p:nvSpPr>
        <p:spPr>
          <a:xfrm>
            <a:off x="7176000" y="2889000"/>
            <a:ext cx="4500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tkinson Hyperlegible" pitchFamily="2" charset="0"/>
              </a:rPr>
              <a:t>NOTE: a recursive function is a function that calls itself. Here are two recursive examples that do the same thing as the </a:t>
            </a:r>
            <a:r>
              <a:rPr lang="en-US" sz="1400" dirty="0">
                <a:latin typeface="APL385 Unicode" panose="020B0709000202000203" pitchFamily="49" charset="0"/>
              </a:rPr>
              <a:t>!</a:t>
            </a:r>
            <a:r>
              <a:rPr lang="en-US" sz="1400" dirty="0">
                <a:latin typeface="Atkinson Hyperlegible" pitchFamily="2" charset="0"/>
              </a:rPr>
              <a:t> primitive:</a:t>
            </a:r>
          </a:p>
          <a:p>
            <a:endParaRPr lang="en-US" sz="1400" dirty="0"/>
          </a:p>
          <a:p>
            <a:r>
              <a:rPr lang="en-US" sz="1400" dirty="0">
                <a:latin typeface="APL385 Unicode" panose="020B0709000202000203" pitchFamily="49" charset="0"/>
              </a:rPr>
              <a:t>Fact ← {⍵=0: 1 ⋄ ⍵×∇⍵-1} ⍝ recursive </a:t>
            </a:r>
            <a:r>
              <a:rPr lang="en-US" sz="1400" dirty="0" err="1">
                <a:latin typeface="APL385 Unicode" panose="020B0709000202000203" pitchFamily="49" charset="0"/>
              </a:rPr>
              <a:t>dfn</a:t>
            </a:r>
            <a:endParaRPr lang="en-US" sz="1400" dirty="0">
              <a:latin typeface="APL385 Unicode" panose="020B0709000202000203" pitchFamily="49" charset="0"/>
            </a:endParaRPr>
          </a:p>
          <a:p>
            <a:endParaRPr lang="en-US" sz="1400" dirty="0">
              <a:latin typeface="APL385 Unicode" panose="020B0709000202000203" pitchFamily="49" charset="0"/>
            </a:endParaRPr>
          </a:p>
          <a:p>
            <a:r>
              <a:rPr lang="en-US" sz="1400" dirty="0">
                <a:latin typeface="APL385 Unicode" panose="020B0709000202000203" pitchFamily="49" charset="0"/>
              </a:rPr>
              <a:t>∇ fact ← Fact n       ⍝ recursive </a:t>
            </a:r>
            <a:r>
              <a:rPr lang="en-US" sz="1400" dirty="0" err="1">
                <a:latin typeface="APL385 Unicode" panose="020B0709000202000203" pitchFamily="49" charset="0"/>
              </a:rPr>
              <a:t>tradfn</a:t>
            </a:r>
            <a:endParaRPr lang="en-US" sz="1400" dirty="0">
              <a:latin typeface="APL385 Unicode" panose="020B0709000202000203" pitchFamily="49" charset="0"/>
            </a:endParaRPr>
          </a:p>
          <a:p>
            <a:r>
              <a:rPr lang="en-US" sz="1400" dirty="0">
                <a:latin typeface="APL385 Unicode" panose="020B0709000202000203" pitchFamily="49" charset="0"/>
              </a:rPr>
              <a:t>    :If n=0</a:t>
            </a:r>
          </a:p>
          <a:p>
            <a:r>
              <a:rPr lang="en-US" sz="1400" dirty="0">
                <a:latin typeface="APL385 Unicode" panose="020B0709000202000203" pitchFamily="49" charset="0"/>
              </a:rPr>
              <a:t>        fact ← 1</a:t>
            </a:r>
          </a:p>
          <a:p>
            <a:r>
              <a:rPr lang="en-US" sz="1400" dirty="0">
                <a:latin typeface="APL385 Unicode" panose="020B0709000202000203" pitchFamily="49" charset="0"/>
              </a:rPr>
              <a:t>    :Else</a:t>
            </a:r>
          </a:p>
          <a:p>
            <a:r>
              <a:rPr lang="en-US" sz="1400" dirty="0">
                <a:latin typeface="APL385 Unicode" panose="020B0709000202000203" pitchFamily="49" charset="0"/>
              </a:rPr>
              <a:t>        fact ← </a:t>
            </a:r>
            <a:r>
              <a:rPr lang="en-US" sz="1400" dirty="0" err="1">
                <a:latin typeface="APL385 Unicode" panose="020B0709000202000203" pitchFamily="49" charset="0"/>
              </a:rPr>
              <a:t>n×Fact</a:t>
            </a:r>
            <a:r>
              <a:rPr lang="en-US" sz="1400" dirty="0">
                <a:latin typeface="APL385 Unicode" panose="020B0709000202000203" pitchFamily="49" charset="0"/>
              </a:rPr>
              <a:t> n-1</a:t>
            </a:r>
          </a:p>
          <a:p>
            <a:r>
              <a:rPr lang="en-US" sz="1400" dirty="0">
                <a:latin typeface="APL385 Unicode" panose="020B0709000202000203" pitchFamily="49" charset="0"/>
              </a:rPr>
              <a:t>    :</a:t>
            </a:r>
            <a:r>
              <a:rPr lang="en-US" sz="1400" dirty="0" err="1">
                <a:latin typeface="APL385 Unicode" panose="020B0709000202000203" pitchFamily="49" charset="0"/>
              </a:rPr>
              <a:t>EndIf</a:t>
            </a:r>
            <a:endParaRPr lang="en-US" sz="1400" dirty="0">
              <a:latin typeface="APL385 Unicode" panose="020B0709000202000203" pitchFamily="49" charset="0"/>
            </a:endParaRPr>
          </a:p>
          <a:p>
            <a:r>
              <a:rPr lang="en-US" sz="1400" dirty="0">
                <a:latin typeface="APL385 Unicode" panose="020B0709000202000203" pitchFamily="49" charset="0"/>
              </a:rPr>
              <a:t>∇</a:t>
            </a:r>
          </a:p>
        </p:txBody>
      </p:sp>
    </p:spTree>
    <p:extLst>
      <p:ext uri="{BB962C8B-B14F-4D97-AF65-F5344CB8AC3E}">
        <p14:creationId xmlns:p14="http://schemas.microsoft.com/office/powerpoint/2010/main" val="79803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40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Submit Your Workspace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workspace, with a name like:</a:t>
            </a:r>
          </a:p>
          <a:p>
            <a:pPr algn="ctr"/>
            <a:r>
              <a:rPr lang="en-GB" sz="2400" b="1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assessmentB_Your_Name.dws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algn="ctr"/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Email to 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  <a:hlinkClick r:id="rId2"/>
              </a:rPr>
              <a:t>workshops@dyalog.com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 with a subject like: </a:t>
            </a:r>
          </a:p>
          <a:p>
            <a:pPr algn="ctr"/>
            <a:r>
              <a:rPr lang="en-GB" sz="2400" b="1" dirty="0">
                <a:latin typeface="Atkinson Hyperlegible" pitchFamily="50" charset="0"/>
                <a:ea typeface="+mj-ea"/>
                <a:cs typeface="+mj-cs"/>
              </a:rPr>
              <a:t>assessment B your name</a:t>
            </a:r>
          </a:p>
          <a:p>
            <a:pPr algn="ctr"/>
            <a:endParaRPr lang="en-GB" sz="2400" b="1" dirty="0"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You can submit any time up to Thursday 9</a:t>
            </a:r>
            <a:r>
              <a:rPr lang="en-GB" sz="2400" baseline="30000" dirty="0">
                <a:latin typeface="Atkinson Hyperlegible" pitchFamily="50" charset="0"/>
                <a:ea typeface="+mj-ea"/>
                <a:cs typeface="+mj-cs"/>
              </a:rPr>
              <a:t>th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 September 13:00 IST</a:t>
            </a:r>
          </a:p>
        </p:txBody>
      </p:sp>
    </p:spTree>
    <p:extLst>
      <p:ext uri="{BB962C8B-B14F-4D97-AF65-F5344CB8AC3E}">
        <p14:creationId xmlns:p14="http://schemas.microsoft.com/office/powerpoint/2010/main" val="227434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pPr marL="0" indent="0" algn="ctr">
                <a:buNone/>
              </a:p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EveryN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which: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Takes a scalar left argument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Takes a vector right argument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v</a:t>
            </a:r>
          </a:p>
          <a:p>
            <a:pPr marL="342900" indent="-342900">
              <a:buFontTx/>
              <a:buChar char="-"/>
            </a:pP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Returns a vector containing only every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 element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v</a:t>
            </a:r>
          </a:p>
          <a:p>
            <a:pPr marL="342900" indent="-342900">
              <a:buFontTx/>
              <a:buChar char="-"/>
            </a:pP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3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EveryN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⎕A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ADGJMPSVY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5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EveryN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⎕A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AFKPUZ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2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EveryN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1 3 5 7 9 11 13 15 17 19</a:t>
            </a:r>
          </a:p>
        </p:txBody>
      </p:sp>
    </p:spTree>
    <p:extLst>
      <p:ext uri="{BB962C8B-B14F-4D97-AF65-F5344CB8AC3E}">
        <p14:creationId xmlns:p14="http://schemas.microsoft.com/office/powerpoint/2010/main" val="203876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Rewrite these three functions so that they do not contain parentheses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()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Task3A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Task3B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Task3C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 not change the names of the functions.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12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The variable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S6124735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contains the result of an indexing expression: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S6124735 ← S[6 1 2 4 7 3 5]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the variable S in your workspace.</a:t>
            </a:r>
          </a:p>
        </p:txBody>
      </p:sp>
    </p:spTree>
    <p:extLst>
      <p:ext uri="{BB962C8B-B14F-4D97-AF65-F5344CB8AC3E}">
        <p14:creationId xmlns:p14="http://schemas.microsoft.com/office/powerpoint/2010/main" val="404774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In the workspace is a 1-element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v1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Modify the variable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v1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so that it is a scalar with the same value.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76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function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Compound10k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Takes a left argument integer vector of percentage interest rates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Takes a right argument integer vector of years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Returns a table showing the value of a $10000 investment that grows (each year) by the given percentages, at the years specified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2 5 8 Compound10k ⍳7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10200 10404 10612.08 10824.3216 11040.80803 11261.62419 11486.85668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10500 11025 11576.25 12155.0625 12762.81563 13400.95641 14071.00423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10800 11664 12597.12 13604.8896 14693.28077 15868.74323 17138.24269</a:t>
            </a: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3 9 Compound10k 3 6 9 12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10927.27 11940.52297 13047.73184 14257.60887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12950.29 16771.00111 21718.93279 28126.64782</a:t>
            </a: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⌊0.5+ 2.3 12 Compound10k 0,5×⍳4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10000 11204 12553 14065 15758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10000 17623 31058 54736 96463</a:t>
            </a:r>
          </a:p>
        </p:txBody>
      </p:sp>
    </p:spTree>
    <p:extLst>
      <p:ext uri="{BB962C8B-B14F-4D97-AF65-F5344CB8AC3E}">
        <p14:creationId xmlns:p14="http://schemas.microsoft.com/office/powerpoint/2010/main" val="18643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nmat</a:t>
            </a:r>
            <a:r>
              <a:rPr lang="en-GB" sz="24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which is a simple numeric array for which this works: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+/nmat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7 17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+⌿nmat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8 13 3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nmat[1;2]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nmat[2;3]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408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variable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nested</a:t>
            </a:r>
            <a:r>
              <a:rPr lang="en-GB" sz="24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which is a nested array for which this works: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⍴nested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⊃nested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⊃⌽nested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21 22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23 24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]disp +/nested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┌─────┐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│28 35│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│34 37↓</a:t>
            </a:r>
          </a:p>
          <a:p>
            <a:r>
              <a:rPr lang="fi-FI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└~───→┘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985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156000" y="189000"/>
            <a:ext cx="11880000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In the workspace is a variable 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words</a:t>
            </a:r>
            <a:r>
              <a:rPr lang="en-GB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 </a:t>
            </a:r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which contains a dictionary of 99119 words.</a:t>
            </a:r>
          </a:p>
          <a:p>
            <a:endParaRPr lang="en-GB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WordSummary</a:t>
            </a:r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takes a nested vector of character vector as its right argument and returns a nested vector. Each element in the nested vector result is computed as follows:</a:t>
            </a:r>
          </a:p>
          <a:p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  1. The number of palindromes  </a:t>
            </a:r>
          </a:p>
          <a:p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  2. The number of words containing at least 3 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'e'</a:t>
            </a:r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s. For example: 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aberdeen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eileen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  3. The number of words containing 2 consecutive 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'e'</a:t>
            </a:r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s. For example: 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aberdeen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eileen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'reel'</a:t>
            </a:r>
          </a:p>
          <a:p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  4. The number of words in which the letters are already in alphabetical order. For example: 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'empty'</a:t>
            </a:r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'all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GB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  5. The length of the longest palindrome(s)</a:t>
            </a:r>
          </a:p>
          <a:p>
            <a:endParaRPr lang="en-GB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WordSummary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aberdeen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'empty' 'eve' '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eileen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'reel' '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racecar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'all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 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┌→┬─┬─┬─┬─┐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│2│2│3│2│7│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└─┴─┴─┴─┴→┘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]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disp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WordSummary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words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┌→─┬────┬────┬───┬─┐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│57│3959│2149│388│7│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└~─┴~───┴~───┴~──┴→┘</a:t>
            </a:r>
          </a:p>
        </p:txBody>
      </p:sp>
    </p:spTree>
    <p:extLst>
      <p:ext uri="{BB962C8B-B14F-4D97-AF65-F5344CB8AC3E}">
        <p14:creationId xmlns:p14="http://schemas.microsoft.com/office/powerpoint/2010/main" val="116148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1274</Words>
  <Application>Microsoft Office PowerPoint</Application>
  <PresentationFormat>Widescreen</PresentationFormat>
  <Paragraphs>218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APL385 Unicode</vt:lpstr>
      <vt:lpstr>Arial</vt:lpstr>
      <vt:lpstr>Atkinson Hyperlegible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Richard Park</cp:lastModifiedBy>
  <cp:revision>166</cp:revision>
  <dcterms:created xsi:type="dcterms:W3CDTF">2021-08-18T15:42:35Z</dcterms:created>
  <dcterms:modified xsi:type="dcterms:W3CDTF">2021-09-09T04:59:27Z</dcterms:modified>
</cp:coreProperties>
</file>