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81" r:id="rId3"/>
    <p:sldId id="264" r:id="rId4"/>
    <p:sldId id="280" r:id="rId5"/>
    <p:sldId id="290" r:id="rId6"/>
    <p:sldId id="283" r:id="rId7"/>
    <p:sldId id="282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>
      <p:cViewPr varScale="1">
        <p:scale>
          <a:sx n="74" d="100"/>
          <a:sy n="74" d="100"/>
        </p:scale>
        <p:origin x="6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1A0BD-27CC-4C52-B084-C7D29C3E6A60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C257B-F9BC-407E-B46B-4CB3D1C5D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4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30/08/2021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workshops@dyalog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)CLEAR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clear your workspace</a:t>
            </a:r>
          </a:p>
          <a:p>
            <a:pPr marL="742950" indent="-742950">
              <a:buFont typeface="+mj-lt"/>
              <a:buAutoNum type="arabicPeriod"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)SAVE 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your workspace with a workspace ID like </a:t>
            </a:r>
            <a:r>
              <a:rPr lang="en-GB" sz="24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tasks6_your_name.dws</a:t>
            </a: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/>
              <a:t>Eliminate the inline assignment by rewriting the following single-line </a:t>
            </a:r>
            <a:r>
              <a:rPr lang="en-GB" sz="2400" dirty="0" err="1"/>
              <a:t>dfns</a:t>
            </a:r>
            <a:r>
              <a:rPr lang="en-GB" sz="2400" dirty="0"/>
              <a:t> as a multi-line </a:t>
            </a:r>
            <a:r>
              <a:rPr lang="en-GB" sz="2400" dirty="0" err="1"/>
              <a:t>dfn</a:t>
            </a:r>
            <a:r>
              <a:rPr lang="en-GB" sz="2400" dirty="0"/>
              <a:t>: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Bayes←{prod÷+/prod←⍺×⍵}</a:t>
            </a:r>
          </a:p>
        </p:txBody>
      </p:sp>
    </p:spTree>
    <p:extLst>
      <p:ext uri="{BB962C8B-B14F-4D97-AF65-F5344CB8AC3E}">
        <p14:creationId xmlns:p14="http://schemas.microsoft.com/office/powerpoint/2010/main" val="361783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Make this </a:t>
            </a:r>
            <a:r>
              <a:rPr lang="en-GB" sz="24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dfn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into the equivalent </a:t>
            </a:r>
            <a:r>
              <a:rPr lang="en-GB" sz="24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tradfn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OR←{ ⍝ Probabilistic OR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p←1-⍺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q←1-⍵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1-p×q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49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the following </a:t>
            </a:r>
            <a:r>
              <a:rPr lang="en-GB" sz="24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tradfn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pPr lvl="1"/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r←Anagram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b;Norm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lvl="1"/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r←(Norm a)≡(Norm b)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/>
              <a:t>Create the following </a:t>
            </a:r>
            <a:r>
              <a:rPr lang="en-GB" sz="2400" dirty="0" err="1"/>
              <a:t>dfn</a:t>
            </a:r>
            <a:r>
              <a:rPr lang="en-GB" sz="2400" dirty="0"/>
              <a:t>:</a:t>
            </a:r>
          </a:p>
          <a:p>
            <a:pPr lvl="1"/>
            <a:r>
              <a:rPr lang="en-GB" sz="2400" dirty="0">
                <a:latin typeface="APL385 Unicode" panose="020B0709000202000203" pitchFamily="49" charset="0"/>
              </a:rPr>
              <a:t>Norm←{⍵[⍋⍵]~' '}</a:t>
            </a:r>
          </a:p>
          <a:p>
            <a:endParaRPr lang="en-GB" sz="2400" dirty="0"/>
          </a:p>
          <a:p>
            <a:r>
              <a:rPr lang="en-GB" sz="2400" dirty="0"/>
              <a:t>The </a:t>
            </a:r>
            <a:r>
              <a:rPr lang="en-GB" sz="2400" dirty="0">
                <a:latin typeface="APL385 Unicode" panose="020B0709000202000203" pitchFamily="49" charset="0"/>
              </a:rPr>
              <a:t>Anagram</a:t>
            </a:r>
            <a:r>
              <a:rPr lang="en-GB" sz="2400" dirty="0"/>
              <a:t> function has two bugs preventing it from working. Fix them so the following expressions work:</a:t>
            </a:r>
          </a:p>
          <a:p>
            <a:r>
              <a:rPr lang="en-GB" sz="2400" dirty="0">
                <a:latin typeface="APL385 Unicode" panose="020B0709000202000203" pitchFamily="49" charset="0"/>
              </a:rPr>
              <a:t>      'ELEVEN PLUS TWO' Anagram 'TWELVE PLUS ONE'</a:t>
            </a:r>
          </a:p>
          <a:p>
            <a:r>
              <a:rPr lang="en-GB" sz="2400" dirty="0">
                <a:latin typeface="APL385 Unicode" panose="020B0709000202000203" pitchFamily="49" charset="0"/>
              </a:rPr>
              <a:t>1</a:t>
            </a:r>
            <a:endParaRPr lang="en-GB" sz="2400" dirty="0"/>
          </a:p>
          <a:p>
            <a:r>
              <a:rPr lang="en-GB" sz="2400" dirty="0">
                <a:latin typeface="APL385 Unicode" panose="020B0709000202000203" pitchFamily="49" charset="0"/>
              </a:rPr>
              <a:t>      'ELEVEN PLUS TWO' Anagram 'TEN PLUS THREE'</a:t>
            </a:r>
          </a:p>
          <a:p>
            <a:r>
              <a:rPr lang="en-GB" sz="2400" dirty="0">
                <a:latin typeface="APL385 Unicode" panose="020B0709000202000203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6692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B6BDA9-D3EC-48B2-8801-3CE10D1D5391}"/>
                  </a:ext>
                </a:extLst>
              </p:cNvPr>
              <p:cNvSpPr txBox="1"/>
              <p:nvPr/>
            </p:nvSpPr>
            <p:spPr>
              <a:xfrm>
                <a:off x="696000" y="729000"/>
                <a:ext cx="108000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tkinson Hyperlegible" pitchFamily="50" charset="0"/>
                    <a:ea typeface="+mj-ea"/>
                    <a:cs typeface="+mj-cs"/>
                  </a:rPr>
                  <a:t>Task </a:t>
                </a:r>
                <a:fld id="{C4A595E0-68AA-423E-BAF3-3392370CE250}" type="slidenum">
                  <a:rPr kumimoji="0" lang="en-GB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tkinson Hyperlegible" pitchFamily="50" charset="0"/>
                    <a:ea typeface="+mj-ea"/>
                    <a:cs typeface="+mj-cs"/>
                  </a:rPr>
                  <a:t>5</a:t>
                </a:fld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tkinson Hyperlegible" pitchFamily="50" charset="0"/>
                  <a:ea typeface="+mj-ea"/>
                  <a:cs typeface="+mj-cs"/>
                </a:endParaRPr>
              </a:p>
              <a:p>
                <a:endParaRPr lang="en-GB" sz="2400" dirty="0">
                  <a:solidFill>
                    <a:prstClr val="black"/>
                  </a:solidFill>
                  <a:latin typeface="Atkinson Hyperlegible" pitchFamily="50" charset="0"/>
                  <a:ea typeface="+mj-ea"/>
                  <a:cs typeface="+mj-cs"/>
                </a:endParaRPr>
              </a:p>
              <a:p>
                <a:r>
                  <a:rPr lang="en-GB" sz="2400" dirty="0">
                    <a:solidFill>
                      <a:prstClr val="black"/>
                    </a:solidFill>
                    <a:latin typeface="Atkinson Hyperlegible" pitchFamily="50" charset="0"/>
                    <a:ea typeface="+mj-ea"/>
                    <a:cs typeface="+mj-cs"/>
                  </a:rPr>
                  <a:t>The Fibonacci sequence is formed as follows: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𝐹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0</m:t>
                          </m:r>
                        </m:e>
                      </m:d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=0,</m:t>
                      </m:r>
                    </m:oMath>
                  </m:oMathPara>
                </a14:m>
                <a:endParaRPr lang="en-GB" sz="24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+mj-ea"/>
                  <a:cs typeface="+mj-cs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𝐹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1</m:t>
                          </m:r>
                        </m:e>
                      </m:d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=1,</m:t>
                      </m:r>
                    </m:oMath>
                  </m:oMathPara>
                </a14:m>
                <a:endParaRPr lang="en-GB" sz="24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+mj-ea"/>
                  <a:cs typeface="+mj-cs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𝐹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𝑛</m:t>
                          </m:r>
                        </m:e>
                      </m:d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𝐹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𝑛</m:t>
                          </m:r>
                          <m: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−1</m:t>
                          </m:r>
                        </m:e>
                      </m:d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𝐹</m:t>
                      </m:r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−2)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  <a:latin typeface="Atkinson Hyperlegible" pitchFamily="50" charset="0"/>
                  <a:ea typeface="+mj-ea"/>
                  <a:cs typeface="+mj-cs"/>
                </a:endParaRPr>
              </a:p>
              <a:p>
                <a:endParaRPr lang="en-GB" sz="2400" dirty="0">
                  <a:solidFill>
                    <a:prstClr val="black"/>
                  </a:solidFill>
                  <a:latin typeface="Atkinson Hyperlegible" pitchFamily="50" charset="0"/>
                  <a:ea typeface="+mj-ea"/>
                  <a:cs typeface="+mj-cs"/>
                </a:endParaRPr>
              </a:p>
              <a:p>
                <a:r>
                  <a:rPr lang="en-GB" sz="2400" dirty="0">
                    <a:solidFill>
                      <a:prstClr val="black"/>
                    </a:solidFill>
                    <a:latin typeface="Atkinson Hyperlegible" pitchFamily="50" charset="0"/>
                    <a:ea typeface="+mj-ea"/>
                    <a:cs typeface="+mj-cs"/>
                  </a:rPr>
                  <a:t>Define </a:t>
                </a:r>
                <a:r>
                  <a:rPr lang="en-GB" sz="2400" dirty="0" err="1">
                    <a:solidFill>
                      <a:prstClr val="black"/>
                    </a:solidFill>
                    <a:latin typeface="APL385 Unicode" panose="020B0709000202000203" pitchFamily="49" charset="0"/>
                    <a:ea typeface="+mj-ea"/>
                    <a:cs typeface="+mj-cs"/>
                  </a:rPr>
                  <a:t>F_d</a:t>
                </a:r>
                <a:r>
                  <a:rPr lang="en-GB" sz="2400" dirty="0">
                    <a:solidFill>
                      <a:prstClr val="black"/>
                    </a:solidFill>
                    <a:latin typeface="Atkinson Hyperlegible" pitchFamily="50" charset="0"/>
                    <a:ea typeface="+mj-ea"/>
                    <a:cs typeface="+mj-cs"/>
                  </a:rPr>
                  <a:t> as a Fibonacci </a:t>
                </a:r>
                <a:r>
                  <a:rPr lang="en-GB" sz="2400" dirty="0" err="1">
                    <a:solidFill>
                      <a:prstClr val="black"/>
                    </a:solidFill>
                    <a:latin typeface="Atkinson Hyperlegible" pitchFamily="50" charset="0"/>
                    <a:ea typeface="+mj-ea"/>
                    <a:cs typeface="+mj-cs"/>
                  </a:rPr>
                  <a:t>dfn</a:t>
                </a:r>
                <a:r>
                  <a:rPr lang="en-GB" sz="2400" dirty="0">
                    <a:solidFill>
                      <a:prstClr val="black"/>
                    </a:solidFill>
                    <a:latin typeface="Atkinson Hyperlegible" pitchFamily="50" charset="0"/>
                    <a:ea typeface="+mj-ea"/>
                    <a:cs typeface="+mj-cs"/>
                  </a:rPr>
                  <a:t>:</a:t>
                </a:r>
              </a:p>
              <a:p>
                <a:r>
                  <a:rPr lang="en-GB" sz="2400" dirty="0">
                    <a:latin typeface="APL385 Unicode" panose="020B0709000202000203" pitchFamily="49" charset="0"/>
                  </a:rPr>
                  <a:t>            </a:t>
                </a:r>
                <a:r>
                  <a:rPr lang="en-GB" sz="2400" dirty="0" err="1">
                    <a:latin typeface="APL385 Unicode" panose="020B0709000202000203" pitchFamily="49" charset="0"/>
                  </a:rPr>
                  <a:t>F_d</a:t>
                </a:r>
                <a:r>
                  <a:rPr lang="en-GB" sz="2400" dirty="0">
                    <a:latin typeface="APL385 Unicode" panose="020B0709000202000203" pitchFamily="49" charset="0"/>
                  </a:rPr>
                  <a:t>¨⍳10</a:t>
                </a:r>
              </a:p>
              <a:p>
                <a:r>
                  <a:rPr lang="en-GB" sz="2400" dirty="0">
                    <a:latin typeface="APL385 Unicode" panose="020B0709000202000203" pitchFamily="49" charset="0"/>
                  </a:rPr>
                  <a:t>1 1 2 3 5 8 13 21 34 55</a:t>
                </a:r>
              </a:p>
              <a:p>
                <a:endParaRPr lang="en-GB" sz="2400" dirty="0">
                  <a:solidFill>
                    <a:prstClr val="black"/>
                  </a:solidFill>
                  <a:latin typeface="Atkinson Hyperlegible" pitchFamily="50" charset="0"/>
                  <a:ea typeface="+mj-ea"/>
                  <a:cs typeface="+mj-cs"/>
                </a:endParaRPr>
              </a:p>
              <a:p>
                <a:r>
                  <a:rPr lang="en-GB" sz="2400" dirty="0">
                    <a:solidFill>
                      <a:prstClr val="black"/>
                    </a:solidFill>
                    <a:latin typeface="Atkinson Hyperlegible" pitchFamily="50" charset="0"/>
                    <a:ea typeface="+mj-ea"/>
                    <a:cs typeface="+mj-cs"/>
                  </a:rPr>
                  <a:t>Define </a:t>
                </a:r>
                <a:r>
                  <a:rPr lang="en-GB" sz="2400" dirty="0" err="1">
                    <a:solidFill>
                      <a:prstClr val="black"/>
                    </a:solidFill>
                    <a:latin typeface="APL385 Unicode" panose="020B0709000202000203" pitchFamily="49" charset="0"/>
                    <a:ea typeface="+mj-ea"/>
                    <a:cs typeface="+mj-cs"/>
                  </a:rPr>
                  <a:t>F_t</a:t>
                </a:r>
                <a:r>
                  <a:rPr lang="en-GB" sz="2400" dirty="0">
                    <a:solidFill>
                      <a:prstClr val="black"/>
                    </a:solidFill>
                    <a:latin typeface="Atkinson Hyperlegible" pitchFamily="50" charset="0"/>
                    <a:ea typeface="+mj-ea"/>
                    <a:cs typeface="+mj-cs"/>
                  </a:rPr>
                  <a:t> as a Fibonacci </a:t>
                </a:r>
                <a:r>
                  <a:rPr lang="en-GB" sz="2400" dirty="0" err="1">
                    <a:solidFill>
                      <a:prstClr val="black"/>
                    </a:solidFill>
                    <a:latin typeface="Atkinson Hyperlegible" pitchFamily="50" charset="0"/>
                    <a:ea typeface="+mj-ea"/>
                    <a:cs typeface="+mj-cs"/>
                  </a:rPr>
                  <a:t>tradfn</a:t>
                </a:r>
                <a:r>
                  <a:rPr lang="en-GB" sz="2400" dirty="0">
                    <a:solidFill>
                      <a:prstClr val="black"/>
                    </a:solidFill>
                    <a:latin typeface="Atkinson Hyperlegible" pitchFamily="50" charset="0"/>
                    <a:ea typeface="+mj-ea"/>
                    <a:cs typeface="+mj-cs"/>
                  </a:rPr>
                  <a:t>:</a:t>
                </a:r>
              </a:p>
              <a:p>
                <a:r>
                  <a:rPr lang="en-GB" sz="2400" dirty="0">
                    <a:latin typeface="APL385 Unicode" panose="020B0709000202000203" pitchFamily="49" charset="0"/>
                  </a:rPr>
                  <a:t>            </a:t>
                </a:r>
                <a:r>
                  <a:rPr lang="en-GB" sz="2400" dirty="0" err="1">
                    <a:latin typeface="APL385 Unicode" panose="020B0709000202000203" pitchFamily="49" charset="0"/>
                  </a:rPr>
                  <a:t>F_t</a:t>
                </a:r>
                <a:r>
                  <a:rPr lang="en-GB" sz="2400" dirty="0">
                    <a:latin typeface="APL385 Unicode" panose="020B0709000202000203" pitchFamily="49" charset="0"/>
                  </a:rPr>
                  <a:t>¨⍳10</a:t>
                </a:r>
              </a:p>
              <a:p>
                <a:r>
                  <a:rPr lang="en-GB" sz="2400" dirty="0">
                    <a:latin typeface="APL385 Unicode" panose="020B0709000202000203" pitchFamily="49" charset="0"/>
                  </a:rPr>
                  <a:t>1 1 2 3 5 8 13 21 </a:t>
                </a:r>
                <a:r>
                  <a:rPr lang="en-GB" sz="2400">
                    <a:latin typeface="APL385 Unicode" panose="020B0709000202000203" pitchFamily="49" charset="0"/>
                  </a:rPr>
                  <a:t>34 55</a:t>
                </a:r>
                <a:endParaRPr lang="en-GB" sz="2400" dirty="0">
                  <a:latin typeface="APL385 Unicode" panose="020B0709000202000203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B6BDA9-D3EC-48B2-8801-3CE10D1D5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729000"/>
                <a:ext cx="10800000" cy="5262979"/>
              </a:xfrm>
              <a:prstGeom prst="rect">
                <a:avLst/>
              </a:prstGeom>
              <a:blipFill>
                <a:blip r:embed="rId2"/>
                <a:stretch>
                  <a:fillRect l="-847" t="-927" b="-1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94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6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Don't worry about how it works for now, but execute the following:</a:t>
            </a:r>
          </a:p>
          <a:p>
            <a:pPr lvl="1"/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⎕FX⎕A</a:t>
            </a: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This creates a function named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has 26 lines.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SetStopsA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should take a list of line numbers as argument, and set stops on those lines for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 Your function should not return a result.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SetStopsA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3 1 4 15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⎕STOP 'A'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1 3 4 15</a:t>
            </a:r>
          </a:p>
        </p:txBody>
      </p:sp>
    </p:spTree>
    <p:extLst>
      <p:ext uri="{BB962C8B-B14F-4D97-AF65-F5344CB8AC3E}">
        <p14:creationId xmlns:p14="http://schemas.microsoft.com/office/powerpoint/2010/main" val="384701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7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clearStopsA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should not take any arguments, nor return a result. However, it should clear all the stop bits from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 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clearStopsA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⍴⎕STOP 'A'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5444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2011344"/>
            <a:ext cx="1116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24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Submit Your Workspace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</a:t>
            </a: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algn="ctr"/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Save your workspace, with a name like:</a:t>
            </a:r>
          </a:p>
          <a:p>
            <a:pPr algn="ctr"/>
            <a:r>
              <a:rPr lang="en-GB" sz="24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tasks6_your_name.dws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</a:t>
            </a:r>
          </a:p>
          <a:p>
            <a:pPr algn="ctr"/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algn="ctr"/>
            <a:r>
              <a:rPr lang="en-GB" sz="2400" dirty="0">
                <a:latin typeface="Atkinson Hyperlegible" pitchFamily="50" charset="0"/>
                <a:ea typeface="+mj-ea"/>
                <a:cs typeface="+mj-cs"/>
              </a:rPr>
              <a:t>Email to </a:t>
            </a:r>
            <a:r>
              <a:rPr lang="en-GB" sz="2400" dirty="0">
                <a:latin typeface="Atkinson Hyperlegible" pitchFamily="50" charset="0"/>
                <a:ea typeface="+mj-ea"/>
                <a:cs typeface="+mj-cs"/>
                <a:hlinkClick r:id="rId2"/>
              </a:rPr>
              <a:t>workshops@dyalog.com</a:t>
            </a:r>
            <a:r>
              <a:rPr lang="en-GB" sz="2400" dirty="0">
                <a:latin typeface="Atkinson Hyperlegible" pitchFamily="50" charset="0"/>
                <a:ea typeface="+mj-ea"/>
                <a:cs typeface="+mj-cs"/>
              </a:rPr>
              <a:t> with a subject like: </a:t>
            </a:r>
          </a:p>
          <a:p>
            <a:pPr algn="ctr"/>
            <a:r>
              <a:rPr lang="en-GB" sz="2400" b="1" dirty="0">
                <a:latin typeface="Atkinson Hyperlegible" pitchFamily="50" charset="0"/>
                <a:ea typeface="+mj-ea"/>
                <a:cs typeface="+mj-cs"/>
              </a:rPr>
              <a:t>Tasks 6 </a:t>
            </a:r>
            <a:r>
              <a:rPr lang="en-GB" sz="2400" b="1">
                <a:latin typeface="Atkinson Hyperlegible" pitchFamily="50" charset="0"/>
                <a:ea typeface="+mj-ea"/>
                <a:cs typeface="+mj-cs"/>
              </a:rPr>
              <a:t>Your Name</a:t>
            </a:r>
            <a:endParaRPr lang="en-GB" sz="2400" b="1" dirty="0"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7434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399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APL385 Unicode</vt:lpstr>
      <vt:lpstr>Arial</vt:lpstr>
      <vt:lpstr>Atkinson Hyperlegible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Adam Brudzewsky</cp:lastModifiedBy>
  <cp:revision>59</cp:revision>
  <dcterms:created xsi:type="dcterms:W3CDTF">2021-08-18T15:42:35Z</dcterms:created>
  <dcterms:modified xsi:type="dcterms:W3CDTF">2021-08-30T12:31:53Z</dcterms:modified>
</cp:coreProperties>
</file>