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4" r:id="rId4"/>
    <p:sldId id="277" r:id="rId5"/>
    <p:sldId id="276" r:id="rId6"/>
    <p:sldId id="265" r:id="rId7"/>
    <p:sldId id="268" r:id="rId8"/>
    <p:sldId id="272" r:id="rId9"/>
    <p:sldId id="273" r:id="rId10"/>
    <p:sldId id="274" r:id="rId11"/>
    <p:sldId id="267" r:id="rId12"/>
    <p:sldId id="271" r:id="rId13"/>
    <p:sldId id="269" r:id="rId14"/>
    <p:sldId id="263" r:id="rId15"/>
    <p:sldId id="278" r:id="rId16"/>
    <p:sldId id="275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8" autoAdjust="0"/>
    <p:restoredTop sz="94660"/>
  </p:normalViewPr>
  <p:slideViewPr>
    <p:cSldViewPr>
      <p:cViewPr>
        <p:scale>
          <a:sx n="100" d="100"/>
          <a:sy n="100" d="100"/>
        </p:scale>
        <p:origin x="62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BA6A-2287-432F-8EC1-8F11A36B2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D3FB2-0325-4855-95A0-5A3CFC41A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70CB5-A24C-4530-9739-016924AC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D0452-2F22-40E4-A0E8-B2212B24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36830-B902-42A7-9313-47507D49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31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EEF2-C52E-4B51-B4F9-F70F3217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22866-71EA-41A2-A910-C45E99476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32FAD-236D-4585-8623-8DDAD2C3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3379A-EE68-4CB0-8A68-34E5B4C4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8B34-079B-4D68-A814-EBBE375E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65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72654-B7B1-4DD1-B3A2-74E05F269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332DE-DBE4-4CAD-BAD0-204D757B9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42DDC-BC4B-4AAD-9BB9-4DA48BFB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2DC2-3580-453B-BDE8-C256C78A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0FBCA-FD76-4D0B-9F3D-F5482856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8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5990-4C8A-43EA-B6D0-A64C794F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93AE-7523-4DE6-855A-E0C0E90CE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1FCA-3CA1-4F83-9451-AE49D279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FAA20-7495-49FE-92DF-D2B868F6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5A299-99A7-4D58-AFD2-FACCFB63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82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92A2-E046-47FE-8F4F-72C9A01E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1489F-F5B7-45F5-A3D5-DA79B6DDE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D65AC-19D3-42DD-939F-E4E42401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5AE35-B633-4B9A-8299-F0446C32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C2157-BBBE-4A1A-9609-1583D201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15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C0AB-1DAF-47B9-AE62-4951655A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434AD-0A74-45D4-B466-9FC9FEE7C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02153-4294-4D4A-B790-66200041B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C32F0-4DA4-460A-AD29-A26A0758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19453-179A-4256-9BDC-F85CFC49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07D0E-AA5B-436C-BF9A-6D4772E4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71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8E17-FCBA-47D6-AC3A-13F6F83B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30622-7A41-4F48-A468-D0908B3F2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5505B-DF62-483A-887D-EDD3D51DD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2D52F-A5F7-4FBA-9229-BF9EE2D72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9E56B-2537-4DE1-ABEF-2F66E3340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6A0BA-CC8D-4297-84A2-53F1B5F5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912F8-C5AB-4ED3-A77B-1CBAEEEA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F1377-C27B-4DA0-9987-5B073583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55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6D1B-991F-4D41-8F72-7A6CC0BE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02336-809A-48B4-811C-C4AC404A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58737-0BED-4102-9D73-C97C4EC6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C580A-D654-4DA1-8D2C-736CA3C1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44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50499-3527-4D03-B29A-3A15BE55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8FECE-38D6-4E73-ABFD-02B1C130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F698F-EE4E-481E-91D6-3F5C7A4C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38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4E66-B5E6-4E9A-9738-B2977DD8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64197-3694-4282-9D05-965888764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668FF-D5A6-491F-858A-9809BE37A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53D68-44BD-4869-8008-C317D466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2E600-57D7-426D-A71C-FCD2D0CC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B147E-BE21-48DC-9C3A-BAB81B62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12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D41D-AB1E-437B-AC40-25897E48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7EECD-419D-4927-A3E8-87B15D27E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DC3D7-FD40-472D-807B-5EE797B31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254E5-B044-4D58-B32C-18AC7399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9ED24-BB9B-4D65-9E66-532AB039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664F5-9DD0-4FC0-A0C8-6F42BC23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50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C73DE-66C6-46CE-942F-ED1CAFF7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7E006-1728-4B42-B25D-E01553F13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83B49-CB26-463D-9B58-D327DAC40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4C324CBA-B5F8-49E4-A74D-FDDDFCEF0F4B}" type="datetimeFigureOut">
              <a:rPr lang="en-GB" smtClean="0"/>
              <a:pPr/>
              <a:t>25/08/2021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13F8-1A8F-402F-B0EC-4CFBA93D4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27878-F90C-4515-8569-29A99FC47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E6C6BEA6-279D-46B0-9233-6560AF95BF7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55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tkinson Hyperlegible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742950" indent="-742950">
              <a:buFont typeface="+mj-lt"/>
              <a:buAutoNum type="arabicPeriod"/>
            </a:pP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)CLEAR your workspace</a:t>
            </a:r>
          </a:p>
          <a:p>
            <a:pPr marL="742950" indent="-742950">
              <a:buFont typeface="+mj-lt"/>
              <a:buAutoNum type="arabicPeriod"/>
            </a:pPr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742950" indent="-742950">
              <a:buFont typeface="+mj-lt"/>
              <a:buAutoNum type="arabicPeriod"/>
            </a:pP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)SAVE your workspace with a workspace ID like </a:t>
            </a:r>
            <a:r>
              <a:rPr lang="en-GB" sz="3000" b="1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your_name_tasks5.dws</a:t>
            </a:r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742950" indent="-742950">
              <a:buFont typeface="+mj-lt"/>
              <a:buAutoNum type="arabicPeriod"/>
            </a:pPr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2872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9000"/>
            <a:ext cx="10800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10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US" sz="2200" dirty="0" err="1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MatrixSortedDownBy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that takes a character matrix on the left and a numeric vector on the right. It should reorder the rows of the matrix </a:t>
            </a:r>
            <a:r>
              <a:rPr lang="en-US" sz="22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so that the row corresponding to the highest number comes first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.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products ← 5 6⍴'coffeebread curry beans milk  '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products </a:t>
            </a:r>
            <a:r>
              <a:rPr lang="en-US" sz="2200" dirty="0" err="1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MatrixSortedDownBy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1 2 3 4 5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milk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beans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curry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bread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coffee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products </a:t>
            </a:r>
            <a:r>
              <a:rPr lang="en-US" sz="2200" dirty="0" err="1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MatrixSortedDownBy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5 1 3 4 2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coffee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beans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curry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milk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bread</a:t>
            </a:r>
            <a:endParaRPr kumimoji="0" lang="en-GB" sz="2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99855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11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2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The 3D array rain gives the monthly rainfall in millimetres over 7 years for 5 countries.</a:t>
            </a:r>
          </a:p>
          <a:p>
            <a:endParaRPr lang="en-GB" sz="22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⎕RL←42</a:t>
            </a:r>
          </a:p>
          <a:p>
            <a:r>
              <a:rPr lang="en-GB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rain ←?7 5 12⍴250</a:t>
            </a:r>
          </a:p>
          <a:p>
            <a:endParaRPr lang="en-GB" sz="22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2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to find the average monthly rainfall for each individual month in each of the 5 countries.</a:t>
            </a:r>
          </a:p>
          <a:p>
            <a:endParaRPr lang="en-GB" sz="22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⌊ </a:t>
            </a:r>
            <a:r>
              <a:rPr lang="en-US" sz="22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MonthAvg</a:t>
            </a:r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rain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117 137 125 106 130 133 172 118  91 140 133 113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116 146 102 147 105  73 111 138 158 128 144 126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124 106 126 101 172 126 182 109 174 126  59 135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109 121 192 138 100 131  68 156 123 140 110 159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121 120 138 147  75 132 111 102 118 117 157 109</a:t>
            </a:r>
            <a:endParaRPr lang="en-GB" sz="22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92196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12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2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Assign scalar numeric values (single numbers) to the variables years, countries and months such that the rain data can be summarised as follows:</a:t>
            </a:r>
          </a:p>
          <a:p>
            <a:endParaRPr lang="en-GB" sz="22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22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⍴+/[years]rain   ⍝ Sum over years</a:t>
            </a:r>
          </a:p>
          <a:p>
            <a:r>
              <a:rPr lang="en-US" sz="22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5 12</a:t>
            </a:r>
          </a:p>
          <a:p>
            <a:r>
              <a:rPr lang="en-US" sz="22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     ⍴+/[countries]rain   ⍝ Sum over countries</a:t>
            </a:r>
          </a:p>
          <a:p>
            <a:r>
              <a:rPr lang="en-US" sz="22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7 12</a:t>
            </a:r>
          </a:p>
          <a:p>
            <a:r>
              <a:rPr lang="en-US" sz="22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     ⍴⌈/[months]rain   ⍝ Max over month</a:t>
            </a:r>
          </a:p>
          <a:p>
            <a:r>
              <a:rPr lang="en-US" sz="22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7 5</a:t>
            </a:r>
            <a:endParaRPr lang="en-GB" sz="22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31061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13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to find the average over an axis specified by a character scalar ⍺, with 'Y' representing Years, 'C' representing Countries, and 'M' representing Months.</a:t>
            </a:r>
          </a:p>
          <a:p>
            <a:endParaRPr lang="en-GB" sz="2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⍴ 'Y' </a:t>
            </a:r>
            <a:r>
              <a:rPr lang="en-GB" sz="2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Avg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rain   ⍝ Average over years</a:t>
            </a: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5 12</a:t>
            </a:r>
          </a:p>
          <a:p>
            <a:endParaRPr lang="en-GB" sz="20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⌊0.5+ 'C' Avg rain   ⍝ Average over countries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76 142 122 132 126 123 151 152  94  93  25 109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154 112 126 146  75 128 135 122 122  97 131 137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109 138  97 177 139  87 151 151 179 116 165 142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167 117 202 157 170 101 117  76 112 110 121 131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138 171 141  87  76 115  76 116 109 172 115 106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83  85 129  73 102 183  93  85 154 125 163  89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98 118 142 125 131  99 182 173 163 202 127 189</a:t>
            </a:r>
            <a:endParaRPr lang="en-GB" sz="20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endParaRPr lang="en-GB" sz="20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⍴ 'M' </a:t>
            </a:r>
            <a:r>
              <a:rPr lang="en-GB" sz="2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Avg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rain   ⍝ Average over months</a:t>
            </a: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7 5</a:t>
            </a:r>
          </a:p>
        </p:txBody>
      </p:sp>
    </p:spTree>
    <p:extLst>
      <p:ext uri="{BB962C8B-B14F-4D97-AF65-F5344CB8AC3E}">
        <p14:creationId xmlns:p14="http://schemas.microsoft.com/office/powerpoint/2010/main" val="2663833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14</a:t>
            </a:fld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(bonus)</a:t>
            </a:r>
          </a:p>
          <a:p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the following arrays in your workspace:</a:t>
            </a:r>
          </a:p>
          <a:p>
            <a:endParaRPr lang="en-GB" sz="2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fruits←4 7⍴'Apples </a:t>
            </a:r>
            <a:r>
              <a:rPr lang="en-GB" sz="2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MangoesOrangesBananas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</a:t>
            </a: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days←7 3⍴'SunMonTueWedThuFriSat'</a:t>
            </a: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names←3 7⍴'Adam   </a:t>
            </a:r>
            <a:r>
              <a:rPr lang="en-GB" sz="2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RodrigoRich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'</a:t>
            </a: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⎕rl←42 ⋄ ate←?3 4 7⍴3</a:t>
            </a:r>
          </a:p>
          <a:p>
            <a:endParaRPr lang="en-GB" sz="2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2585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15</a:t>
            </a:fld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(bonus)</a:t>
            </a:r>
          </a:p>
          <a:p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to determine who ate the most throughout the week, when only counting fruits listed in the character matrix ⍵.</a:t>
            </a:r>
          </a:p>
          <a:p>
            <a:endParaRPr lang="en-GB" sz="2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WhoAteMost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 7⍴'Bananas'</a:t>
            </a: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Rich   </a:t>
            </a: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WhoAteMost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 7⍴'OrangesMangoes'</a:t>
            </a: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Adam   </a:t>
            </a: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WhoAteMost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 7⍴'Oranges'</a:t>
            </a: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Adam </a:t>
            </a:r>
            <a:endParaRPr lang="en-GB" sz="2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51814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16</a:t>
            </a:fld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(bonus)</a:t>
            </a:r>
          </a:p>
          <a:p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to determine who ate the most fruit ⍵ on weekdays ⍺</a:t>
            </a:r>
          </a:p>
        </p:txBody>
      </p:sp>
    </p:spTree>
    <p:extLst>
      <p:ext uri="{BB962C8B-B14F-4D97-AF65-F5344CB8AC3E}">
        <p14:creationId xmlns:p14="http://schemas.microsoft.com/office/powerpoint/2010/main" val="1082277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17</a:t>
            </a:fld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(bonus)</a:t>
            </a:r>
          </a:p>
          <a:p>
            <a:endParaRPr lang="en-US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to determine the day on which people with names given in matrix ⍺ ate most of fruits given in matrix ⍵</a:t>
            </a:r>
          </a:p>
          <a:p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1361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742950" indent="-742950">
              <a:buFont typeface="+mj-lt"/>
              <a:buAutoNum type="arabicPeriod"/>
            </a:pP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a character vector called "task2"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Do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)ED task2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2 APL expressions which return the following vectors and matrix:</a:t>
            </a:r>
          </a:p>
          <a:p>
            <a:pPr lvl="1"/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lvl="1"/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1 2 3 4 5 11 12 13 14 15 21 22 23 24 25</a:t>
            </a:r>
          </a:p>
          <a:p>
            <a:pPr lvl="1"/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lvl="1"/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eee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lvl="1"/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eeH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lvl="1"/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HHd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lvl="1"/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ddd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lvl="1"/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ddd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lvl="1"/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742950" indent="-742950">
              <a:buFont typeface="+mj-lt"/>
              <a:buAutoNum type="arabicPeriod"/>
            </a:pP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Try to make your code as short as possible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Press Esc (top-left of keyboard) to close the editor and save your changes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7688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3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Upper to convert a word into upper case.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Upper '</a:t>
            </a:r>
            <a:r>
              <a:rPr lang="en-US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apl</a:t>
            </a:r>
            <a:r>
              <a:rPr lang="en-US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</a:t>
            </a:r>
          </a:p>
          <a:p>
            <a:r>
              <a:rPr lang="en-US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APL</a:t>
            </a:r>
          </a:p>
          <a:p>
            <a:r>
              <a:rPr lang="en-US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Upper 'works'</a:t>
            </a:r>
          </a:p>
          <a:p>
            <a:r>
              <a:rPr lang="en-US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WORKS</a:t>
            </a:r>
          </a:p>
        </p:txBody>
      </p:sp>
    </p:spTree>
    <p:extLst>
      <p:ext uri="{BB962C8B-B14F-4D97-AF65-F5344CB8AC3E}">
        <p14:creationId xmlns:p14="http://schemas.microsoft.com/office/powerpoint/2010/main" val="86496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4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Clean that changes all non-digits into stars: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Clean 'Easy as 1, 2 and 3'</a:t>
            </a:r>
          </a:p>
          <a:p>
            <a:r>
              <a:rPr lang="en-US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********1**2*****3</a:t>
            </a:r>
          </a:p>
          <a:p>
            <a:r>
              <a:rPr lang="en-US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Clean '1000'</a:t>
            </a:r>
          </a:p>
          <a:p>
            <a:r>
              <a:rPr lang="en-US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1000</a:t>
            </a:r>
          </a:p>
          <a:p>
            <a:r>
              <a:rPr lang="en-US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Clean 'APL works!'</a:t>
            </a:r>
          </a:p>
          <a:p>
            <a:r>
              <a:rPr lang="en-US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**********</a:t>
            </a:r>
          </a:p>
        </p:txBody>
      </p:sp>
    </p:spTree>
    <p:extLst>
      <p:ext uri="{BB962C8B-B14F-4D97-AF65-F5344CB8AC3E}">
        <p14:creationId xmlns:p14="http://schemas.microsoft.com/office/powerpoint/2010/main" val="277845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5</a:t>
            </a:fld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(bonus task)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Rewrite Upper to convert any character vector into upper case, even if the text contains spaces and punctuation: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Upper '</a:t>
            </a:r>
            <a:r>
              <a:rPr lang="en-US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apl</a:t>
            </a:r>
            <a:r>
              <a:rPr lang="en-US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works!'</a:t>
            </a:r>
          </a:p>
          <a:p>
            <a:r>
              <a:rPr lang="en-US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APL WORKS!</a:t>
            </a:r>
          </a:p>
          <a:p>
            <a:r>
              <a:rPr lang="en-US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Upper 'works'</a:t>
            </a:r>
          </a:p>
          <a:p>
            <a:r>
              <a:rPr lang="en-US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WORKS</a:t>
            </a:r>
          </a:p>
        </p:txBody>
      </p:sp>
    </p:spTree>
    <p:extLst>
      <p:ext uri="{BB962C8B-B14F-4D97-AF65-F5344CB8AC3E}">
        <p14:creationId xmlns:p14="http://schemas.microsoft.com/office/powerpoint/2010/main" val="26508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6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GB" sz="3000" dirty="0" err="1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CountVowels</a:t>
            </a: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count the number of vowels in the character vector ⍵</a:t>
            </a:r>
          </a:p>
          <a:p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US" sz="22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CountVowels</a:t>
            </a:r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</a:t>
            </a:r>
            <a:r>
              <a:rPr lang="en-US" sz="22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AeiOU</a:t>
            </a:r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US" sz="22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CountVowels</a:t>
            </a:r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'Mississippi'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4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US" sz="22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CountVowels</a:t>
            </a:r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'We have TWELVE vowels in this sentence.'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12</a:t>
            </a:r>
            <a:endParaRPr lang="en-GB" sz="22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4844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7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GB" sz="3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RowEquals</a:t>
            </a: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locate the vector ⍺ in the matrix ⍵ </a:t>
            </a:r>
          </a:p>
          <a:p>
            <a:endParaRPr lang="en-GB" sz="22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text ← 3 5⍴'GREATGIANTTIGER'</a:t>
            </a:r>
          </a:p>
          <a:p>
            <a:r>
              <a:rPr lang="en-GB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'TIGER' </a:t>
            </a:r>
            <a:r>
              <a:rPr lang="en-GB" sz="22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RowEquals</a:t>
            </a:r>
            <a:r>
              <a:rPr lang="en-GB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text</a:t>
            </a:r>
          </a:p>
          <a:p>
            <a:r>
              <a:rPr lang="en-GB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0 0 1</a:t>
            </a:r>
          </a:p>
          <a:p>
            <a:r>
              <a:rPr lang="en-GB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'GREAT' </a:t>
            </a:r>
            <a:r>
              <a:rPr lang="en-GB" sz="22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RowEquals</a:t>
            </a:r>
            <a:r>
              <a:rPr lang="en-GB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text</a:t>
            </a:r>
          </a:p>
          <a:p>
            <a:r>
              <a:rPr lang="en-GB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1 0 0</a:t>
            </a:r>
          </a:p>
          <a:p>
            <a:endParaRPr lang="en-GB" sz="22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fruits←3 7⍴'OrangesMangoesBananas'</a:t>
            </a:r>
          </a:p>
          <a:p>
            <a:r>
              <a:rPr lang="en-GB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'Bananas' </a:t>
            </a:r>
            <a:r>
              <a:rPr lang="en-GB" sz="22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RowEquals</a:t>
            </a:r>
            <a:r>
              <a:rPr lang="en-GB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fruits</a:t>
            </a:r>
          </a:p>
          <a:p>
            <a:r>
              <a:rPr lang="en-GB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0 0 1</a:t>
            </a:r>
          </a:p>
          <a:p>
            <a:r>
              <a:rPr lang="en-GB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'Carrots' </a:t>
            </a:r>
            <a:r>
              <a:rPr lang="en-GB" sz="22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RowEquals</a:t>
            </a:r>
            <a:r>
              <a:rPr lang="en-GB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fruits</a:t>
            </a:r>
          </a:p>
          <a:p>
            <a:r>
              <a:rPr lang="en-GB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0 0 0</a:t>
            </a:r>
          </a:p>
        </p:txBody>
      </p:sp>
    </p:spTree>
    <p:extLst>
      <p:ext uri="{BB962C8B-B14F-4D97-AF65-F5344CB8AC3E}">
        <p14:creationId xmlns:p14="http://schemas.microsoft.com/office/powerpoint/2010/main" val="350202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8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a function Up that accepts a vector of numbers and sorts them in increasing order:</a:t>
            </a:r>
          </a:p>
          <a:p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Up 0  ¯3  1.5  10  4.2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¯3  0  1.5  4.2  10</a:t>
            </a:r>
          </a:p>
          <a:p>
            <a:endParaRPr lang="en-US" sz="22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US" sz="2800" dirty="0">
                <a:solidFill>
                  <a:prstClr val="black"/>
                </a:solidFill>
                <a:latin typeface="Atkinson Hyperlegible" pitchFamily="2" charset="0"/>
                <a:ea typeface="+mj-ea"/>
                <a:cs typeface="+mj-cs"/>
              </a:rPr>
              <a:t>Define a function Down that sorts the vector of numbers in decreasing order:</a:t>
            </a:r>
          </a:p>
          <a:p>
            <a:endParaRPr lang="en-US" sz="22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Down 0  ¯3  1.5  10  4.2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  4.2  1.5  0  ¯3</a:t>
            </a:r>
            <a:endParaRPr lang="en-GB" sz="22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4886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9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25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US" sz="25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SortedBy</a:t>
            </a:r>
            <a:r>
              <a:rPr lang="en-US" sz="25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 character vector (representing name initials) on the left and a vector of numbers (ages) on the right. Reorder the initials so that the youngest person comes first, and the oldest person comes last.</a:t>
            </a:r>
          </a:p>
          <a:p>
            <a:endParaRPr lang="en-US" sz="25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2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'ABCDE' </a:t>
            </a:r>
            <a:r>
              <a:rPr lang="en-US" sz="25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SortedBy</a:t>
            </a:r>
            <a:r>
              <a:rPr lang="en-US" sz="2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20 24 83 18 35</a:t>
            </a:r>
          </a:p>
          <a:p>
            <a:r>
              <a:rPr lang="en-US" sz="2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'DABEC'</a:t>
            </a:r>
          </a:p>
          <a:p>
            <a:endParaRPr lang="en-US" sz="25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⍝ A is for Adám, P is for Rich Park, and G is for Rodrigo Girão</a:t>
            </a:r>
          </a:p>
          <a:p>
            <a:r>
              <a:rPr lang="en-US" sz="2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'APG' </a:t>
            </a:r>
            <a:r>
              <a:rPr lang="en-US" sz="25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SortedBy</a:t>
            </a:r>
            <a:r>
              <a:rPr lang="en-US" sz="2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36 28 24      </a:t>
            </a:r>
          </a:p>
          <a:p>
            <a:r>
              <a:rPr lang="en-US" sz="2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'GPA'</a:t>
            </a:r>
            <a:endParaRPr lang="en-GB" sz="25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37938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2603</TotalTime>
  <Words>1018</Words>
  <Application>Microsoft Office PowerPoint</Application>
  <PresentationFormat>Widescreen</PresentationFormat>
  <Paragraphs>164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APL385 Unicode</vt:lpstr>
      <vt:lpstr>Arial</vt:lpstr>
      <vt:lpstr>Atkinson Hyperlegible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Brudzewsky</dc:creator>
  <cp:lastModifiedBy>Adam Brudzewsky</cp:lastModifiedBy>
  <cp:revision>43</cp:revision>
  <dcterms:created xsi:type="dcterms:W3CDTF">2021-08-18T15:42:35Z</dcterms:created>
  <dcterms:modified xsi:type="dcterms:W3CDTF">2021-08-25T08:41:16Z</dcterms:modified>
</cp:coreProperties>
</file>